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798" r:id="rId2"/>
    <p:sldId id="797" r:id="rId3"/>
    <p:sldId id="799" r:id="rId4"/>
    <p:sldId id="800" r:id="rId5"/>
    <p:sldId id="802" r:id="rId6"/>
    <p:sldId id="801" r:id="rId7"/>
    <p:sldId id="805"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blanc" initials="EB"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6138"/>
    <a:srgbClr val="671717"/>
    <a:srgbClr val="D912FA"/>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992" autoAdjust="0"/>
    <p:restoredTop sz="78686" autoAdjust="0"/>
  </p:normalViewPr>
  <p:slideViewPr>
    <p:cSldViewPr>
      <p:cViewPr varScale="1">
        <p:scale>
          <a:sx n="58" d="100"/>
          <a:sy n="58" d="100"/>
        </p:scale>
        <p:origin x="19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233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1"/>
            <a:ext cx="3037840" cy="464820"/>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3970938" y="1"/>
            <a:ext cx="3037840" cy="464820"/>
          </a:xfrm>
          <a:prstGeom prst="rect">
            <a:avLst/>
          </a:prstGeom>
          <a:noFill/>
          <a:ln w="9525">
            <a:noFill/>
            <a:miter lim="800000"/>
            <a:headEnd/>
            <a:tailEnd/>
          </a:ln>
          <a:effectLst/>
        </p:spPr>
        <p:txBody>
          <a:bodyPr vert="horz" wrap="square" lIns="93168" tIns="46584" rIns="93168" bIns="46584" numCol="1" anchor="t" anchorCtr="0" compatLnSpc="1">
            <a:prstTxWarp prst="textNoShape">
              <a:avLst/>
            </a:prstTxWarp>
          </a:bodyPr>
          <a:lstStyle>
            <a:lvl1pPr algn="r">
              <a:defRPr sz="1200"/>
            </a:lvl1pPr>
          </a:lstStyle>
          <a:p>
            <a:fld id="{CAC89DC3-8826-4BAC-908B-2E93A1A88A36}" type="datetimeFigureOut">
              <a:rPr lang="en-US"/>
              <a:pPr/>
              <a:t>9/11/2014</a:t>
            </a:fld>
            <a:endParaRPr lang="en-US"/>
          </a:p>
        </p:txBody>
      </p:sp>
      <p:sp>
        <p:nvSpPr>
          <p:cNvPr id="47108" name="Rectangle 4"/>
          <p:cNvSpPr>
            <a:spLocks noGrp="1" noChangeArrowheads="1"/>
          </p:cNvSpPr>
          <p:nvPr>
            <p:ph type="ftr" sz="quarter" idx="2"/>
          </p:nvPr>
        </p:nvSpPr>
        <p:spPr bwMode="auto">
          <a:xfrm>
            <a:off x="1" y="8829967"/>
            <a:ext cx="3037840" cy="464820"/>
          </a:xfrm>
          <a:prstGeom prst="rect">
            <a:avLst/>
          </a:prstGeom>
          <a:noFill/>
          <a:ln w="9525">
            <a:noFill/>
            <a:miter lim="800000"/>
            <a:headEnd/>
            <a:tailEnd/>
          </a:ln>
          <a:effectLst/>
        </p:spPr>
        <p:txBody>
          <a:bodyPr vert="horz" wrap="square" lIns="93168" tIns="46584" rIns="93168" bIns="46584"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68" tIns="46584" rIns="93168" bIns="46584" numCol="1" anchor="b" anchorCtr="0" compatLnSpc="1">
            <a:prstTxWarp prst="textNoShape">
              <a:avLst/>
            </a:prstTxWarp>
          </a:bodyPr>
          <a:lstStyle>
            <a:lvl1pPr algn="r">
              <a:defRPr sz="1200"/>
            </a:lvl1pPr>
          </a:lstStyle>
          <a:p>
            <a:fld id="{69F670F8-CD20-4276-9788-57B7FE578A8E}" type="slidenum">
              <a:rPr lang="en-US"/>
              <a:pPr/>
              <a:t>‹#›</a:t>
            </a:fld>
            <a:endParaRPr lang="en-US"/>
          </a:p>
        </p:txBody>
      </p:sp>
    </p:spTree>
    <p:extLst>
      <p:ext uri="{BB962C8B-B14F-4D97-AF65-F5344CB8AC3E}">
        <p14:creationId xmlns:p14="http://schemas.microsoft.com/office/powerpoint/2010/main" val="1812659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68" tIns="46584" rIns="93168" bIns="4658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68" tIns="46584" rIns="93168" bIns="46584" rtlCol="0"/>
          <a:lstStyle>
            <a:lvl1pPr algn="r" fontAlgn="auto">
              <a:spcBef>
                <a:spcPts val="0"/>
              </a:spcBef>
              <a:spcAft>
                <a:spcPts val="0"/>
              </a:spcAft>
              <a:defRPr sz="1200">
                <a:latin typeface="+mn-lt"/>
              </a:defRPr>
            </a:lvl1pPr>
          </a:lstStyle>
          <a:p>
            <a:pPr>
              <a:defRPr/>
            </a:pPr>
            <a:fld id="{D4A2A408-1A73-47C2-8A1C-BE7503026F6D}" type="datetimeFigureOut">
              <a:rPr lang="en-US"/>
              <a:pPr>
                <a:defRPr/>
              </a:pPr>
              <a:t>9/11/2014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8" tIns="46584" rIns="93168" bIns="46584"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8" tIns="46584" rIns="93168"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8" tIns="46584" rIns="93168" bIns="46584"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8" tIns="46584" rIns="93168" bIns="46584" rtlCol="0" anchor="b"/>
          <a:lstStyle>
            <a:lvl1pPr algn="r" fontAlgn="auto">
              <a:spcBef>
                <a:spcPts val="0"/>
              </a:spcBef>
              <a:spcAft>
                <a:spcPts val="0"/>
              </a:spcAft>
              <a:defRPr sz="1200">
                <a:latin typeface="+mn-lt"/>
              </a:defRPr>
            </a:lvl1pPr>
          </a:lstStyle>
          <a:p>
            <a:pPr>
              <a:defRPr/>
            </a:pPr>
            <a:fld id="{45F60906-926C-4C54-A1E7-010F6DE5BF29}" type="slidenum">
              <a:rPr lang="en-US"/>
              <a:pPr>
                <a:defRPr/>
              </a:pPr>
              <a:t>‹#›</a:t>
            </a:fld>
            <a:endParaRPr lang="en-US" dirty="0"/>
          </a:p>
        </p:txBody>
      </p:sp>
    </p:spTree>
    <p:extLst>
      <p:ext uri="{BB962C8B-B14F-4D97-AF65-F5344CB8AC3E}">
        <p14:creationId xmlns:p14="http://schemas.microsoft.com/office/powerpoint/2010/main" val="15664935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F60906-926C-4C54-A1E7-010F6DE5BF29}" type="slidenum">
              <a:rPr lang="en-US" smtClean="0"/>
              <a:pPr>
                <a:defRPr/>
              </a:pPr>
              <a:t>1</a:t>
            </a:fld>
            <a:endParaRPr lang="en-US" dirty="0"/>
          </a:p>
        </p:txBody>
      </p:sp>
    </p:spTree>
    <p:extLst>
      <p:ext uri="{BB962C8B-B14F-4D97-AF65-F5344CB8AC3E}">
        <p14:creationId xmlns:p14="http://schemas.microsoft.com/office/powerpoint/2010/main" val="675467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F60906-926C-4C54-A1E7-010F6DE5BF29}" type="slidenum">
              <a:rPr lang="en-US" smtClean="0"/>
              <a:pPr>
                <a:defRPr/>
              </a:pPr>
              <a:t>2</a:t>
            </a:fld>
            <a:endParaRPr lang="en-US" dirty="0"/>
          </a:p>
        </p:txBody>
      </p:sp>
    </p:spTree>
    <p:extLst>
      <p:ext uri="{BB962C8B-B14F-4D97-AF65-F5344CB8AC3E}">
        <p14:creationId xmlns:p14="http://schemas.microsoft.com/office/powerpoint/2010/main" val="645576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F60906-926C-4C54-A1E7-010F6DE5BF29}" type="slidenum">
              <a:rPr lang="en-US" smtClean="0"/>
              <a:pPr>
                <a:defRPr/>
              </a:pPr>
              <a:t>3</a:t>
            </a:fld>
            <a:endParaRPr lang="en-US" dirty="0"/>
          </a:p>
        </p:txBody>
      </p:sp>
    </p:spTree>
    <p:extLst>
      <p:ext uri="{BB962C8B-B14F-4D97-AF65-F5344CB8AC3E}">
        <p14:creationId xmlns:p14="http://schemas.microsoft.com/office/powerpoint/2010/main" val="3196671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F60906-926C-4C54-A1E7-010F6DE5BF29}" type="slidenum">
              <a:rPr lang="en-US" smtClean="0"/>
              <a:pPr>
                <a:defRPr/>
              </a:pPr>
              <a:t>4</a:t>
            </a:fld>
            <a:endParaRPr lang="en-US" dirty="0"/>
          </a:p>
        </p:txBody>
      </p:sp>
    </p:spTree>
    <p:extLst>
      <p:ext uri="{BB962C8B-B14F-4D97-AF65-F5344CB8AC3E}">
        <p14:creationId xmlns:p14="http://schemas.microsoft.com/office/powerpoint/2010/main" val="2452283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F60906-926C-4C54-A1E7-010F6DE5BF29}" type="slidenum">
              <a:rPr lang="en-US" smtClean="0"/>
              <a:pPr>
                <a:defRPr/>
              </a:pPr>
              <a:t>5</a:t>
            </a:fld>
            <a:endParaRPr lang="en-US" dirty="0"/>
          </a:p>
        </p:txBody>
      </p:sp>
    </p:spTree>
    <p:extLst>
      <p:ext uri="{BB962C8B-B14F-4D97-AF65-F5344CB8AC3E}">
        <p14:creationId xmlns:p14="http://schemas.microsoft.com/office/powerpoint/2010/main" val="3482941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F60906-926C-4C54-A1E7-010F6DE5BF29}" type="slidenum">
              <a:rPr lang="en-US" smtClean="0"/>
              <a:pPr>
                <a:defRPr/>
              </a:pPr>
              <a:t>6</a:t>
            </a:fld>
            <a:endParaRPr lang="en-US" dirty="0"/>
          </a:p>
        </p:txBody>
      </p:sp>
    </p:spTree>
    <p:extLst>
      <p:ext uri="{BB962C8B-B14F-4D97-AF65-F5344CB8AC3E}">
        <p14:creationId xmlns:p14="http://schemas.microsoft.com/office/powerpoint/2010/main" val="3228386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F60906-926C-4C54-A1E7-010F6DE5BF29}" type="slidenum">
              <a:rPr lang="en-US" smtClean="0"/>
              <a:pPr>
                <a:defRPr/>
              </a:pPr>
              <a:t>7</a:t>
            </a:fld>
            <a:endParaRPr lang="en-US" dirty="0"/>
          </a:p>
        </p:txBody>
      </p:sp>
    </p:spTree>
    <p:extLst>
      <p:ext uri="{BB962C8B-B14F-4D97-AF65-F5344CB8AC3E}">
        <p14:creationId xmlns:p14="http://schemas.microsoft.com/office/powerpoint/2010/main" val="269170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6EB4FA9-3F47-4A7D-AB99-6BF6549F2BD9}" type="datetime1">
              <a:rPr lang="en-US"/>
              <a:pPr>
                <a:defRPr/>
              </a:pPr>
              <a:t>9/11/2014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ECDE3B-A371-4A9E-90B7-2128E69D1DC0}" type="slidenum">
              <a:rPr lang="en-US"/>
              <a:pPr>
                <a:defRPr/>
              </a:pPr>
              <a:t>‹#›</a:t>
            </a:fld>
            <a:endParaRPr lang="en-US" dirty="0"/>
          </a:p>
        </p:txBody>
      </p:sp>
    </p:spTree>
  </p:cSld>
  <p:clrMapOvr>
    <a:masterClrMapping/>
  </p:clrMapOvr>
  <p:transition spd="med">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940A8D-2368-4A9B-9405-0FE5091CB66C}" type="datetime1">
              <a:rPr lang="en-US"/>
              <a:pPr>
                <a:defRPr/>
              </a:pPr>
              <a:t>9/11/2014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E63181-02A7-49F9-A97C-FEA0046CBCB6}" type="slidenum">
              <a:rPr lang="en-US"/>
              <a:pPr>
                <a:defRPr/>
              </a:pPr>
              <a:t>‹#›</a:t>
            </a:fld>
            <a:endParaRPr lang="en-US" dirty="0"/>
          </a:p>
        </p:txBody>
      </p:sp>
    </p:spTree>
  </p:cSld>
  <p:clrMapOvr>
    <a:masterClrMapping/>
  </p:clrMapOvr>
  <p:transition spd="med">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0C2FFE-03F4-42A2-9FAF-B720A90CB8B7}" type="datetime1">
              <a:rPr lang="en-US"/>
              <a:pPr>
                <a:defRPr/>
              </a:pPr>
              <a:t>9/11/2014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0E9B71-49A7-4410-9794-ECF42921E22C}" type="slidenum">
              <a:rPr lang="en-US"/>
              <a:pPr>
                <a:defRPr/>
              </a:pPr>
              <a:t>‹#›</a:t>
            </a:fld>
            <a:endParaRPr lang="en-US" dirty="0"/>
          </a:p>
        </p:txBody>
      </p:sp>
    </p:spTree>
  </p:cSld>
  <p:clrMapOvr>
    <a:masterClrMapping/>
  </p:clrMapOvr>
  <p:transition spd="med">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49BE18-E1CD-4312-9978-361357B0E245}" type="datetime1">
              <a:rPr lang="en-US"/>
              <a:pPr>
                <a:defRPr/>
              </a:pPr>
              <a:t>9/11/2014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6967EB-96EE-4E1A-9E5E-69A3D01A6C38}" type="slidenum">
              <a:rPr lang="en-US"/>
              <a:pPr>
                <a:defRPr/>
              </a:pPr>
              <a:t>‹#›</a:t>
            </a:fld>
            <a:endParaRPr lang="en-US" dirty="0"/>
          </a:p>
        </p:txBody>
      </p:sp>
    </p:spTree>
  </p:cSld>
  <p:clrMapOvr>
    <a:masterClrMapping/>
  </p:clrMapOvr>
  <p:transition spd="med">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296A6AC-E0D1-4CAE-A270-A2680B42F55B}" type="datetime1">
              <a:rPr lang="en-US"/>
              <a:pPr>
                <a:defRPr/>
              </a:pPr>
              <a:t>9/11/2014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40365-CC54-49EA-A907-AB643D8AB223}" type="slidenum">
              <a:rPr lang="en-US"/>
              <a:pPr>
                <a:defRPr/>
              </a:pPr>
              <a:t>‹#›</a:t>
            </a:fld>
            <a:endParaRPr lang="en-US" dirty="0"/>
          </a:p>
        </p:txBody>
      </p:sp>
    </p:spTree>
  </p:cSld>
  <p:clrMapOvr>
    <a:masterClrMapping/>
  </p:clrMapOvr>
  <p:transition spd="med">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93C2685-43C6-4E1D-B096-38C0D8A295D3}" type="datetime1">
              <a:rPr lang="en-US"/>
              <a:pPr>
                <a:defRPr/>
              </a:pPr>
              <a:t>9/11/2014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AB6A17-2741-49B8-8B10-D81E6445A6E4}" type="slidenum">
              <a:rPr lang="en-US"/>
              <a:pPr>
                <a:defRPr/>
              </a:pPr>
              <a:t>‹#›</a:t>
            </a:fld>
            <a:endParaRPr lang="en-US" dirty="0"/>
          </a:p>
        </p:txBody>
      </p:sp>
    </p:spTree>
  </p:cSld>
  <p:clrMapOvr>
    <a:masterClrMapping/>
  </p:clrMapOvr>
  <p:transition spd="med">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AFE1AC-B6DB-41D4-BAB8-F21FC1D7310B}" type="datetime1">
              <a:rPr lang="en-US"/>
              <a:pPr>
                <a:defRPr/>
              </a:pPr>
              <a:t>9/11/2014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D49A13-3E4D-4B38-8112-14B5BB320BFF}" type="slidenum">
              <a:rPr lang="en-US"/>
              <a:pPr>
                <a:defRPr/>
              </a:pPr>
              <a:t>‹#›</a:t>
            </a:fld>
            <a:endParaRPr lang="en-US" dirty="0"/>
          </a:p>
        </p:txBody>
      </p:sp>
    </p:spTree>
  </p:cSld>
  <p:clrMapOvr>
    <a:masterClrMapping/>
  </p:clrMapOvr>
  <p:transition spd="med">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DE76B2-3C6A-449A-B06F-3BDDC71902A1}" type="datetime1">
              <a:rPr lang="en-US"/>
              <a:pPr>
                <a:defRPr/>
              </a:pPr>
              <a:t>9/11/2014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0F558D0-C9A8-46DC-B409-6588D94684E5}" type="slidenum">
              <a:rPr lang="en-US"/>
              <a:pPr>
                <a:defRPr/>
              </a:pPr>
              <a:t>‹#›</a:t>
            </a:fld>
            <a:endParaRPr lang="en-US" dirty="0"/>
          </a:p>
        </p:txBody>
      </p:sp>
    </p:spTree>
  </p:cSld>
  <p:clrMapOvr>
    <a:masterClrMapping/>
  </p:clrMapOvr>
  <p:transition spd="med">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0C9A05-92F5-4978-A97F-FA4708D26B01}" type="datetime1">
              <a:rPr lang="en-US"/>
              <a:pPr>
                <a:defRPr/>
              </a:pPr>
              <a:t>9/11/2014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CAEA639-0AD2-427F-8454-ED31C37C04B1}" type="slidenum">
              <a:rPr lang="en-US"/>
              <a:pPr>
                <a:defRPr/>
              </a:pPr>
              <a:t>‹#›</a:t>
            </a:fld>
            <a:endParaRPr lang="en-US" dirty="0"/>
          </a:p>
        </p:txBody>
      </p:sp>
    </p:spTree>
  </p:cSld>
  <p:clrMapOvr>
    <a:masterClrMapping/>
  </p:clrMapOvr>
  <p:transition spd="med">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05C643-78DC-48F9-A73E-6CB14404CC0C}" type="datetime1">
              <a:rPr lang="en-US"/>
              <a:pPr>
                <a:defRPr/>
              </a:pPr>
              <a:t>9/11/2014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98526D-84F6-4D70-AB22-294B7339413F}" type="slidenum">
              <a:rPr lang="en-US"/>
              <a:pPr>
                <a:defRPr/>
              </a:pPr>
              <a:t>‹#›</a:t>
            </a:fld>
            <a:endParaRPr lang="en-US" dirty="0"/>
          </a:p>
        </p:txBody>
      </p:sp>
    </p:spTree>
  </p:cSld>
  <p:clrMapOvr>
    <a:masterClrMapping/>
  </p:clrMapOvr>
  <p:transition spd="med">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485A35-FB1F-4B80-9589-1428CECA3A5B}" type="datetime1">
              <a:rPr lang="en-US"/>
              <a:pPr>
                <a:defRPr/>
              </a:pPr>
              <a:t>9/11/2014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D92775-264C-46D5-8074-820B1D937368}" type="slidenum">
              <a:rPr lang="en-US"/>
              <a:pPr>
                <a:defRPr/>
              </a:pPr>
              <a:t>‹#›</a:t>
            </a:fld>
            <a:endParaRPr lang="en-US" dirty="0"/>
          </a:p>
        </p:txBody>
      </p:sp>
    </p:spTree>
  </p:cSld>
  <p:clrMapOvr>
    <a:masterClrMapping/>
  </p:clrMapOvr>
  <p:transition spd="med">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5C6EA03-BFF1-4C9E-AD03-1602DF29DB42}" type="datetime1">
              <a:rPr lang="en-US"/>
              <a:pPr>
                <a:defRPr/>
              </a:pPr>
              <a:t>9/11/2014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4888D5D-9862-49B3-B1FA-EE807CA7E1A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med">
    <p:wheel spokes="1"/>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0" y="9727"/>
            <a:ext cx="9144000" cy="1285673"/>
          </a:xfrm>
        </p:spPr>
        <p:txBody>
          <a:bodyPr>
            <a:normAutofit/>
          </a:bodyPr>
          <a:lstStyle/>
          <a:p>
            <a:r>
              <a:rPr lang="en-US" sz="2800" b="1" dirty="0">
                <a:solidFill>
                  <a:schemeClr val="tx2">
                    <a:lumMod val="75000"/>
                  </a:schemeClr>
                </a:solidFill>
                <a:latin typeface="Calibri" pitchFamily="34" charset="0"/>
                <a:cs typeface="Calibri" pitchFamily="34" charset="0"/>
              </a:rPr>
              <a:t>Market Cost of Renewable Jet Fuel Adoption in the </a:t>
            </a:r>
            <a:r>
              <a:rPr lang="en-US" sz="2800" b="1" dirty="0" smtClean="0">
                <a:solidFill>
                  <a:schemeClr val="tx2">
                    <a:lumMod val="75000"/>
                  </a:schemeClr>
                </a:solidFill>
                <a:latin typeface="Calibri" pitchFamily="34" charset="0"/>
                <a:cs typeface="Calibri" pitchFamily="34" charset="0"/>
              </a:rPr>
              <a:t>US</a:t>
            </a:r>
            <a:endParaRPr lang="en-US" sz="2800" b="1" dirty="0">
              <a:solidFill>
                <a:schemeClr val="tx2">
                  <a:lumMod val="75000"/>
                </a:schemeClr>
              </a:solidFill>
              <a:latin typeface="Calibri" pitchFamily="34" charset="0"/>
              <a:cs typeface="Calibri" pitchFamily="34" charset="0"/>
            </a:endParaRPr>
          </a:p>
        </p:txBody>
      </p:sp>
      <p:sp>
        <p:nvSpPr>
          <p:cNvPr id="9" name="TextBox 8"/>
          <p:cNvSpPr txBox="1"/>
          <p:nvPr/>
        </p:nvSpPr>
        <p:spPr>
          <a:xfrm>
            <a:off x="209550" y="1676186"/>
            <a:ext cx="8627952" cy="1200329"/>
          </a:xfrm>
          <a:prstGeom prst="rect">
            <a:avLst/>
          </a:prstGeom>
          <a:noFill/>
        </p:spPr>
        <p:txBody>
          <a:bodyPr wrap="square" rtlCol="0">
            <a:spAutoFit/>
          </a:bodyPr>
          <a:lstStyle/>
          <a:p>
            <a:pPr algn="ctr"/>
            <a:r>
              <a:rPr lang="en-US" sz="2400" b="1" dirty="0" smtClean="0">
                <a:solidFill>
                  <a:srgbClr val="006325"/>
                </a:solidFill>
                <a:latin typeface="Calibri" pitchFamily="34" charset="0"/>
                <a:cs typeface="Calibri" pitchFamily="34" charset="0"/>
              </a:rPr>
              <a:t>September 11, 2014</a:t>
            </a:r>
          </a:p>
          <a:p>
            <a:pPr algn="ctr"/>
            <a:r>
              <a:rPr lang="en-US" sz="2400" b="1" dirty="0" smtClean="0">
                <a:solidFill>
                  <a:srgbClr val="006325"/>
                </a:solidFill>
                <a:latin typeface="Calibri" pitchFamily="34" charset="0"/>
                <a:cs typeface="Calibri" pitchFamily="34" charset="0"/>
              </a:rPr>
              <a:t>GEOSHARE Post-Pilot Workshop</a:t>
            </a:r>
          </a:p>
          <a:p>
            <a:pPr algn="ctr"/>
            <a:r>
              <a:rPr lang="en-US" sz="2400" b="1" dirty="0" smtClean="0">
                <a:solidFill>
                  <a:srgbClr val="006325"/>
                </a:solidFill>
                <a:latin typeface="Calibri" pitchFamily="34" charset="0"/>
                <a:cs typeface="Calibri" pitchFamily="34" charset="0"/>
              </a:rPr>
              <a:t>Purdue University</a:t>
            </a:r>
            <a:endParaRPr lang="en-US" sz="2400" b="1" dirty="0">
              <a:solidFill>
                <a:srgbClr val="006325"/>
              </a:solidFill>
              <a:latin typeface="Calibri" pitchFamily="34" charset="0"/>
              <a:cs typeface="Calibri" pitchFamily="34" charset="0"/>
            </a:endParaRPr>
          </a:p>
        </p:txBody>
      </p:sp>
      <p:pic>
        <p:nvPicPr>
          <p:cNvPr id="1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27036"/>
          <a:stretch/>
        </p:blipFill>
        <p:spPr bwMode="auto">
          <a:xfrm>
            <a:off x="3797854" y="4419600"/>
            <a:ext cx="1595587" cy="150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0" y="6550223"/>
            <a:ext cx="9144000" cy="307777"/>
          </a:xfrm>
          <a:prstGeom prst="rect">
            <a:avLst/>
          </a:prstGeom>
          <a:noFill/>
        </p:spPr>
        <p:txBody>
          <a:bodyPr wrap="square" rtlCol="0">
            <a:spAutoFit/>
          </a:bodyPr>
          <a:lstStyle/>
          <a:p>
            <a:pPr algn="ctr"/>
            <a:r>
              <a:rPr lang="en-US" sz="1400" dirty="0" smtClean="0">
                <a:solidFill>
                  <a:srgbClr val="006325"/>
                </a:solidFill>
              </a:rPr>
              <a:t>http://globalchange.mit.edu/ </a:t>
            </a:r>
            <a:endParaRPr lang="en-US" sz="1400" dirty="0">
              <a:solidFill>
                <a:srgbClr val="006325"/>
              </a:solidFill>
            </a:endParaRPr>
          </a:p>
        </p:txBody>
      </p:sp>
      <p:sp>
        <p:nvSpPr>
          <p:cNvPr id="13" name="Rectangle 12"/>
          <p:cNvSpPr/>
          <p:nvPr/>
        </p:nvSpPr>
        <p:spPr>
          <a:xfrm>
            <a:off x="281672" y="6248400"/>
            <a:ext cx="8627952" cy="152400"/>
          </a:xfrm>
          <a:prstGeom prst="rect">
            <a:avLst/>
          </a:prstGeom>
          <a:gradFill flip="none" rotWithShape="1">
            <a:gsLst>
              <a:gs pos="90000">
                <a:srgbClr val="7AAADB"/>
              </a:gs>
              <a:gs pos="417">
                <a:schemeClr val="bg1"/>
              </a:gs>
              <a:gs pos="10000">
                <a:srgbClr val="7AAADB"/>
              </a:gs>
              <a:gs pos="25000">
                <a:srgbClr val="002D62"/>
              </a:gs>
              <a:gs pos="75000">
                <a:srgbClr val="002D62"/>
              </a:gs>
              <a:gs pos="40000">
                <a:srgbClr val="006325"/>
              </a:gs>
              <a:gs pos="60000">
                <a:srgbClr val="006325"/>
              </a:gs>
              <a:gs pos="50000">
                <a:srgbClr val="A1D3AB"/>
              </a:gs>
              <a:gs pos="100000">
                <a:schemeClr val="bg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10048" y="0"/>
            <a:ext cx="9220200" cy="9998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20096" y="172802"/>
            <a:ext cx="9144000" cy="748862"/>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900" b="1" dirty="0" smtClean="0">
                <a:latin typeface="Calibri" pitchFamily="34" charset="0"/>
              </a:rPr>
              <a:t>An </a:t>
            </a:r>
            <a:r>
              <a:rPr lang="en-US" sz="2900" b="1" dirty="0">
                <a:latin typeface="Calibri" pitchFamily="34" charset="0"/>
              </a:rPr>
              <a:t>e</a:t>
            </a:r>
            <a:r>
              <a:rPr lang="en-US" sz="2900" b="1" dirty="0" smtClean="0">
                <a:latin typeface="Calibri" pitchFamily="34" charset="0"/>
              </a:rPr>
              <a:t>nd-user perspective on GEOSHARE</a:t>
            </a:r>
            <a:endParaRPr lang="en-US" sz="3200" dirty="0"/>
          </a:p>
        </p:txBody>
      </p:sp>
      <p:sp>
        <p:nvSpPr>
          <p:cNvPr id="16" name="TextBox 15"/>
          <p:cNvSpPr txBox="1"/>
          <p:nvPr/>
        </p:nvSpPr>
        <p:spPr>
          <a:xfrm>
            <a:off x="274748" y="3071336"/>
            <a:ext cx="8627952" cy="738664"/>
          </a:xfrm>
          <a:prstGeom prst="rect">
            <a:avLst/>
          </a:prstGeom>
          <a:noFill/>
        </p:spPr>
        <p:txBody>
          <a:bodyPr wrap="square" rtlCol="0">
            <a:spAutoFit/>
          </a:bodyPr>
          <a:lstStyle/>
          <a:p>
            <a:pPr algn="ctr"/>
            <a:r>
              <a:rPr lang="en-US" sz="2200" b="1" dirty="0" smtClean="0">
                <a:solidFill>
                  <a:schemeClr val="tx2">
                    <a:lumMod val="75000"/>
                  </a:schemeClr>
                </a:solidFill>
                <a:latin typeface="Calibri" pitchFamily="34" charset="0"/>
                <a:cs typeface="Calibri" pitchFamily="34" charset="0"/>
              </a:rPr>
              <a:t>Niven Winchester</a:t>
            </a:r>
          </a:p>
          <a:p>
            <a:pPr algn="ctr"/>
            <a:r>
              <a:rPr lang="en-US" sz="2000" dirty="0" smtClean="0">
                <a:solidFill>
                  <a:schemeClr val="tx2">
                    <a:lumMod val="75000"/>
                  </a:schemeClr>
                </a:solidFill>
                <a:latin typeface="Calibri" pitchFamily="34" charset="0"/>
                <a:cs typeface="Calibri" pitchFamily="34" charset="0"/>
              </a:rPr>
              <a:t>niven@mit.edu</a:t>
            </a:r>
            <a:endParaRPr lang="en-US" sz="2000" dirty="0">
              <a:solidFill>
                <a:schemeClr val="tx2">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64552138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44032" y="6453547"/>
            <a:ext cx="2133600" cy="365125"/>
          </a:xfrm>
        </p:spPr>
        <p:txBody>
          <a:bodyPr/>
          <a:lstStyle/>
          <a:p>
            <a:pPr>
              <a:defRPr/>
            </a:pPr>
            <a:fld id="{FCAEA639-0AD2-427F-8454-ED31C37C04B1}" type="slidenum">
              <a:rPr lang="en-US" smtClean="0">
                <a:solidFill>
                  <a:srgbClr val="076138"/>
                </a:solidFill>
              </a:rPr>
              <a:pPr>
                <a:defRPr/>
              </a:pPr>
              <a:t>2</a:t>
            </a:fld>
            <a:endParaRPr lang="en-US" dirty="0">
              <a:solidFill>
                <a:srgbClr val="076138"/>
              </a:solidFill>
            </a:endParaRPr>
          </a:p>
        </p:txBody>
      </p:sp>
      <p:sp>
        <p:nvSpPr>
          <p:cNvPr id="3" name="Rectangle 2"/>
          <p:cNvSpPr/>
          <p:nvPr/>
        </p:nvSpPr>
        <p:spPr>
          <a:xfrm>
            <a:off x="0" y="-9204"/>
            <a:ext cx="9144000" cy="6950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76200" y="6644504"/>
            <a:ext cx="9144000" cy="246221"/>
          </a:xfrm>
          <a:prstGeom prst="rect">
            <a:avLst/>
          </a:prstGeom>
          <a:noFill/>
        </p:spPr>
        <p:txBody>
          <a:bodyPr wrap="square" rtlCol="0">
            <a:spAutoFit/>
          </a:bodyPr>
          <a:lstStyle/>
          <a:p>
            <a:pPr algn="ctr"/>
            <a:r>
              <a:rPr lang="en-US" sz="1000" dirty="0" smtClean="0">
                <a:solidFill>
                  <a:schemeClr val="tx2"/>
                </a:solidFill>
              </a:rPr>
              <a:t>http://</a:t>
            </a:r>
            <a:r>
              <a:rPr lang="en-US" sz="1000" dirty="0" smtClean="0">
                <a:solidFill>
                  <a:schemeClr val="tx2"/>
                </a:solidFill>
                <a:latin typeface="Verdana" pitchFamily="34" charset="0"/>
                <a:ea typeface="Verdana" pitchFamily="34" charset="0"/>
                <a:cs typeface="Verdana" pitchFamily="34" charset="0"/>
              </a:rPr>
              <a:t>globalchange.mit.edu</a:t>
            </a:r>
            <a:r>
              <a:rPr lang="en-US" sz="1000" dirty="0" smtClean="0">
                <a:solidFill>
                  <a:schemeClr val="tx2"/>
                </a:solidFill>
              </a:rPr>
              <a:t>/ </a:t>
            </a:r>
            <a:endParaRPr lang="en-US" sz="1000" dirty="0">
              <a:solidFill>
                <a:schemeClr val="tx2"/>
              </a:solidFill>
            </a:endParaRPr>
          </a:p>
        </p:txBody>
      </p:sp>
      <p:sp>
        <p:nvSpPr>
          <p:cNvPr id="7" name="Title 1"/>
          <p:cNvSpPr txBox="1">
            <a:spLocks/>
          </p:cNvSpPr>
          <p:nvPr/>
        </p:nvSpPr>
        <p:spPr>
          <a:xfrm>
            <a:off x="0" y="23648"/>
            <a:ext cx="9144000" cy="748862"/>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smtClean="0"/>
              <a:t>Background on the MIT Joint Program (1)</a:t>
            </a:r>
            <a:endParaRPr lang="en-US" sz="3200" dirty="0"/>
          </a:p>
        </p:txBody>
      </p:sp>
      <p:sp>
        <p:nvSpPr>
          <p:cNvPr id="8" name="Content Placeholder 2"/>
          <p:cNvSpPr txBox="1">
            <a:spLocks/>
          </p:cNvSpPr>
          <p:nvPr/>
        </p:nvSpPr>
        <p:spPr>
          <a:xfrm>
            <a:off x="457200" y="9144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80000"/>
              </a:lnSpc>
              <a:spcAft>
                <a:spcPts val="1200"/>
              </a:spcAft>
              <a:buClr>
                <a:srgbClr val="076138"/>
              </a:buClr>
              <a:buNone/>
            </a:pPr>
            <a:endParaRPr lang="en-US" sz="2000" dirty="0" smtClean="0"/>
          </a:p>
          <a:p>
            <a:pPr marL="457200" indent="-457200" eaLnBrk="1" hangingPunct="1">
              <a:buClr>
                <a:srgbClr val="00B0F0"/>
              </a:buClr>
            </a:pPr>
            <a:endParaRPr lang="en-US" sz="2200" dirty="0" smtClean="0"/>
          </a:p>
        </p:txBody>
      </p:sp>
      <p:sp>
        <p:nvSpPr>
          <p:cNvPr id="10" name="Content Placeholder 2"/>
          <p:cNvSpPr txBox="1">
            <a:spLocks/>
          </p:cNvSpPr>
          <p:nvPr/>
        </p:nvSpPr>
        <p:spPr>
          <a:xfrm>
            <a:off x="609600" y="8382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spcAft>
                <a:spcPts val="1200"/>
              </a:spcAft>
              <a:buClr>
                <a:srgbClr val="076138"/>
              </a:buClr>
            </a:pPr>
            <a:r>
              <a:rPr lang="en-US" sz="2400" dirty="0" smtClean="0">
                <a:cs typeface="Arial" pitchFamily="34" charset="0"/>
              </a:rPr>
              <a:t>The MIT Joint Program on the Science and Policy of Global Change (JPSPGC) is an interdisciplinary research center than focuses on climate change issues </a:t>
            </a:r>
          </a:p>
          <a:p>
            <a:pPr eaLnBrk="1" hangingPunct="1">
              <a:lnSpc>
                <a:spcPct val="80000"/>
              </a:lnSpc>
              <a:spcAft>
                <a:spcPts val="1200"/>
              </a:spcAft>
              <a:buClr>
                <a:srgbClr val="076138"/>
              </a:buClr>
            </a:pPr>
            <a:r>
              <a:rPr lang="en-US" sz="2400" dirty="0" smtClean="0">
                <a:cs typeface="Arial" pitchFamily="34" charset="0"/>
              </a:rPr>
              <a:t>Funded by a series of federal grants and a consortium of industrial sponsors</a:t>
            </a:r>
          </a:p>
          <a:p>
            <a:pPr eaLnBrk="1" hangingPunct="1">
              <a:lnSpc>
                <a:spcPct val="80000"/>
              </a:lnSpc>
              <a:spcAft>
                <a:spcPts val="1200"/>
              </a:spcAft>
              <a:buClr>
                <a:srgbClr val="076138"/>
              </a:buClr>
            </a:pPr>
            <a:r>
              <a:rPr lang="en-US" sz="2400" dirty="0" smtClean="0">
                <a:cs typeface="Arial" pitchFamily="34" charset="0"/>
              </a:rPr>
              <a:t>Includes economists and climate scientists (no agronomists!) </a:t>
            </a:r>
          </a:p>
          <a:p>
            <a:pPr eaLnBrk="1" hangingPunct="1">
              <a:lnSpc>
                <a:spcPct val="80000"/>
              </a:lnSpc>
              <a:spcAft>
                <a:spcPts val="1200"/>
              </a:spcAft>
              <a:buClr>
                <a:srgbClr val="076138"/>
              </a:buClr>
            </a:pPr>
            <a:r>
              <a:rPr lang="en-US" sz="2400" dirty="0" smtClean="0">
                <a:cs typeface="Arial" pitchFamily="34" charset="0"/>
              </a:rPr>
              <a:t>Utilizes a suit of models, which can be run independently or part of an integrated system</a:t>
            </a:r>
          </a:p>
          <a:p>
            <a:pPr lvl="1" eaLnBrk="1" hangingPunct="1">
              <a:lnSpc>
                <a:spcPct val="80000"/>
              </a:lnSpc>
              <a:spcAft>
                <a:spcPts val="1200"/>
              </a:spcAft>
              <a:buClr>
                <a:srgbClr val="076138"/>
              </a:buClr>
            </a:pPr>
            <a:r>
              <a:rPr lang="en-US" sz="2000" dirty="0" smtClean="0">
                <a:cs typeface="Arial" pitchFamily="34" charset="0"/>
              </a:rPr>
              <a:t>Emissions Prediction and Policy Analysis (EPPA) model</a:t>
            </a:r>
          </a:p>
          <a:p>
            <a:pPr lvl="1" eaLnBrk="1" hangingPunct="1">
              <a:lnSpc>
                <a:spcPct val="80000"/>
              </a:lnSpc>
              <a:spcAft>
                <a:spcPts val="1200"/>
              </a:spcAft>
              <a:buClr>
                <a:srgbClr val="076138"/>
              </a:buClr>
            </a:pPr>
            <a:r>
              <a:rPr lang="en-US" sz="2000" dirty="0" smtClean="0">
                <a:cs typeface="Arial" pitchFamily="34" charset="0"/>
              </a:rPr>
              <a:t>MIT Earth System Model (MESM), which includes:</a:t>
            </a:r>
          </a:p>
          <a:p>
            <a:pPr lvl="2" eaLnBrk="1" hangingPunct="1">
              <a:lnSpc>
                <a:spcPct val="70000"/>
              </a:lnSpc>
              <a:spcAft>
                <a:spcPts val="1200"/>
              </a:spcAft>
              <a:buClr>
                <a:srgbClr val="076138"/>
              </a:buClr>
            </a:pPr>
            <a:r>
              <a:rPr lang="en-US" sz="1800" dirty="0">
                <a:cs typeface="Arial" pitchFamily="34" charset="0"/>
              </a:rPr>
              <a:t>Community Atmosphere Model (CAM)</a:t>
            </a:r>
          </a:p>
          <a:p>
            <a:pPr lvl="2" eaLnBrk="1" hangingPunct="1">
              <a:lnSpc>
                <a:spcPct val="70000"/>
              </a:lnSpc>
              <a:spcAft>
                <a:spcPts val="1200"/>
              </a:spcAft>
              <a:buClr>
                <a:srgbClr val="076138"/>
              </a:buClr>
            </a:pPr>
            <a:r>
              <a:rPr lang="en-US" sz="1800" dirty="0">
                <a:cs typeface="Arial" pitchFamily="34" charset="0"/>
              </a:rPr>
              <a:t>MIT General Circulation Model (</a:t>
            </a:r>
            <a:r>
              <a:rPr lang="en-US" sz="1800" dirty="0" err="1">
                <a:cs typeface="Arial" pitchFamily="34" charset="0"/>
              </a:rPr>
              <a:t>MITgcm</a:t>
            </a:r>
            <a:r>
              <a:rPr lang="en-US" sz="1800" dirty="0" smtClean="0">
                <a:cs typeface="Arial" pitchFamily="34" charset="0"/>
              </a:rPr>
              <a:t>)</a:t>
            </a:r>
          </a:p>
          <a:p>
            <a:pPr lvl="2" eaLnBrk="1" hangingPunct="1">
              <a:lnSpc>
                <a:spcPct val="70000"/>
              </a:lnSpc>
              <a:spcAft>
                <a:spcPts val="1200"/>
              </a:spcAft>
              <a:buClr>
                <a:srgbClr val="076138"/>
              </a:buClr>
            </a:pPr>
            <a:r>
              <a:rPr lang="en-US" sz="1800" dirty="0" smtClean="0">
                <a:cs typeface="Arial" pitchFamily="34" charset="0"/>
              </a:rPr>
              <a:t>Community Land Model (CLM)</a:t>
            </a:r>
          </a:p>
          <a:p>
            <a:pPr lvl="2" eaLnBrk="1" hangingPunct="1">
              <a:lnSpc>
                <a:spcPct val="70000"/>
              </a:lnSpc>
              <a:spcAft>
                <a:spcPts val="1200"/>
              </a:spcAft>
              <a:buClr>
                <a:srgbClr val="076138"/>
              </a:buClr>
            </a:pPr>
            <a:r>
              <a:rPr lang="en-US" sz="1800" dirty="0" smtClean="0">
                <a:cs typeface="Arial" pitchFamily="34" charset="0"/>
              </a:rPr>
              <a:t>Terrestrial Ecosystem Model (TEM)</a:t>
            </a:r>
          </a:p>
          <a:p>
            <a:pPr marL="0" indent="0" eaLnBrk="1" hangingPunct="1">
              <a:lnSpc>
                <a:spcPct val="80000"/>
              </a:lnSpc>
              <a:spcAft>
                <a:spcPts val="1200"/>
              </a:spcAft>
              <a:buClr>
                <a:srgbClr val="076138"/>
              </a:buClr>
              <a:buNone/>
            </a:pPr>
            <a:endParaRPr lang="en-US" sz="2200" dirty="0" smtClean="0">
              <a:cs typeface="Arial" pitchFamily="34" charset="0"/>
            </a:endParaRPr>
          </a:p>
        </p:txBody>
      </p:sp>
    </p:spTree>
    <p:extLst>
      <p:ext uri="{BB962C8B-B14F-4D97-AF65-F5344CB8AC3E}">
        <p14:creationId xmlns:p14="http://schemas.microsoft.com/office/powerpoint/2010/main" val="1963149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44032" y="6453547"/>
            <a:ext cx="2133600" cy="365125"/>
          </a:xfrm>
        </p:spPr>
        <p:txBody>
          <a:bodyPr/>
          <a:lstStyle/>
          <a:p>
            <a:pPr>
              <a:defRPr/>
            </a:pPr>
            <a:fld id="{FCAEA639-0AD2-427F-8454-ED31C37C04B1}" type="slidenum">
              <a:rPr lang="en-US" smtClean="0">
                <a:solidFill>
                  <a:srgbClr val="076138"/>
                </a:solidFill>
              </a:rPr>
              <a:pPr>
                <a:defRPr/>
              </a:pPr>
              <a:t>3</a:t>
            </a:fld>
            <a:endParaRPr lang="en-US" dirty="0">
              <a:solidFill>
                <a:srgbClr val="076138"/>
              </a:solidFill>
            </a:endParaRPr>
          </a:p>
        </p:txBody>
      </p:sp>
      <p:sp>
        <p:nvSpPr>
          <p:cNvPr id="3" name="Rectangle 2"/>
          <p:cNvSpPr/>
          <p:nvPr/>
        </p:nvSpPr>
        <p:spPr>
          <a:xfrm>
            <a:off x="0" y="-9204"/>
            <a:ext cx="9144000" cy="6950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76200" y="6644504"/>
            <a:ext cx="9144000" cy="246221"/>
          </a:xfrm>
          <a:prstGeom prst="rect">
            <a:avLst/>
          </a:prstGeom>
          <a:noFill/>
        </p:spPr>
        <p:txBody>
          <a:bodyPr wrap="square" rtlCol="0">
            <a:spAutoFit/>
          </a:bodyPr>
          <a:lstStyle/>
          <a:p>
            <a:pPr algn="ctr"/>
            <a:r>
              <a:rPr lang="en-US" sz="1000" dirty="0" smtClean="0">
                <a:solidFill>
                  <a:schemeClr val="tx2"/>
                </a:solidFill>
              </a:rPr>
              <a:t>http://</a:t>
            </a:r>
            <a:r>
              <a:rPr lang="en-US" sz="1000" dirty="0" smtClean="0">
                <a:solidFill>
                  <a:schemeClr val="tx2"/>
                </a:solidFill>
                <a:latin typeface="Verdana" pitchFamily="34" charset="0"/>
                <a:ea typeface="Verdana" pitchFamily="34" charset="0"/>
                <a:cs typeface="Verdana" pitchFamily="34" charset="0"/>
              </a:rPr>
              <a:t>globalchange.mit.edu</a:t>
            </a:r>
            <a:r>
              <a:rPr lang="en-US" sz="1000" dirty="0" smtClean="0">
                <a:solidFill>
                  <a:schemeClr val="tx2"/>
                </a:solidFill>
              </a:rPr>
              <a:t>/ </a:t>
            </a:r>
            <a:endParaRPr lang="en-US" sz="1000" dirty="0">
              <a:solidFill>
                <a:schemeClr val="tx2"/>
              </a:solidFill>
            </a:endParaRPr>
          </a:p>
        </p:txBody>
      </p:sp>
      <p:sp>
        <p:nvSpPr>
          <p:cNvPr id="7" name="Title 1"/>
          <p:cNvSpPr txBox="1">
            <a:spLocks/>
          </p:cNvSpPr>
          <p:nvPr/>
        </p:nvSpPr>
        <p:spPr>
          <a:xfrm>
            <a:off x="0" y="23648"/>
            <a:ext cx="9144000" cy="748862"/>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smtClean="0"/>
              <a:t>Background on the MIT Joint Program (2)</a:t>
            </a:r>
            <a:endParaRPr lang="en-US" sz="3200" dirty="0"/>
          </a:p>
        </p:txBody>
      </p:sp>
      <p:sp>
        <p:nvSpPr>
          <p:cNvPr id="8" name="Content Placeholder 2"/>
          <p:cNvSpPr txBox="1">
            <a:spLocks/>
          </p:cNvSpPr>
          <p:nvPr/>
        </p:nvSpPr>
        <p:spPr>
          <a:xfrm>
            <a:off x="457200" y="9144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80000"/>
              </a:lnSpc>
              <a:spcAft>
                <a:spcPts val="1200"/>
              </a:spcAft>
              <a:buClr>
                <a:srgbClr val="076138"/>
              </a:buClr>
              <a:buNone/>
            </a:pPr>
            <a:endParaRPr lang="en-US" sz="2000" dirty="0" smtClean="0"/>
          </a:p>
          <a:p>
            <a:pPr marL="457200" indent="-457200" eaLnBrk="1" hangingPunct="1">
              <a:buClr>
                <a:srgbClr val="00B0F0"/>
              </a:buClr>
            </a:pPr>
            <a:endParaRPr lang="en-US" sz="2200" dirty="0" smtClean="0"/>
          </a:p>
        </p:txBody>
      </p:sp>
      <p:sp>
        <p:nvSpPr>
          <p:cNvPr id="10" name="Content Placeholder 2"/>
          <p:cNvSpPr txBox="1">
            <a:spLocks/>
          </p:cNvSpPr>
          <p:nvPr/>
        </p:nvSpPr>
        <p:spPr>
          <a:xfrm>
            <a:off x="609600" y="10668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spcAft>
                <a:spcPts val="1200"/>
              </a:spcAft>
              <a:buClr>
                <a:srgbClr val="076138"/>
              </a:buClr>
            </a:pPr>
            <a:r>
              <a:rPr lang="en-US" sz="2400" dirty="0" smtClean="0">
                <a:cs typeface="Arial" pitchFamily="34" charset="0"/>
              </a:rPr>
              <a:t>Detailed representations of land cover, biomass productivity, soil fertility etc. are required to calibrate several models</a:t>
            </a:r>
          </a:p>
          <a:p>
            <a:pPr eaLnBrk="1" hangingPunct="1">
              <a:lnSpc>
                <a:spcPct val="80000"/>
              </a:lnSpc>
              <a:spcAft>
                <a:spcPts val="1200"/>
              </a:spcAft>
              <a:buClr>
                <a:srgbClr val="076138"/>
              </a:buClr>
            </a:pPr>
            <a:r>
              <a:rPr lang="en-US" sz="2400" dirty="0" smtClean="0">
                <a:cs typeface="Arial" pitchFamily="34" charset="0"/>
              </a:rPr>
              <a:t>Increasing number of requests/funding opportunities for agriculture-focused research</a:t>
            </a:r>
          </a:p>
          <a:p>
            <a:pPr lvl="1" eaLnBrk="1" hangingPunct="1">
              <a:lnSpc>
                <a:spcPct val="80000"/>
              </a:lnSpc>
              <a:spcAft>
                <a:spcPts val="1200"/>
              </a:spcAft>
              <a:buClr>
                <a:srgbClr val="076138"/>
              </a:buClr>
            </a:pPr>
            <a:r>
              <a:rPr lang="en-US" sz="2000" dirty="0" smtClean="0">
                <a:cs typeface="Arial" pitchFamily="34" charset="0"/>
              </a:rPr>
              <a:t>Bioenergy</a:t>
            </a:r>
          </a:p>
          <a:p>
            <a:pPr lvl="1" eaLnBrk="1" hangingPunct="1">
              <a:lnSpc>
                <a:spcPct val="80000"/>
              </a:lnSpc>
              <a:spcAft>
                <a:spcPts val="1200"/>
              </a:spcAft>
              <a:buClr>
                <a:srgbClr val="076138"/>
              </a:buClr>
            </a:pPr>
            <a:r>
              <a:rPr lang="en-US" sz="2000" dirty="0" smtClean="0">
                <a:cs typeface="Arial" pitchFamily="34" charset="0"/>
              </a:rPr>
              <a:t>Ability to meet global food demand under growing populations and  changing food demands, climates and policies</a:t>
            </a:r>
          </a:p>
          <a:p>
            <a:pPr lvl="1" eaLnBrk="1" hangingPunct="1">
              <a:lnSpc>
                <a:spcPct val="80000"/>
              </a:lnSpc>
              <a:spcAft>
                <a:spcPts val="1200"/>
              </a:spcAft>
              <a:buClr>
                <a:srgbClr val="076138"/>
              </a:buClr>
            </a:pPr>
            <a:endParaRPr lang="en-US" sz="2000" dirty="0" smtClean="0">
              <a:cs typeface="Arial" pitchFamily="34" charset="0"/>
            </a:endParaRPr>
          </a:p>
          <a:p>
            <a:pPr marL="914400" lvl="2" indent="0" eaLnBrk="1" hangingPunct="1">
              <a:lnSpc>
                <a:spcPct val="80000"/>
              </a:lnSpc>
              <a:spcAft>
                <a:spcPts val="1200"/>
              </a:spcAft>
              <a:buClr>
                <a:srgbClr val="076138"/>
              </a:buClr>
              <a:buNone/>
            </a:pPr>
            <a:r>
              <a:rPr lang="en-US" sz="1600" dirty="0" smtClean="0">
                <a:cs typeface="Arial" pitchFamily="34" charset="0"/>
              </a:rPr>
              <a:t> </a:t>
            </a:r>
          </a:p>
          <a:p>
            <a:pPr marL="0" indent="0" eaLnBrk="1" hangingPunct="1">
              <a:lnSpc>
                <a:spcPct val="80000"/>
              </a:lnSpc>
              <a:spcAft>
                <a:spcPts val="1200"/>
              </a:spcAft>
              <a:buClr>
                <a:srgbClr val="076138"/>
              </a:buClr>
              <a:buNone/>
            </a:pPr>
            <a:endParaRPr lang="en-US" sz="2200" dirty="0" smtClean="0">
              <a:cs typeface="Arial" pitchFamily="34" charset="0"/>
            </a:endParaRPr>
          </a:p>
        </p:txBody>
      </p:sp>
    </p:spTree>
    <p:extLst>
      <p:ext uri="{BB962C8B-B14F-4D97-AF65-F5344CB8AC3E}">
        <p14:creationId xmlns:p14="http://schemas.microsoft.com/office/powerpoint/2010/main" val="536022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44032" y="6453547"/>
            <a:ext cx="2133600" cy="365125"/>
          </a:xfrm>
        </p:spPr>
        <p:txBody>
          <a:bodyPr/>
          <a:lstStyle/>
          <a:p>
            <a:pPr>
              <a:defRPr/>
            </a:pPr>
            <a:fld id="{FCAEA639-0AD2-427F-8454-ED31C37C04B1}" type="slidenum">
              <a:rPr lang="en-US" smtClean="0">
                <a:solidFill>
                  <a:srgbClr val="076138"/>
                </a:solidFill>
              </a:rPr>
              <a:pPr>
                <a:defRPr/>
              </a:pPr>
              <a:t>4</a:t>
            </a:fld>
            <a:endParaRPr lang="en-US" dirty="0">
              <a:solidFill>
                <a:srgbClr val="076138"/>
              </a:solidFill>
            </a:endParaRPr>
          </a:p>
        </p:txBody>
      </p:sp>
      <p:sp>
        <p:nvSpPr>
          <p:cNvPr id="3" name="Rectangle 2"/>
          <p:cNvSpPr/>
          <p:nvPr/>
        </p:nvSpPr>
        <p:spPr>
          <a:xfrm>
            <a:off x="0" y="-9204"/>
            <a:ext cx="9144000" cy="6950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76200" y="6644504"/>
            <a:ext cx="9144000" cy="246221"/>
          </a:xfrm>
          <a:prstGeom prst="rect">
            <a:avLst/>
          </a:prstGeom>
          <a:noFill/>
        </p:spPr>
        <p:txBody>
          <a:bodyPr wrap="square" rtlCol="0">
            <a:spAutoFit/>
          </a:bodyPr>
          <a:lstStyle/>
          <a:p>
            <a:pPr algn="ctr"/>
            <a:r>
              <a:rPr lang="en-US" sz="1000" dirty="0" smtClean="0">
                <a:solidFill>
                  <a:schemeClr val="tx2"/>
                </a:solidFill>
              </a:rPr>
              <a:t>http://</a:t>
            </a:r>
            <a:r>
              <a:rPr lang="en-US" sz="1000" dirty="0" smtClean="0">
                <a:solidFill>
                  <a:schemeClr val="tx2"/>
                </a:solidFill>
                <a:latin typeface="Verdana" pitchFamily="34" charset="0"/>
                <a:ea typeface="Verdana" pitchFamily="34" charset="0"/>
                <a:cs typeface="Verdana" pitchFamily="34" charset="0"/>
              </a:rPr>
              <a:t>globalchange.mit.edu</a:t>
            </a:r>
            <a:r>
              <a:rPr lang="en-US" sz="1000" dirty="0" smtClean="0">
                <a:solidFill>
                  <a:schemeClr val="tx2"/>
                </a:solidFill>
              </a:rPr>
              <a:t>/ </a:t>
            </a:r>
            <a:endParaRPr lang="en-US" sz="1000" dirty="0">
              <a:solidFill>
                <a:schemeClr val="tx2"/>
              </a:solidFill>
            </a:endParaRPr>
          </a:p>
        </p:txBody>
      </p:sp>
      <p:sp>
        <p:nvSpPr>
          <p:cNvPr id="7" name="Title 1"/>
          <p:cNvSpPr txBox="1">
            <a:spLocks/>
          </p:cNvSpPr>
          <p:nvPr/>
        </p:nvSpPr>
        <p:spPr>
          <a:xfrm>
            <a:off x="0" y="23648"/>
            <a:ext cx="9144000" cy="748862"/>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smtClean="0"/>
              <a:t>An end-user wish list (1)</a:t>
            </a:r>
            <a:endParaRPr lang="en-US" sz="3200" dirty="0"/>
          </a:p>
        </p:txBody>
      </p:sp>
      <p:sp>
        <p:nvSpPr>
          <p:cNvPr id="8" name="Content Placeholder 2"/>
          <p:cNvSpPr txBox="1">
            <a:spLocks/>
          </p:cNvSpPr>
          <p:nvPr/>
        </p:nvSpPr>
        <p:spPr>
          <a:xfrm>
            <a:off x="457200" y="9144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80000"/>
              </a:lnSpc>
              <a:spcAft>
                <a:spcPts val="1200"/>
              </a:spcAft>
              <a:buClr>
                <a:srgbClr val="076138"/>
              </a:buClr>
              <a:buNone/>
            </a:pPr>
            <a:endParaRPr lang="en-US" sz="2000" dirty="0" smtClean="0"/>
          </a:p>
          <a:p>
            <a:pPr marL="457200" indent="-457200" eaLnBrk="1" hangingPunct="1">
              <a:buClr>
                <a:srgbClr val="00B0F0"/>
              </a:buClr>
            </a:pPr>
            <a:endParaRPr lang="en-US" sz="2200" dirty="0" smtClean="0"/>
          </a:p>
        </p:txBody>
      </p:sp>
      <p:sp>
        <p:nvSpPr>
          <p:cNvPr id="10" name="Content Placeholder 2"/>
          <p:cNvSpPr txBox="1">
            <a:spLocks/>
          </p:cNvSpPr>
          <p:nvPr/>
        </p:nvSpPr>
        <p:spPr>
          <a:xfrm>
            <a:off x="609600" y="10668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spcAft>
                <a:spcPts val="1200"/>
              </a:spcAft>
              <a:buClr>
                <a:srgbClr val="076138"/>
              </a:buClr>
            </a:pPr>
            <a:r>
              <a:rPr lang="en-US" sz="2400" dirty="0" smtClean="0">
                <a:cs typeface="Arial" pitchFamily="34" charset="0"/>
              </a:rPr>
              <a:t>Biomass types of key interest</a:t>
            </a:r>
          </a:p>
          <a:p>
            <a:pPr lvl="1" eaLnBrk="1" hangingPunct="1">
              <a:lnSpc>
                <a:spcPct val="80000"/>
              </a:lnSpc>
              <a:spcAft>
                <a:spcPts val="1200"/>
              </a:spcAft>
              <a:buClr>
                <a:srgbClr val="076138"/>
              </a:buClr>
            </a:pPr>
            <a:r>
              <a:rPr lang="en-US" sz="2200" b="1" dirty="0" smtClean="0">
                <a:solidFill>
                  <a:srgbClr val="076138"/>
                </a:solidFill>
                <a:cs typeface="Arial" pitchFamily="34" charset="0"/>
              </a:rPr>
              <a:t>Food crops:</a:t>
            </a:r>
            <a:r>
              <a:rPr lang="en-US" sz="2200" dirty="0" smtClean="0">
                <a:cs typeface="Arial" pitchFamily="34" charset="0"/>
              </a:rPr>
              <a:t> Barley, Canola, Cotton, Maize, Palm fruit, Potato, Quinoa, Rice, Sorghum, Soybean, Sugar beet, Sugarcane, Sunflower, Tomato, </a:t>
            </a:r>
            <a:r>
              <a:rPr lang="en-US" sz="2200" dirty="0" err="1" smtClean="0">
                <a:cs typeface="Arial" pitchFamily="34" charset="0"/>
              </a:rPr>
              <a:t>Tef</a:t>
            </a:r>
            <a:r>
              <a:rPr lang="en-US" sz="2200" dirty="0" smtClean="0">
                <a:cs typeface="Arial" pitchFamily="34" charset="0"/>
              </a:rPr>
              <a:t>, Wheat</a:t>
            </a:r>
          </a:p>
          <a:p>
            <a:pPr lvl="1" eaLnBrk="1" hangingPunct="1">
              <a:lnSpc>
                <a:spcPct val="80000"/>
              </a:lnSpc>
              <a:spcAft>
                <a:spcPts val="1200"/>
              </a:spcAft>
              <a:buClr>
                <a:srgbClr val="076138"/>
              </a:buClr>
            </a:pPr>
            <a:r>
              <a:rPr lang="en-US" sz="2200" b="1" dirty="0" smtClean="0">
                <a:solidFill>
                  <a:srgbClr val="076138"/>
                </a:solidFill>
                <a:cs typeface="Arial" pitchFamily="34" charset="0"/>
              </a:rPr>
              <a:t>Energy crops:</a:t>
            </a:r>
            <a:r>
              <a:rPr lang="en-US" sz="2200" dirty="0" smtClean="0">
                <a:cs typeface="Arial" pitchFamily="34" charset="0"/>
              </a:rPr>
              <a:t> </a:t>
            </a:r>
            <a:r>
              <a:rPr lang="en-US" sz="2200" dirty="0" err="1" smtClean="0">
                <a:cs typeface="Arial" pitchFamily="34" charset="0"/>
              </a:rPr>
              <a:t>Jatropha</a:t>
            </a:r>
            <a:r>
              <a:rPr lang="en-US" sz="2200" dirty="0" smtClean="0">
                <a:cs typeface="Arial" pitchFamily="34" charset="0"/>
              </a:rPr>
              <a:t>, </a:t>
            </a:r>
            <a:r>
              <a:rPr lang="en-US" sz="2200" dirty="0" err="1" smtClean="0"/>
              <a:t>Miscanthus</a:t>
            </a:r>
            <a:r>
              <a:rPr lang="en-US" sz="2200" dirty="0" smtClean="0"/>
              <a:t>, Switchgrass, Poplar, Eucalyptus, Willow</a:t>
            </a:r>
            <a:endParaRPr lang="en-US" sz="2200" dirty="0">
              <a:cs typeface="Arial" pitchFamily="34" charset="0"/>
            </a:endParaRPr>
          </a:p>
          <a:p>
            <a:pPr eaLnBrk="1" hangingPunct="1">
              <a:lnSpc>
                <a:spcPct val="80000"/>
              </a:lnSpc>
              <a:spcAft>
                <a:spcPts val="1200"/>
              </a:spcAft>
              <a:buClr>
                <a:srgbClr val="076138"/>
              </a:buClr>
            </a:pPr>
            <a:r>
              <a:rPr lang="en-US" sz="2400" dirty="0" smtClean="0">
                <a:cs typeface="Arial" pitchFamily="34" charset="0"/>
              </a:rPr>
              <a:t>Data (0.5-degree grid or finer)</a:t>
            </a:r>
          </a:p>
          <a:p>
            <a:pPr lvl="1" eaLnBrk="1" hangingPunct="1">
              <a:lnSpc>
                <a:spcPct val="80000"/>
              </a:lnSpc>
              <a:spcAft>
                <a:spcPts val="1200"/>
              </a:spcAft>
              <a:buClr>
                <a:srgbClr val="076138"/>
              </a:buClr>
            </a:pPr>
            <a:r>
              <a:rPr lang="en-US" sz="2200" dirty="0" smtClean="0">
                <a:cs typeface="Arial" pitchFamily="34" charset="0"/>
              </a:rPr>
              <a:t>Yield, Production, Irrigation, Fertilizer use, Pesticide use, Pest census (population &amp; type), Growing season/Planting and harvesting dates, Crop rotation, Land rents, Field boundary shape files, Soil characteristics (type, salinity, fertility), Historical and projected land cover change (including urban vs. suburban), Climate observations and projections used in </a:t>
            </a:r>
            <a:r>
              <a:rPr lang="en-US" sz="2200" dirty="0" err="1" smtClean="0">
                <a:cs typeface="Arial" pitchFamily="34" charset="0"/>
              </a:rPr>
              <a:t>AgMIP</a:t>
            </a:r>
            <a:r>
              <a:rPr lang="en-US" sz="2200" dirty="0" smtClean="0">
                <a:cs typeface="Arial" pitchFamily="34" charset="0"/>
              </a:rPr>
              <a:t>, Population density, Canopy height/stand age</a:t>
            </a:r>
          </a:p>
        </p:txBody>
      </p:sp>
    </p:spTree>
    <p:extLst>
      <p:ext uri="{BB962C8B-B14F-4D97-AF65-F5344CB8AC3E}">
        <p14:creationId xmlns:p14="http://schemas.microsoft.com/office/powerpoint/2010/main" val="1172351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44032" y="6453547"/>
            <a:ext cx="2133600" cy="365125"/>
          </a:xfrm>
        </p:spPr>
        <p:txBody>
          <a:bodyPr/>
          <a:lstStyle/>
          <a:p>
            <a:pPr>
              <a:defRPr/>
            </a:pPr>
            <a:fld id="{FCAEA639-0AD2-427F-8454-ED31C37C04B1}" type="slidenum">
              <a:rPr lang="en-US" smtClean="0">
                <a:solidFill>
                  <a:srgbClr val="076138"/>
                </a:solidFill>
              </a:rPr>
              <a:pPr>
                <a:defRPr/>
              </a:pPr>
              <a:t>5</a:t>
            </a:fld>
            <a:endParaRPr lang="en-US" dirty="0">
              <a:solidFill>
                <a:srgbClr val="076138"/>
              </a:solidFill>
            </a:endParaRPr>
          </a:p>
        </p:txBody>
      </p:sp>
      <p:sp>
        <p:nvSpPr>
          <p:cNvPr id="3" name="Rectangle 2"/>
          <p:cNvSpPr/>
          <p:nvPr/>
        </p:nvSpPr>
        <p:spPr>
          <a:xfrm>
            <a:off x="0" y="-9204"/>
            <a:ext cx="9144000" cy="6950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76200" y="6644504"/>
            <a:ext cx="9144000" cy="246221"/>
          </a:xfrm>
          <a:prstGeom prst="rect">
            <a:avLst/>
          </a:prstGeom>
          <a:noFill/>
        </p:spPr>
        <p:txBody>
          <a:bodyPr wrap="square" rtlCol="0">
            <a:spAutoFit/>
          </a:bodyPr>
          <a:lstStyle/>
          <a:p>
            <a:pPr algn="ctr"/>
            <a:r>
              <a:rPr lang="en-US" sz="1000" dirty="0" smtClean="0">
                <a:solidFill>
                  <a:schemeClr val="tx2"/>
                </a:solidFill>
              </a:rPr>
              <a:t>http://</a:t>
            </a:r>
            <a:r>
              <a:rPr lang="en-US" sz="1000" dirty="0" smtClean="0">
                <a:solidFill>
                  <a:schemeClr val="tx2"/>
                </a:solidFill>
                <a:latin typeface="Verdana" pitchFamily="34" charset="0"/>
                <a:ea typeface="Verdana" pitchFamily="34" charset="0"/>
                <a:cs typeface="Verdana" pitchFamily="34" charset="0"/>
              </a:rPr>
              <a:t>globalchange.mit.edu</a:t>
            </a:r>
            <a:r>
              <a:rPr lang="en-US" sz="1000" dirty="0" smtClean="0">
                <a:solidFill>
                  <a:schemeClr val="tx2"/>
                </a:solidFill>
              </a:rPr>
              <a:t>/ </a:t>
            </a:r>
            <a:endParaRPr lang="en-US" sz="1000" dirty="0">
              <a:solidFill>
                <a:schemeClr val="tx2"/>
              </a:solidFill>
            </a:endParaRPr>
          </a:p>
        </p:txBody>
      </p:sp>
      <p:sp>
        <p:nvSpPr>
          <p:cNvPr id="7" name="Title 1"/>
          <p:cNvSpPr txBox="1">
            <a:spLocks/>
          </p:cNvSpPr>
          <p:nvPr/>
        </p:nvSpPr>
        <p:spPr>
          <a:xfrm>
            <a:off x="0" y="23648"/>
            <a:ext cx="9144000" cy="748862"/>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smtClean="0"/>
              <a:t>An end-user wish list (2)</a:t>
            </a:r>
            <a:endParaRPr lang="en-US" sz="3200" dirty="0"/>
          </a:p>
        </p:txBody>
      </p:sp>
      <p:sp>
        <p:nvSpPr>
          <p:cNvPr id="8" name="Content Placeholder 2"/>
          <p:cNvSpPr txBox="1">
            <a:spLocks/>
          </p:cNvSpPr>
          <p:nvPr/>
        </p:nvSpPr>
        <p:spPr>
          <a:xfrm>
            <a:off x="457200" y="9144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80000"/>
              </a:lnSpc>
              <a:spcAft>
                <a:spcPts val="1200"/>
              </a:spcAft>
              <a:buClr>
                <a:srgbClr val="076138"/>
              </a:buClr>
              <a:buNone/>
            </a:pPr>
            <a:endParaRPr lang="en-US" sz="2000" dirty="0" smtClean="0"/>
          </a:p>
          <a:p>
            <a:pPr marL="457200" indent="-457200" eaLnBrk="1" hangingPunct="1">
              <a:buClr>
                <a:srgbClr val="00B0F0"/>
              </a:buClr>
            </a:pPr>
            <a:endParaRPr lang="en-US" sz="2200" dirty="0" smtClean="0"/>
          </a:p>
        </p:txBody>
      </p:sp>
      <p:sp>
        <p:nvSpPr>
          <p:cNvPr id="10" name="Content Placeholder 2"/>
          <p:cNvSpPr txBox="1">
            <a:spLocks/>
          </p:cNvSpPr>
          <p:nvPr/>
        </p:nvSpPr>
        <p:spPr>
          <a:xfrm>
            <a:off x="609600" y="10668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spcAft>
                <a:spcPts val="1200"/>
              </a:spcAft>
              <a:buClr>
                <a:srgbClr val="076138"/>
              </a:buClr>
            </a:pPr>
            <a:r>
              <a:rPr lang="en-US" sz="2400" dirty="0" smtClean="0">
                <a:cs typeface="Arial" pitchFamily="34" charset="0"/>
              </a:rPr>
              <a:t>Improved, accessible and validated/respected data to support model-based policy analysis</a:t>
            </a:r>
          </a:p>
          <a:p>
            <a:pPr lvl="1" eaLnBrk="1" hangingPunct="1">
              <a:lnSpc>
                <a:spcPct val="80000"/>
              </a:lnSpc>
              <a:spcAft>
                <a:spcPts val="1200"/>
              </a:spcAft>
              <a:buClr>
                <a:srgbClr val="076138"/>
              </a:buClr>
            </a:pPr>
            <a:r>
              <a:rPr lang="en-US" sz="2200" dirty="0" smtClean="0">
                <a:cs typeface="Arial" pitchFamily="34" charset="0"/>
              </a:rPr>
              <a:t>Improved model outcomes</a:t>
            </a:r>
          </a:p>
          <a:p>
            <a:pPr lvl="1" eaLnBrk="1" hangingPunct="1">
              <a:lnSpc>
                <a:spcPct val="80000"/>
              </a:lnSpc>
              <a:spcAft>
                <a:spcPts val="1200"/>
              </a:spcAft>
              <a:buClr>
                <a:srgbClr val="076138"/>
              </a:buClr>
            </a:pPr>
            <a:r>
              <a:rPr lang="en-US" sz="2200" dirty="0" smtClean="0">
                <a:cs typeface="Arial" pitchFamily="34" charset="0"/>
              </a:rPr>
              <a:t>Creditability and traceability</a:t>
            </a:r>
          </a:p>
          <a:p>
            <a:pPr lvl="1" eaLnBrk="1" hangingPunct="1">
              <a:lnSpc>
                <a:spcPct val="80000"/>
              </a:lnSpc>
              <a:spcAft>
                <a:spcPts val="1200"/>
              </a:spcAft>
              <a:buClr>
                <a:srgbClr val="076138"/>
              </a:buClr>
            </a:pPr>
            <a:r>
              <a:rPr lang="en-US" sz="2200" dirty="0" smtClean="0">
                <a:cs typeface="Arial" pitchFamily="34" charset="0"/>
              </a:rPr>
              <a:t>Research for government agencies and congressional testimonies etc. </a:t>
            </a:r>
          </a:p>
          <a:p>
            <a:pPr eaLnBrk="1" hangingPunct="1">
              <a:lnSpc>
                <a:spcPct val="80000"/>
              </a:lnSpc>
              <a:spcAft>
                <a:spcPts val="1200"/>
              </a:spcAft>
              <a:buClr>
                <a:srgbClr val="076138"/>
              </a:buClr>
            </a:pPr>
            <a:r>
              <a:rPr lang="en-US" sz="2400" dirty="0" smtClean="0">
                <a:cs typeface="Arial" pitchFamily="34" charset="0"/>
              </a:rPr>
              <a:t>Crop model parameters</a:t>
            </a:r>
          </a:p>
          <a:p>
            <a:pPr lvl="1" eaLnBrk="1" hangingPunct="1">
              <a:lnSpc>
                <a:spcPct val="80000"/>
              </a:lnSpc>
              <a:spcAft>
                <a:spcPts val="1200"/>
              </a:spcAft>
              <a:buClr>
                <a:srgbClr val="076138"/>
              </a:buClr>
            </a:pPr>
            <a:r>
              <a:rPr lang="en-US" sz="2200" dirty="0" smtClean="0">
                <a:cs typeface="Arial" pitchFamily="34" charset="0"/>
              </a:rPr>
              <a:t>Crop phenology (e.g., base temperature for calculating growing degree days)</a:t>
            </a:r>
          </a:p>
          <a:p>
            <a:pPr lvl="1" eaLnBrk="1" hangingPunct="1">
              <a:lnSpc>
                <a:spcPct val="80000"/>
              </a:lnSpc>
              <a:spcAft>
                <a:spcPts val="1200"/>
              </a:spcAft>
              <a:buClr>
                <a:srgbClr val="076138"/>
              </a:buClr>
            </a:pPr>
            <a:r>
              <a:rPr lang="en-US" sz="2200" dirty="0" smtClean="0">
                <a:cs typeface="Arial" pitchFamily="34" charset="0"/>
              </a:rPr>
              <a:t>Plant physiology (e.g., basal respiration, maximum root depth)</a:t>
            </a:r>
          </a:p>
        </p:txBody>
      </p:sp>
    </p:spTree>
    <p:extLst>
      <p:ext uri="{BB962C8B-B14F-4D97-AF65-F5344CB8AC3E}">
        <p14:creationId xmlns:p14="http://schemas.microsoft.com/office/powerpoint/2010/main" val="2383435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44032" y="6453547"/>
            <a:ext cx="2133600" cy="365125"/>
          </a:xfrm>
        </p:spPr>
        <p:txBody>
          <a:bodyPr/>
          <a:lstStyle/>
          <a:p>
            <a:pPr>
              <a:defRPr/>
            </a:pPr>
            <a:fld id="{FCAEA639-0AD2-427F-8454-ED31C37C04B1}" type="slidenum">
              <a:rPr lang="en-US" smtClean="0">
                <a:solidFill>
                  <a:srgbClr val="076138"/>
                </a:solidFill>
              </a:rPr>
              <a:pPr>
                <a:defRPr/>
              </a:pPr>
              <a:t>6</a:t>
            </a:fld>
            <a:endParaRPr lang="en-US" dirty="0">
              <a:solidFill>
                <a:srgbClr val="076138"/>
              </a:solidFill>
            </a:endParaRPr>
          </a:p>
        </p:txBody>
      </p:sp>
      <p:sp>
        <p:nvSpPr>
          <p:cNvPr id="3" name="Rectangle 2"/>
          <p:cNvSpPr/>
          <p:nvPr/>
        </p:nvSpPr>
        <p:spPr>
          <a:xfrm>
            <a:off x="0" y="-9204"/>
            <a:ext cx="9144000" cy="6950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76200" y="6644504"/>
            <a:ext cx="9144000" cy="246221"/>
          </a:xfrm>
          <a:prstGeom prst="rect">
            <a:avLst/>
          </a:prstGeom>
          <a:noFill/>
        </p:spPr>
        <p:txBody>
          <a:bodyPr wrap="square" rtlCol="0">
            <a:spAutoFit/>
          </a:bodyPr>
          <a:lstStyle/>
          <a:p>
            <a:pPr algn="ctr"/>
            <a:r>
              <a:rPr lang="en-US" sz="1000" dirty="0" smtClean="0">
                <a:solidFill>
                  <a:schemeClr val="tx2"/>
                </a:solidFill>
              </a:rPr>
              <a:t>http://</a:t>
            </a:r>
            <a:r>
              <a:rPr lang="en-US" sz="1000" dirty="0" smtClean="0">
                <a:solidFill>
                  <a:schemeClr val="tx2"/>
                </a:solidFill>
                <a:latin typeface="Verdana" pitchFamily="34" charset="0"/>
                <a:ea typeface="Verdana" pitchFamily="34" charset="0"/>
                <a:cs typeface="Verdana" pitchFamily="34" charset="0"/>
              </a:rPr>
              <a:t>globalchange.mit.edu</a:t>
            </a:r>
            <a:r>
              <a:rPr lang="en-US" sz="1000" dirty="0" smtClean="0">
                <a:solidFill>
                  <a:schemeClr val="tx2"/>
                </a:solidFill>
              </a:rPr>
              <a:t>/ </a:t>
            </a:r>
            <a:endParaRPr lang="en-US" sz="1000" dirty="0">
              <a:solidFill>
                <a:schemeClr val="tx2"/>
              </a:solidFill>
            </a:endParaRPr>
          </a:p>
        </p:txBody>
      </p:sp>
      <p:sp>
        <p:nvSpPr>
          <p:cNvPr id="7" name="Title 1"/>
          <p:cNvSpPr txBox="1">
            <a:spLocks/>
          </p:cNvSpPr>
          <p:nvPr/>
        </p:nvSpPr>
        <p:spPr>
          <a:xfrm>
            <a:off x="0" y="23648"/>
            <a:ext cx="9144000" cy="748862"/>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smtClean="0"/>
              <a:t>Potentially challenges</a:t>
            </a:r>
            <a:endParaRPr lang="en-US" sz="3200" dirty="0"/>
          </a:p>
        </p:txBody>
      </p:sp>
      <p:sp>
        <p:nvSpPr>
          <p:cNvPr id="8" name="Content Placeholder 2"/>
          <p:cNvSpPr txBox="1">
            <a:spLocks/>
          </p:cNvSpPr>
          <p:nvPr/>
        </p:nvSpPr>
        <p:spPr>
          <a:xfrm>
            <a:off x="457200" y="9144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lnSpc>
                <a:spcPct val="80000"/>
              </a:lnSpc>
              <a:spcAft>
                <a:spcPts val="1200"/>
              </a:spcAft>
              <a:buClr>
                <a:srgbClr val="076138"/>
              </a:buClr>
              <a:buNone/>
            </a:pPr>
            <a:endParaRPr lang="en-US" sz="2000" dirty="0" smtClean="0"/>
          </a:p>
          <a:p>
            <a:pPr marL="457200" indent="-457200" eaLnBrk="1" hangingPunct="1">
              <a:buClr>
                <a:srgbClr val="00B0F0"/>
              </a:buClr>
            </a:pPr>
            <a:endParaRPr lang="en-US" sz="2200" dirty="0" smtClean="0"/>
          </a:p>
        </p:txBody>
      </p:sp>
      <p:sp>
        <p:nvSpPr>
          <p:cNvPr id="10" name="Content Placeholder 2"/>
          <p:cNvSpPr txBox="1">
            <a:spLocks/>
          </p:cNvSpPr>
          <p:nvPr/>
        </p:nvSpPr>
        <p:spPr>
          <a:xfrm>
            <a:off x="609600" y="1066800"/>
            <a:ext cx="82296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spcAft>
                <a:spcPts val="1200"/>
              </a:spcAft>
              <a:buClr>
                <a:srgbClr val="076138"/>
              </a:buClr>
            </a:pPr>
            <a:r>
              <a:rPr lang="en-US" sz="2400" dirty="0" smtClean="0">
                <a:cs typeface="Arial" pitchFamily="34" charset="0"/>
              </a:rPr>
              <a:t>Version control</a:t>
            </a:r>
          </a:p>
          <a:p>
            <a:pPr lvl="1" eaLnBrk="1" hangingPunct="1">
              <a:lnSpc>
                <a:spcPct val="80000"/>
              </a:lnSpc>
              <a:spcAft>
                <a:spcPts val="1200"/>
              </a:spcAft>
              <a:buClr>
                <a:srgbClr val="076138"/>
              </a:buClr>
            </a:pPr>
            <a:r>
              <a:rPr lang="en-US" sz="2200" dirty="0" smtClean="0">
                <a:cs typeface="Arial" pitchFamily="34" charset="0"/>
              </a:rPr>
              <a:t>Will older versions of models and datasets be maintained as new ones are added?</a:t>
            </a:r>
          </a:p>
          <a:p>
            <a:pPr eaLnBrk="1" hangingPunct="1">
              <a:lnSpc>
                <a:spcPct val="80000"/>
              </a:lnSpc>
              <a:spcAft>
                <a:spcPts val="1200"/>
              </a:spcAft>
              <a:buClr>
                <a:srgbClr val="076138"/>
              </a:buClr>
            </a:pPr>
            <a:r>
              <a:rPr lang="en-US" sz="2400" dirty="0" smtClean="0">
                <a:cs typeface="Arial" pitchFamily="34" charset="0"/>
              </a:rPr>
              <a:t>Attribution</a:t>
            </a:r>
          </a:p>
          <a:p>
            <a:pPr lvl="1" eaLnBrk="1" hangingPunct="1">
              <a:lnSpc>
                <a:spcPct val="80000"/>
              </a:lnSpc>
              <a:spcAft>
                <a:spcPts val="1200"/>
              </a:spcAft>
              <a:buClr>
                <a:srgbClr val="076138"/>
              </a:buClr>
            </a:pPr>
            <a:r>
              <a:rPr lang="en-US" sz="2200" dirty="0" smtClean="0">
                <a:cs typeface="Arial" pitchFamily="34" charset="0"/>
              </a:rPr>
              <a:t>Will (condense) citations for </a:t>
            </a:r>
            <a:r>
              <a:rPr lang="en-US" sz="2200" smtClean="0">
                <a:cs typeface="Arial" pitchFamily="34" charset="0"/>
              </a:rPr>
              <a:t>GEOSHARE </a:t>
            </a:r>
            <a:r>
              <a:rPr lang="en-US" sz="2200" smtClean="0">
                <a:cs typeface="Arial" pitchFamily="34" charset="0"/>
              </a:rPr>
              <a:t>data be </a:t>
            </a:r>
            <a:r>
              <a:rPr lang="en-US" sz="2200" dirty="0" smtClean="0">
                <a:cs typeface="Arial" pitchFamily="34" charset="0"/>
              </a:rPr>
              <a:t>provided?</a:t>
            </a:r>
          </a:p>
          <a:p>
            <a:pPr lvl="1" eaLnBrk="1" hangingPunct="1">
              <a:lnSpc>
                <a:spcPct val="80000"/>
              </a:lnSpc>
              <a:spcAft>
                <a:spcPts val="1200"/>
              </a:spcAft>
              <a:buClr>
                <a:srgbClr val="076138"/>
              </a:buClr>
            </a:pPr>
            <a:r>
              <a:rPr lang="en-US" sz="2200" dirty="0" smtClean="0">
                <a:cs typeface="Arial" pitchFamily="34" charset="0"/>
              </a:rPr>
              <a:t>What is the incentive for a user to include his/her data in an agglomerated database where individual contributors may not be cited?</a:t>
            </a:r>
          </a:p>
          <a:p>
            <a:pPr marL="0" indent="0" eaLnBrk="1" hangingPunct="1">
              <a:lnSpc>
                <a:spcPct val="80000"/>
              </a:lnSpc>
              <a:spcAft>
                <a:spcPts val="1200"/>
              </a:spcAft>
              <a:buClr>
                <a:srgbClr val="076138"/>
              </a:buClr>
              <a:buNone/>
            </a:pPr>
            <a:endParaRPr lang="en-US" sz="2200" dirty="0" smtClean="0">
              <a:cs typeface="Arial" pitchFamily="34" charset="0"/>
            </a:endParaRPr>
          </a:p>
        </p:txBody>
      </p:sp>
    </p:spTree>
    <p:extLst>
      <p:ext uri="{BB962C8B-B14F-4D97-AF65-F5344CB8AC3E}">
        <p14:creationId xmlns:p14="http://schemas.microsoft.com/office/powerpoint/2010/main" val="687741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0" y="9727"/>
            <a:ext cx="9144000" cy="1285673"/>
          </a:xfrm>
        </p:spPr>
        <p:txBody>
          <a:bodyPr>
            <a:normAutofit/>
          </a:bodyPr>
          <a:lstStyle/>
          <a:p>
            <a:r>
              <a:rPr lang="en-US" sz="2800" b="1" dirty="0">
                <a:solidFill>
                  <a:schemeClr val="tx2">
                    <a:lumMod val="75000"/>
                  </a:schemeClr>
                </a:solidFill>
                <a:latin typeface="Calibri" pitchFamily="34" charset="0"/>
                <a:cs typeface="Calibri" pitchFamily="34" charset="0"/>
              </a:rPr>
              <a:t>Market Cost of Renewable Jet Fuel Adoption in the </a:t>
            </a:r>
            <a:r>
              <a:rPr lang="en-US" sz="2800" b="1" dirty="0" smtClean="0">
                <a:solidFill>
                  <a:schemeClr val="tx2">
                    <a:lumMod val="75000"/>
                  </a:schemeClr>
                </a:solidFill>
                <a:latin typeface="Calibri" pitchFamily="34" charset="0"/>
                <a:cs typeface="Calibri" pitchFamily="34" charset="0"/>
              </a:rPr>
              <a:t>US</a:t>
            </a:r>
            <a:endParaRPr lang="en-US" sz="2800" b="1" dirty="0">
              <a:solidFill>
                <a:schemeClr val="tx2">
                  <a:lumMod val="75000"/>
                </a:schemeClr>
              </a:solidFill>
              <a:latin typeface="Calibri" pitchFamily="34" charset="0"/>
              <a:cs typeface="Calibri" pitchFamily="34" charset="0"/>
            </a:endParaRPr>
          </a:p>
        </p:txBody>
      </p:sp>
      <p:sp>
        <p:nvSpPr>
          <p:cNvPr id="9" name="TextBox 8"/>
          <p:cNvSpPr txBox="1"/>
          <p:nvPr/>
        </p:nvSpPr>
        <p:spPr>
          <a:xfrm>
            <a:off x="209550" y="1676186"/>
            <a:ext cx="8627952" cy="1200329"/>
          </a:xfrm>
          <a:prstGeom prst="rect">
            <a:avLst/>
          </a:prstGeom>
          <a:noFill/>
        </p:spPr>
        <p:txBody>
          <a:bodyPr wrap="square" rtlCol="0">
            <a:spAutoFit/>
          </a:bodyPr>
          <a:lstStyle/>
          <a:p>
            <a:pPr algn="ctr"/>
            <a:r>
              <a:rPr lang="en-US" sz="2400" b="1" dirty="0" smtClean="0">
                <a:solidFill>
                  <a:srgbClr val="006325"/>
                </a:solidFill>
                <a:latin typeface="Calibri" pitchFamily="34" charset="0"/>
                <a:cs typeface="Calibri" pitchFamily="34" charset="0"/>
              </a:rPr>
              <a:t>September 11, 2014</a:t>
            </a:r>
          </a:p>
          <a:p>
            <a:pPr algn="ctr"/>
            <a:r>
              <a:rPr lang="en-US" sz="2400" b="1" dirty="0" smtClean="0">
                <a:solidFill>
                  <a:srgbClr val="006325"/>
                </a:solidFill>
                <a:latin typeface="Calibri" pitchFamily="34" charset="0"/>
                <a:cs typeface="Calibri" pitchFamily="34" charset="0"/>
              </a:rPr>
              <a:t>GEOSHARE Post-Pilot Workshop</a:t>
            </a:r>
          </a:p>
          <a:p>
            <a:pPr algn="ctr"/>
            <a:r>
              <a:rPr lang="en-US" sz="2400" b="1" dirty="0" smtClean="0">
                <a:solidFill>
                  <a:srgbClr val="006325"/>
                </a:solidFill>
                <a:latin typeface="Calibri" pitchFamily="34" charset="0"/>
                <a:cs typeface="Calibri" pitchFamily="34" charset="0"/>
              </a:rPr>
              <a:t>Purdue University</a:t>
            </a:r>
            <a:endParaRPr lang="en-US" sz="2400" b="1" dirty="0">
              <a:solidFill>
                <a:srgbClr val="006325"/>
              </a:solidFill>
              <a:latin typeface="Calibri" pitchFamily="34" charset="0"/>
              <a:cs typeface="Calibri" pitchFamily="34" charset="0"/>
            </a:endParaRPr>
          </a:p>
        </p:txBody>
      </p:sp>
      <p:pic>
        <p:nvPicPr>
          <p:cNvPr id="1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27036"/>
          <a:stretch/>
        </p:blipFill>
        <p:spPr bwMode="auto">
          <a:xfrm>
            <a:off x="3797854" y="4419600"/>
            <a:ext cx="1595587" cy="150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0" y="6550223"/>
            <a:ext cx="9144000" cy="307777"/>
          </a:xfrm>
          <a:prstGeom prst="rect">
            <a:avLst/>
          </a:prstGeom>
          <a:noFill/>
        </p:spPr>
        <p:txBody>
          <a:bodyPr wrap="square" rtlCol="0">
            <a:spAutoFit/>
          </a:bodyPr>
          <a:lstStyle/>
          <a:p>
            <a:pPr algn="ctr"/>
            <a:r>
              <a:rPr lang="en-US" sz="1400" dirty="0" smtClean="0">
                <a:solidFill>
                  <a:srgbClr val="006325"/>
                </a:solidFill>
              </a:rPr>
              <a:t>http://globalchange.mit.edu/ </a:t>
            </a:r>
            <a:endParaRPr lang="en-US" sz="1400" dirty="0">
              <a:solidFill>
                <a:srgbClr val="006325"/>
              </a:solidFill>
            </a:endParaRPr>
          </a:p>
        </p:txBody>
      </p:sp>
      <p:sp>
        <p:nvSpPr>
          <p:cNvPr id="13" name="Rectangle 12"/>
          <p:cNvSpPr/>
          <p:nvPr/>
        </p:nvSpPr>
        <p:spPr>
          <a:xfrm>
            <a:off x="281672" y="6248400"/>
            <a:ext cx="8627952" cy="152400"/>
          </a:xfrm>
          <a:prstGeom prst="rect">
            <a:avLst/>
          </a:prstGeom>
          <a:gradFill flip="none" rotWithShape="1">
            <a:gsLst>
              <a:gs pos="90000">
                <a:srgbClr val="7AAADB"/>
              </a:gs>
              <a:gs pos="417">
                <a:schemeClr val="bg1"/>
              </a:gs>
              <a:gs pos="10000">
                <a:srgbClr val="7AAADB"/>
              </a:gs>
              <a:gs pos="25000">
                <a:srgbClr val="002D62"/>
              </a:gs>
              <a:gs pos="75000">
                <a:srgbClr val="002D62"/>
              </a:gs>
              <a:gs pos="40000">
                <a:srgbClr val="006325"/>
              </a:gs>
              <a:gs pos="60000">
                <a:srgbClr val="006325"/>
              </a:gs>
              <a:gs pos="50000">
                <a:srgbClr val="A1D3AB"/>
              </a:gs>
              <a:gs pos="100000">
                <a:schemeClr val="bg1"/>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10048" y="0"/>
            <a:ext cx="9220200" cy="9998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20096" y="172802"/>
            <a:ext cx="9144000" cy="748862"/>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900" b="1" dirty="0" smtClean="0">
                <a:latin typeface="Calibri" pitchFamily="34" charset="0"/>
              </a:rPr>
              <a:t>An </a:t>
            </a:r>
            <a:r>
              <a:rPr lang="en-US" sz="2900" b="1" dirty="0">
                <a:latin typeface="Calibri" pitchFamily="34" charset="0"/>
              </a:rPr>
              <a:t>e</a:t>
            </a:r>
            <a:r>
              <a:rPr lang="en-US" sz="2900" b="1" dirty="0" smtClean="0">
                <a:latin typeface="Calibri" pitchFamily="34" charset="0"/>
              </a:rPr>
              <a:t>nd-user perspective on GEOSHARE</a:t>
            </a:r>
            <a:endParaRPr lang="en-US" sz="3200" dirty="0"/>
          </a:p>
        </p:txBody>
      </p:sp>
      <p:sp>
        <p:nvSpPr>
          <p:cNvPr id="16" name="TextBox 15"/>
          <p:cNvSpPr txBox="1"/>
          <p:nvPr/>
        </p:nvSpPr>
        <p:spPr>
          <a:xfrm>
            <a:off x="274748" y="3071336"/>
            <a:ext cx="8627952" cy="738664"/>
          </a:xfrm>
          <a:prstGeom prst="rect">
            <a:avLst/>
          </a:prstGeom>
          <a:noFill/>
        </p:spPr>
        <p:txBody>
          <a:bodyPr wrap="square" rtlCol="0">
            <a:spAutoFit/>
          </a:bodyPr>
          <a:lstStyle/>
          <a:p>
            <a:pPr algn="ctr"/>
            <a:r>
              <a:rPr lang="en-US" sz="2200" b="1" dirty="0" smtClean="0">
                <a:solidFill>
                  <a:schemeClr val="tx2">
                    <a:lumMod val="75000"/>
                  </a:schemeClr>
                </a:solidFill>
                <a:latin typeface="Calibri" pitchFamily="34" charset="0"/>
                <a:cs typeface="Calibri" pitchFamily="34" charset="0"/>
              </a:rPr>
              <a:t>Niven Winchester</a:t>
            </a:r>
          </a:p>
          <a:p>
            <a:pPr algn="ctr"/>
            <a:r>
              <a:rPr lang="en-US" sz="2000" dirty="0" smtClean="0">
                <a:solidFill>
                  <a:schemeClr val="tx2">
                    <a:lumMod val="75000"/>
                  </a:schemeClr>
                </a:solidFill>
                <a:latin typeface="Calibri" pitchFamily="34" charset="0"/>
                <a:cs typeface="Calibri" pitchFamily="34" charset="0"/>
              </a:rPr>
              <a:t>niven@mit.edu</a:t>
            </a:r>
            <a:endParaRPr lang="en-US" sz="2000" dirty="0">
              <a:solidFill>
                <a:schemeClr val="tx2">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127459217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26666</TotalTime>
  <Words>523</Words>
  <Application>Microsoft Office PowerPoint</Application>
  <PresentationFormat>On-screen Show (4:3)</PresentationFormat>
  <Paragraphs>71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Office Theme</vt:lpstr>
      <vt:lpstr>Market Cost of Renewable Jet Fuel Adoption in the US</vt:lpstr>
      <vt:lpstr>PowerPoint Presentation</vt:lpstr>
      <vt:lpstr>PowerPoint Presentation</vt:lpstr>
      <vt:lpstr>PowerPoint Presentation</vt:lpstr>
      <vt:lpstr>PowerPoint Presentation</vt:lpstr>
      <vt:lpstr>PowerPoint Presentation</vt:lpstr>
      <vt:lpstr>Market Cost of Renewable Jet Fuel Adoption in the US</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Villoria, Nelson B</cp:lastModifiedBy>
  <cp:revision>1343</cp:revision>
  <cp:lastPrinted>2014-07-25T12:53:32Z</cp:lastPrinted>
  <dcterms:created xsi:type="dcterms:W3CDTF">2010-12-04T17:29:24Z</dcterms:created>
  <dcterms:modified xsi:type="dcterms:W3CDTF">2014-09-11T12:29:47Z</dcterms:modified>
</cp:coreProperties>
</file>