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4" r:id="rId4"/>
    <p:sldId id="259" r:id="rId5"/>
    <p:sldId id="262" r:id="rId6"/>
    <p:sldId id="263" r:id="rId7"/>
    <p:sldId id="257" r:id="rId8"/>
    <p:sldId id="26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 MT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2705" autoAdjust="0"/>
  </p:normalViewPr>
  <p:slideViewPr>
    <p:cSldViewPr>
      <p:cViewPr>
        <p:scale>
          <a:sx n="66" d="100"/>
          <a:sy n="66" d="100"/>
        </p:scale>
        <p:origin x="-1464" y="-72"/>
      </p:cViewPr>
      <p:guideLst>
        <p:guide orient="horz" pos="1776"/>
        <p:guide orient="horz" pos="3456"/>
        <p:guide orient="horz" pos="1152"/>
        <p:guide pos="192"/>
        <p:guide pos="2880"/>
        <p:guide pos="5616"/>
        <p:guide pos="2592"/>
        <p:guide pos="3168"/>
        <p:guide pos="1824"/>
        <p:guide pos="3984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B8B92-A606-4BE3-B7FB-4085EE4747A1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F5FB5-5392-4DB8-A9FF-A5E47AE5C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5FB5-5392-4DB8-A9FF-A5E47AE5C8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5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5FB5-5392-4DB8-A9FF-A5E47AE5C8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5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9484-E855-49DA-8DE4-2CDE2979073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DB98-AB2B-43A1-9F36-527F2DC7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86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739" y="1930575"/>
            <a:ext cx="816653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Climate Change Impacts on Food Security in 2050: 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An application of the GEOSHARE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AgMIP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 Tool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Uris Baldos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Purdue University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September 2014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4"/>
            <a:ext cx="8229600" cy="1291146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cs typeface="Times New Roman" panose="02020603050405020304" pitchFamily="18" charset="0"/>
              </a:rPr>
              <a:t>SIMPLE: An example of an economic model of agriculture</a:t>
            </a:r>
            <a:br>
              <a:rPr lang="en-US" sz="2600" b="1" dirty="0" smtClean="0">
                <a:cs typeface="Times New Roman" panose="02020603050405020304" pitchFamily="18" charset="0"/>
              </a:rPr>
            </a:br>
            <a:r>
              <a:rPr lang="en-US" sz="1500" dirty="0" smtClean="0">
                <a:cs typeface="Times New Roman" panose="02020603050405020304" pitchFamily="18" charset="0"/>
              </a:rPr>
              <a:t>a </a:t>
            </a:r>
            <a:r>
              <a:rPr lang="en-US" sz="1500" dirty="0">
                <a:cs typeface="Times New Roman" panose="02020603050405020304" pitchFamily="18" charset="0"/>
              </a:rPr>
              <a:t>Simplified International Model of Prices, Land use and the </a:t>
            </a:r>
            <a:r>
              <a:rPr lang="en-US" sz="1500" dirty="0" smtClean="0">
                <a:cs typeface="Times New Roman" panose="02020603050405020304" pitchFamily="18" charset="0"/>
              </a:rPr>
              <a:t>Environment (Baldos &amp; Hertel, 2013)</a:t>
            </a:r>
            <a:endParaRPr lang="en-US" sz="150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7473" y="4354381"/>
            <a:ext cx="1161939" cy="131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i="1" dirty="0" smtClean="0">
                <a:latin typeface="+mj-lt"/>
                <a:cs typeface="Arial" pitchFamily="34" charset="0"/>
              </a:rPr>
              <a:t>Input Substitution</a:t>
            </a:r>
            <a:endParaRPr lang="en-US" sz="1000" i="1" dirty="0"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4074" y="4055240"/>
            <a:ext cx="579804" cy="425450"/>
          </a:xfrm>
          <a:prstGeom prst="rect">
            <a:avLst/>
          </a:prstGeom>
          <a:noFill/>
          <a:ln w="9525">
            <a:solidFill>
              <a:srgbClr val="00B05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Input</a:t>
            </a:r>
          </a:p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Prices</a:t>
            </a:r>
            <a:endParaRPr lang="en-US" sz="1100" b="1" dirty="0"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6494" y="2270594"/>
            <a:ext cx="762000" cy="3467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i="1" dirty="0" smtClean="0">
                <a:latin typeface="+mj-lt"/>
                <a:cs typeface="Arial" pitchFamily="34" charset="0"/>
              </a:rPr>
              <a:t>Demand</a:t>
            </a:r>
          </a:p>
          <a:p>
            <a:pPr algn="ctr"/>
            <a:r>
              <a:rPr lang="en-US" sz="1000" b="1" i="1" dirty="0" smtClean="0">
                <a:latin typeface="+mj-lt"/>
                <a:cs typeface="Arial" pitchFamily="34" charset="0"/>
              </a:rPr>
              <a:t>Response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98600" y="3261173"/>
            <a:ext cx="1226229" cy="809625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Global </a:t>
            </a:r>
          </a:p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Crop Market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105600" y="4796993"/>
            <a:ext cx="921417" cy="0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45748" y="4548981"/>
            <a:ext cx="936717" cy="0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44" idx="0"/>
            <a:endCxn id="30" idx="4"/>
          </p:cNvCxnSpPr>
          <p:nvPr/>
        </p:nvCxnSpPr>
        <p:spPr>
          <a:xfrm rot="5400000" flipH="1" flipV="1">
            <a:off x="3925418" y="2671849"/>
            <a:ext cx="387348" cy="3185246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24411" y="2256698"/>
            <a:ext cx="732008" cy="46713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Per Capita</a:t>
            </a:r>
          </a:p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Demand</a:t>
            </a:r>
            <a:endParaRPr lang="en-US" sz="1100" b="1" dirty="0"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51342" y="1802741"/>
            <a:ext cx="1295400" cy="619760"/>
          </a:xfrm>
          <a:prstGeom prst="irregularSeal1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lIns="27432" rIns="27432" rtlCol="0" anchor="ctr">
            <a:noAutofit/>
          </a:bodyPr>
          <a:lstStyle/>
          <a:p>
            <a:pPr algn="ctr"/>
            <a:r>
              <a:rPr lang="en-US" sz="1000" b="1" dirty="0" smtClean="0">
                <a:latin typeface="+mj-lt"/>
                <a:cs typeface="Arial" pitchFamily="34" charset="0"/>
              </a:rPr>
              <a:t>Population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00156"/>
              </p:ext>
            </p:extLst>
          </p:nvPr>
        </p:nvGraphicFramePr>
        <p:xfrm>
          <a:off x="2803657" y="2650398"/>
          <a:ext cx="4524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3" imgW="431613" imgH="228501" progId="Equation.DSMT4">
                  <p:embed/>
                </p:oleObj>
              </mc:Choice>
              <mc:Fallback>
                <p:oleObj name="Equation" r:id="rId3" imgW="43161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657" y="2650398"/>
                        <a:ext cx="452437" cy="22860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105129" y="5501467"/>
            <a:ext cx="863538" cy="4095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i="1" dirty="0" smtClean="0">
                <a:latin typeface="+mj-lt"/>
                <a:cs typeface="Arial" pitchFamily="34" charset="0"/>
              </a:rPr>
              <a:t>Land Rent</a:t>
            </a:r>
          </a:p>
          <a:p>
            <a:pPr algn="ctr"/>
            <a:r>
              <a:rPr lang="en-US" sz="1000" i="1" dirty="0" smtClean="0">
                <a:latin typeface="+mj-lt"/>
                <a:cs typeface="Arial" pitchFamily="34" charset="0"/>
              </a:rPr>
              <a:t>Response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8506" y="4539657"/>
            <a:ext cx="978323" cy="33541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i="1" dirty="0" smtClean="0">
                <a:latin typeface="+mj-lt"/>
                <a:cs typeface="Arial" pitchFamily="34" charset="0"/>
              </a:rPr>
              <a:t>Non Land Price</a:t>
            </a:r>
          </a:p>
          <a:p>
            <a:pPr algn="ctr"/>
            <a:r>
              <a:rPr lang="en-US" sz="1000" i="1" dirty="0" smtClean="0">
                <a:latin typeface="+mj-lt"/>
                <a:cs typeface="Arial" pitchFamily="34" charset="0"/>
              </a:rPr>
              <a:t>Response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0404"/>
              </p:ext>
            </p:extLst>
          </p:nvPr>
        </p:nvGraphicFramePr>
        <p:xfrm>
          <a:off x="1277276" y="5198240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5" imgW="520700" imgH="228600" progId="Equation.DSMT4">
                  <p:embed/>
                </p:oleObj>
              </mc:Choice>
              <mc:Fallback>
                <p:oleObj name="Equation" r:id="rId5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276" y="5198240"/>
                        <a:ext cx="520700" cy="22860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04794"/>
              </p:ext>
            </p:extLst>
          </p:nvPr>
        </p:nvGraphicFramePr>
        <p:xfrm>
          <a:off x="1282927" y="4880848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927" y="4880848"/>
                        <a:ext cx="419100" cy="22860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182833" y="2269398"/>
            <a:ext cx="990600" cy="42926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Food Consumption</a:t>
            </a:r>
            <a:endParaRPr lang="en-US" sz="1100" b="1" dirty="0"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8506" y="2063570"/>
            <a:ext cx="1237324" cy="767080"/>
          </a:xfrm>
          <a:prstGeom prst="irregularSeal1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lIns="27432" rIns="27432" rtlCol="0" anchor="ctr">
            <a:noAutofit/>
          </a:bodyPr>
          <a:lstStyle/>
          <a:p>
            <a:pPr algn="ctr"/>
            <a:r>
              <a:rPr lang="en-US" sz="1000" b="1" dirty="0" smtClean="0">
                <a:latin typeface="+mj-lt"/>
                <a:cs typeface="Arial" pitchFamily="34" charset="0"/>
              </a:rPr>
              <a:t>Income per capita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80461" y="4460741"/>
            <a:ext cx="854415" cy="41044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Land </a:t>
            </a:r>
          </a:p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Inputs</a:t>
            </a:r>
            <a:endParaRPr lang="en-US" sz="1100" b="1" dirty="0"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99261" y="4458146"/>
            <a:ext cx="854415" cy="41044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Non Land </a:t>
            </a:r>
          </a:p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Inputs</a:t>
            </a:r>
            <a:endParaRPr lang="en-US" sz="1100" b="1" dirty="0"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87076" y="3509140"/>
            <a:ext cx="854415" cy="355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27432" rIns="27432" rtlCol="0" anchor="ctr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Global Crop </a:t>
            </a:r>
          </a:p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Price</a:t>
            </a:r>
            <a:endParaRPr lang="en-US" sz="1100" b="1" dirty="0">
              <a:latin typeface="+mj-lt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265830" y="2194470"/>
            <a:ext cx="356238" cy="25264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176176" y="2358298"/>
            <a:ext cx="2286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48576" y="2175807"/>
            <a:ext cx="351187" cy="174871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48576" y="2535781"/>
            <a:ext cx="351187" cy="1905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1" idx="2"/>
            <a:endCxn id="30" idx="7"/>
          </p:cNvCxnSpPr>
          <p:nvPr/>
        </p:nvCxnSpPr>
        <p:spPr>
          <a:xfrm flipH="1">
            <a:off x="6145252" y="2698658"/>
            <a:ext cx="532881" cy="681082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46309"/>
              </p:ext>
            </p:extLst>
          </p:nvPr>
        </p:nvGraphicFramePr>
        <p:xfrm>
          <a:off x="2741363" y="2014562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9" imgW="520700" imgH="228600" progId="Equation.DSMT4">
                  <p:embed/>
                </p:oleObj>
              </mc:Choice>
              <mc:Fallback>
                <p:oleObj name="Equation" r:id="rId9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363" y="2014562"/>
                        <a:ext cx="520700" cy="22860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/>
          <p:nvPr/>
        </p:nvCxnSpPr>
        <p:spPr>
          <a:xfrm flipV="1">
            <a:off x="4384674" y="2482616"/>
            <a:ext cx="1806932" cy="1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325276" y="3674240"/>
            <a:ext cx="761998" cy="2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4" idx="1"/>
          </p:cNvCxnSpPr>
          <p:nvPr/>
        </p:nvCxnSpPr>
        <p:spPr>
          <a:xfrm flipV="1">
            <a:off x="1734476" y="4663366"/>
            <a:ext cx="364785" cy="306275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953551" y="4969640"/>
            <a:ext cx="2057400" cy="381000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9499"/>
              </p:ext>
            </p:extLst>
          </p:nvPr>
        </p:nvGraphicFramePr>
        <p:xfrm>
          <a:off x="3359846" y="4561300"/>
          <a:ext cx="3873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11" imgW="381000" imgH="228600" progId="Equation.DSMT4">
                  <p:embed/>
                </p:oleObj>
              </mc:Choice>
              <mc:Fallback>
                <p:oleObj name="Equation" r:id="rId11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846" y="4561300"/>
                        <a:ext cx="387350" cy="225425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4477676" y="5058540"/>
            <a:ext cx="0" cy="486236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13585" y="5382350"/>
            <a:ext cx="1720415" cy="866050"/>
          </a:xfrm>
          <a:prstGeom prst="irregularSeal1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 smtClean="0">
                <a:cs typeface="Arial" pitchFamily="34" charset="0"/>
              </a:rPr>
              <a:t>Crop Productivity Growth</a:t>
            </a:r>
            <a:endParaRPr lang="en-US" sz="1000" b="1" i="1" dirty="0"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483329" y="4269869"/>
            <a:ext cx="1" cy="1795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933820" y="3229581"/>
            <a:ext cx="1366837" cy="914717"/>
          </a:xfrm>
          <a:prstGeom prst="irregularSeal1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square" lIns="27432" rIns="27432" rtlCol="0" anchor="ctr">
            <a:noAutofit/>
          </a:bodyPr>
          <a:lstStyle/>
          <a:p>
            <a:pPr algn="ctr"/>
            <a:r>
              <a:rPr lang="en-US" sz="1000" b="1" dirty="0" smtClean="0">
                <a:latin typeface="+mj-lt"/>
                <a:cs typeface="Arial" pitchFamily="34" charset="0"/>
              </a:rPr>
              <a:t>Global</a:t>
            </a:r>
          </a:p>
          <a:p>
            <a:pPr algn="ctr"/>
            <a:r>
              <a:rPr lang="en-US" sz="1000" b="1" dirty="0" err="1" smtClean="0">
                <a:latin typeface="+mj-lt"/>
                <a:cs typeface="Arial" pitchFamily="34" charset="0"/>
              </a:rPr>
              <a:t>Biofuel</a:t>
            </a:r>
            <a:r>
              <a:rPr lang="en-US" sz="1000" b="1" dirty="0" smtClean="0">
                <a:latin typeface="+mj-lt"/>
                <a:cs typeface="Arial" pitchFamily="34" charset="0"/>
              </a:rPr>
              <a:t> Use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6324829" y="3686940"/>
            <a:ext cx="733773" cy="0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42" idx="2"/>
            <a:endCxn id="36" idx="2"/>
          </p:cNvCxnSpPr>
          <p:nvPr/>
        </p:nvCxnSpPr>
        <p:spPr>
          <a:xfrm rot="16200000" flipH="1">
            <a:off x="2248042" y="2097165"/>
            <a:ext cx="48348" cy="1515318"/>
          </a:xfrm>
          <a:prstGeom prst="curvedConnector3">
            <a:avLst>
              <a:gd name="adj1" fmla="val 440872"/>
            </a:avLst>
          </a:prstGeom>
          <a:ln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42" idx="0"/>
            <a:endCxn id="51" idx="0"/>
          </p:cNvCxnSpPr>
          <p:nvPr/>
        </p:nvCxnSpPr>
        <p:spPr>
          <a:xfrm rot="5400000" flipH="1" flipV="1">
            <a:off x="2406541" y="1468398"/>
            <a:ext cx="49008" cy="1141336"/>
          </a:xfrm>
          <a:prstGeom prst="curvedConnector3">
            <a:avLst>
              <a:gd name="adj1" fmla="val 566454"/>
            </a:avLst>
          </a:prstGeom>
          <a:ln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55721" y="3378610"/>
            <a:ext cx="567985" cy="349695"/>
          </a:xfrm>
          <a:prstGeom prst="rect">
            <a:avLst/>
          </a:prstGeom>
          <a:noFill/>
          <a:ln w="9525">
            <a:solidFill>
              <a:srgbClr val="FF0000"/>
            </a:solidFill>
            <a:prstDash val="solid"/>
          </a:ln>
        </p:spPr>
        <p:txBody>
          <a:bodyPr wrap="square" lIns="27432" rIns="27432" rtlCol="0" anchor="ctr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Food</a:t>
            </a:r>
          </a:p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Prices</a:t>
            </a:r>
            <a:endParaRPr lang="en-US" sz="1100" b="1" dirty="0">
              <a:latin typeface="+mj-lt"/>
              <a:cs typeface="Arial" pitchFamily="34" charset="0"/>
            </a:endParaRPr>
          </a:p>
        </p:txBody>
      </p:sp>
      <p:cxnSp>
        <p:nvCxnSpPr>
          <p:cNvPr id="65" name="Straight Connector 64"/>
          <p:cNvCxnSpPr>
            <a:endCxn id="64" idx="3"/>
          </p:cNvCxnSpPr>
          <p:nvPr/>
        </p:nvCxnSpPr>
        <p:spPr>
          <a:xfrm flipH="1" flipV="1">
            <a:off x="2023706" y="3553458"/>
            <a:ext cx="1463373" cy="120782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094614" y="2899967"/>
            <a:ext cx="907099" cy="578702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8600" y="1759369"/>
            <a:ext cx="9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Demand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" y="610766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cs typeface="Arial" pitchFamily="34" charset="0"/>
              </a:rPr>
              <a:t>Supply</a:t>
            </a:r>
            <a:endParaRPr lang="en-US" dirty="0"/>
          </a:p>
        </p:txBody>
      </p:sp>
      <p:cxnSp>
        <p:nvCxnSpPr>
          <p:cNvPr id="70" name="Straight Connector 69"/>
          <p:cNvCxnSpPr>
            <a:stCxn id="69" idx="1"/>
          </p:cNvCxnSpPr>
          <p:nvPr/>
        </p:nvCxnSpPr>
        <p:spPr>
          <a:xfrm flipH="1" flipV="1">
            <a:off x="4934876" y="4969642"/>
            <a:ext cx="1011866" cy="440218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50100" y="1675407"/>
            <a:ext cx="1074474" cy="619760"/>
          </a:xfrm>
          <a:prstGeom prst="ellipse">
            <a:avLst/>
          </a:prstGeom>
          <a:solidFill>
            <a:schemeClr val="bg1"/>
          </a:solidFill>
          <a:ln w="15875">
            <a:solidFill>
              <a:srgbClr val="FF0000"/>
            </a:solidFill>
            <a:prstDash val="lgDash"/>
          </a:ln>
        </p:spPr>
        <p:txBody>
          <a:bodyPr wrap="square" lIns="27432" rIns="27432" rtlCol="0" anchor="ctr">
            <a:noAutofit/>
          </a:bodyPr>
          <a:lstStyle/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Food Security</a:t>
            </a:r>
          </a:p>
          <a:p>
            <a:pPr algn="ctr"/>
            <a:r>
              <a:rPr lang="en-US" sz="1100" b="1" dirty="0" smtClean="0">
                <a:latin typeface="+mj-lt"/>
                <a:cs typeface="Arial" pitchFamily="34" charset="0"/>
              </a:rPr>
              <a:t>Outcomes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7173433" y="2341914"/>
            <a:ext cx="472562" cy="158993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711715" y="4796993"/>
            <a:ext cx="2213085" cy="1451407"/>
            <a:chOff x="5711715" y="4796993"/>
            <a:chExt cx="2213085" cy="1451407"/>
          </a:xfrm>
        </p:grpSpPr>
        <p:sp>
          <p:nvSpPr>
            <p:cNvPr id="69" name="TextBox 68"/>
            <p:cNvSpPr txBox="1"/>
            <p:nvPr/>
          </p:nvSpPr>
          <p:spPr>
            <a:xfrm>
              <a:off x="5946742" y="5014275"/>
              <a:ext cx="1720415" cy="991832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00" b="1" dirty="0">
                  <a:cs typeface="Arial" pitchFamily="34" charset="0"/>
                </a:rPr>
                <a:t>Climate: Temp, </a:t>
              </a:r>
              <a:r>
                <a:rPr lang="en-US" sz="1000" b="1" dirty="0" err="1">
                  <a:cs typeface="Arial" pitchFamily="34" charset="0"/>
                </a:rPr>
                <a:t>Precip</a:t>
              </a:r>
              <a:r>
                <a:rPr lang="en-US" sz="1000" b="1" dirty="0">
                  <a:cs typeface="Arial" pitchFamily="34" charset="0"/>
                </a:rPr>
                <a:t> &amp; </a:t>
              </a:r>
              <a:r>
                <a:rPr lang="en-US" sz="1000" b="1" dirty="0" smtClean="0">
                  <a:cs typeface="Arial" pitchFamily="34" charset="0"/>
                </a:rPr>
                <a:t>CO</a:t>
              </a:r>
              <a:r>
                <a:rPr lang="en-US" sz="1000" b="1" baseline="-25000" dirty="0" smtClean="0">
                  <a:cs typeface="Arial" pitchFamily="34" charset="0"/>
                </a:rPr>
                <a:t>2</a:t>
              </a:r>
              <a:endParaRPr lang="en-US" sz="1000" b="1" i="1" dirty="0"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711715" y="4796993"/>
              <a:ext cx="2213085" cy="1451407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99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58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 rot="13315584">
            <a:off x="1193984" y="3594357"/>
            <a:ext cx="3173553" cy="70363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/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52400" y="1061609"/>
            <a:ext cx="2706765" cy="3648635"/>
          </a:xfrm>
          <a:custGeom>
            <a:avLst/>
            <a:gdLst>
              <a:gd name="connsiteX0" fmla="*/ 0 w 2670325"/>
              <a:gd name="connsiteY0" fmla="*/ 267033 h 3648635"/>
              <a:gd name="connsiteX1" fmla="*/ 267033 w 2670325"/>
              <a:gd name="connsiteY1" fmla="*/ 0 h 3648635"/>
              <a:gd name="connsiteX2" fmla="*/ 2403293 w 2670325"/>
              <a:gd name="connsiteY2" fmla="*/ 0 h 3648635"/>
              <a:gd name="connsiteX3" fmla="*/ 2670326 w 2670325"/>
              <a:gd name="connsiteY3" fmla="*/ 267033 h 3648635"/>
              <a:gd name="connsiteX4" fmla="*/ 2670325 w 2670325"/>
              <a:gd name="connsiteY4" fmla="*/ 3381603 h 3648635"/>
              <a:gd name="connsiteX5" fmla="*/ 2403292 w 2670325"/>
              <a:gd name="connsiteY5" fmla="*/ 3648636 h 3648635"/>
              <a:gd name="connsiteX6" fmla="*/ 267033 w 2670325"/>
              <a:gd name="connsiteY6" fmla="*/ 3648635 h 3648635"/>
              <a:gd name="connsiteX7" fmla="*/ 0 w 2670325"/>
              <a:gd name="connsiteY7" fmla="*/ 3381602 h 3648635"/>
              <a:gd name="connsiteX8" fmla="*/ 0 w 2670325"/>
              <a:gd name="connsiteY8" fmla="*/ 267033 h 364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0325" h="3648635">
                <a:moveTo>
                  <a:pt x="0" y="267033"/>
                </a:moveTo>
                <a:cubicBezTo>
                  <a:pt x="0" y="119555"/>
                  <a:pt x="119555" y="0"/>
                  <a:pt x="267033" y="0"/>
                </a:cubicBezTo>
                <a:lnTo>
                  <a:pt x="2403293" y="0"/>
                </a:lnTo>
                <a:cubicBezTo>
                  <a:pt x="2550771" y="0"/>
                  <a:pt x="2670326" y="119555"/>
                  <a:pt x="2670326" y="267033"/>
                </a:cubicBezTo>
                <a:cubicBezTo>
                  <a:pt x="2670326" y="1305223"/>
                  <a:pt x="2670325" y="2343413"/>
                  <a:pt x="2670325" y="3381603"/>
                </a:cubicBezTo>
                <a:cubicBezTo>
                  <a:pt x="2670325" y="3529081"/>
                  <a:pt x="2550770" y="3648636"/>
                  <a:pt x="2403292" y="3648636"/>
                </a:cubicBezTo>
                <a:lnTo>
                  <a:pt x="267033" y="3648635"/>
                </a:lnTo>
                <a:cubicBezTo>
                  <a:pt x="119555" y="3648635"/>
                  <a:pt x="0" y="3529080"/>
                  <a:pt x="0" y="3381602"/>
                </a:cubicBezTo>
                <a:lnTo>
                  <a:pt x="0" y="267033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311" tIns="116311" rIns="116311" bIns="11631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atin typeface="+mj-lt"/>
              </a:rPr>
              <a:t>“Comprehensive”  Approach</a:t>
            </a:r>
          </a:p>
          <a:p>
            <a:pPr marL="114300" lvl="0" indent="-1143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Step by step calculation of productivity shocks due to climate change using GCM outputs and crop models </a:t>
            </a:r>
          </a:p>
          <a:p>
            <a:pPr marL="114300" lvl="0" indent="-1143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-Highly resource intensive (time, personnel, expertise etc…)</a:t>
            </a:r>
          </a:p>
        </p:txBody>
      </p:sp>
      <p:sp>
        <p:nvSpPr>
          <p:cNvPr id="16" name="Left Arrow 15"/>
          <p:cNvSpPr/>
          <p:nvPr/>
        </p:nvSpPr>
        <p:spPr>
          <a:xfrm rot="19193955">
            <a:off x="4774429" y="3594186"/>
            <a:ext cx="3297753" cy="70363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324600" y="1046011"/>
            <a:ext cx="2590800" cy="3675786"/>
          </a:xfrm>
          <a:custGeom>
            <a:avLst/>
            <a:gdLst>
              <a:gd name="connsiteX0" fmla="*/ 0 w 2630406"/>
              <a:gd name="connsiteY0" fmla="*/ 263041 h 3675786"/>
              <a:gd name="connsiteX1" fmla="*/ 263041 w 2630406"/>
              <a:gd name="connsiteY1" fmla="*/ 0 h 3675786"/>
              <a:gd name="connsiteX2" fmla="*/ 2367365 w 2630406"/>
              <a:gd name="connsiteY2" fmla="*/ 0 h 3675786"/>
              <a:gd name="connsiteX3" fmla="*/ 2630406 w 2630406"/>
              <a:gd name="connsiteY3" fmla="*/ 263041 h 3675786"/>
              <a:gd name="connsiteX4" fmla="*/ 2630406 w 2630406"/>
              <a:gd name="connsiteY4" fmla="*/ 3412745 h 3675786"/>
              <a:gd name="connsiteX5" fmla="*/ 2367365 w 2630406"/>
              <a:gd name="connsiteY5" fmla="*/ 3675786 h 3675786"/>
              <a:gd name="connsiteX6" fmla="*/ 263041 w 2630406"/>
              <a:gd name="connsiteY6" fmla="*/ 3675786 h 3675786"/>
              <a:gd name="connsiteX7" fmla="*/ 0 w 2630406"/>
              <a:gd name="connsiteY7" fmla="*/ 3412745 h 3675786"/>
              <a:gd name="connsiteX8" fmla="*/ 0 w 2630406"/>
              <a:gd name="connsiteY8" fmla="*/ 263041 h 36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406" h="3675786">
                <a:moveTo>
                  <a:pt x="0" y="263041"/>
                </a:moveTo>
                <a:cubicBezTo>
                  <a:pt x="0" y="117767"/>
                  <a:pt x="117767" y="0"/>
                  <a:pt x="263041" y="0"/>
                </a:cubicBezTo>
                <a:lnTo>
                  <a:pt x="2367365" y="0"/>
                </a:lnTo>
                <a:cubicBezTo>
                  <a:pt x="2512639" y="0"/>
                  <a:pt x="2630406" y="117767"/>
                  <a:pt x="2630406" y="263041"/>
                </a:cubicBezTo>
                <a:lnTo>
                  <a:pt x="2630406" y="3412745"/>
                </a:lnTo>
                <a:cubicBezTo>
                  <a:pt x="2630406" y="3558019"/>
                  <a:pt x="2512639" y="3675786"/>
                  <a:pt x="2367365" y="3675786"/>
                </a:cubicBezTo>
                <a:lnTo>
                  <a:pt x="263041" y="3675786"/>
                </a:lnTo>
                <a:cubicBezTo>
                  <a:pt x="117767" y="3675786"/>
                  <a:pt x="0" y="3558019"/>
                  <a:pt x="0" y="3412745"/>
                </a:cubicBezTo>
                <a:lnTo>
                  <a:pt x="0" y="263041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047" tIns="117047" rIns="117047" bIns="11704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atin typeface="+mj-lt"/>
              </a:rPr>
              <a:t>“Quick-fix” Approach</a:t>
            </a:r>
          </a:p>
          <a:p>
            <a:pPr marL="125413" lvl="0" indent="-125413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-Rely on published productivity impacts (World Bank; IFPRI; journals, etc…)</a:t>
            </a:r>
          </a:p>
          <a:p>
            <a:pPr marL="125413" lvl="0" indent="-125413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-Original data might not be compatible with own model (limited regions, crop coverage, crop models, GCMs)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Gill Sans MT" pitchFamily="34" charset="0"/>
              </a:rPr>
              <a:t>Deriving climate change impacts for future projections</a:t>
            </a:r>
            <a:endParaRPr lang="en-US" sz="2600" b="1" dirty="0">
              <a:latin typeface="Gill Sans MT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 rot="16277932">
            <a:off x="3353565" y="3390179"/>
            <a:ext cx="2460604" cy="70363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157921" y="914400"/>
            <a:ext cx="2788699" cy="3195215"/>
          </a:xfrm>
          <a:custGeom>
            <a:avLst/>
            <a:gdLst>
              <a:gd name="connsiteX0" fmla="*/ 0 w 2788699"/>
              <a:gd name="connsiteY0" fmla="*/ 278870 h 3195215"/>
              <a:gd name="connsiteX1" fmla="*/ 278870 w 2788699"/>
              <a:gd name="connsiteY1" fmla="*/ 0 h 3195215"/>
              <a:gd name="connsiteX2" fmla="*/ 2509829 w 2788699"/>
              <a:gd name="connsiteY2" fmla="*/ 0 h 3195215"/>
              <a:gd name="connsiteX3" fmla="*/ 2788699 w 2788699"/>
              <a:gd name="connsiteY3" fmla="*/ 278870 h 3195215"/>
              <a:gd name="connsiteX4" fmla="*/ 2788699 w 2788699"/>
              <a:gd name="connsiteY4" fmla="*/ 2916345 h 3195215"/>
              <a:gd name="connsiteX5" fmla="*/ 2509829 w 2788699"/>
              <a:gd name="connsiteY5" fmla="*/ 3195215 h 3195215"/>
              <a:gd name="connsiteX6" fmla="*/ 278870 w 2788699"/>
              <a:gd name="connsiteY6" fmla="*/ 3195215 h 3195215"/>
              <a:gd name="connsiteX7" fmla="*/ 0 w 2788699"/>
              <a:gd name="connsiteY7" fmla="*/ 2916345 h 3195215"/>
              <a:gd name="connsiteX8" fmla="*/ 0 w 2788699"/>
              <a:gd name="connsiteY8" fmla="*/ 278870 h 319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8699" h="3195215">
                <a:moveTo>
                  <a:pt x="0" y="278870"/>
                </a:moveTo>
                <a:cubicBezTo>
                  <a:pt x="0" y="124854"/>
                  <a:pt x="124854" y="0"/>
                  <a:pt x="278870" y="0"/>
                </a:cubicBezTo>
                <a:lnTo>
                  <a:pt x="2509829" y="0"/>
                </a:lnTo>
                <a:cubicBezTo>
                  <a:pt x="2663845" y="0"/>
                  <a:pt x="2788699" y="124854"/>
                  <a:pt x="2788699" y="278870"/>
                </a:cubicBezTo>
                <a:lnTo>
                  <a:pt x="2788699" y="2916345"/>
                </a:lnTo>
                <a:cubicBezTo>
                  <a:pt x="2788699" y="3070361"/>
                  <a:pt x="2663845" y="3195215"/>
                  <a:pt x="2509829" y="3195215"/>
                </a:cubicBezTo>
                <a:lnTo>
                  <a:pt x="278870" y="3195215"/>
                </a:lnTo>
                <a:cubicBezTo>
                  <a:pt x="124854" y="3195215"/>
                  <a:pt x="0" y="3070361"/>
                  <a:pt x="0" y="2916345"/>
                </a:cubicBezTo>
                <a:lnTo>
                  <a:pt x="0" y="27887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778" tIns="119778" rIns="119778" bIns="1197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atin typeface="+mj-lt"/>
              </a:rPr>
              <a:t>GEOSHARE </a:t>
            </a:r>
            <a:r>
              <a:rPr lang="en-US" sz="2000" b="1" kern="1200" dirty="0" err="1" smtClean="0">
                <a:latin typeface="+mj-lt"/>
              </a:rPr>
              <a:t>AgMIP</a:t>
            </a:r>
            <a:r>
              <a:rPr lang="en-US" sz="2000" b="1" kern="1200" dirty="0" smtClean="0">
                <a:latin typeface="+mj-lt"/>
              </a:rPr>
              <a:t> Tool</a:t>
            </a:r>
          </a:p>
          <a:p>
            <a:pPr marL="115888" lvl="0" indent="-115888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+mj-lt"/>
              </a:rPr>
              <a:t>-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Quick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access to </a:t>
            </a:r>
            <a:r>
              <a:rPr lang="en-US" sz="2000" dirty="0" err="1" smtClean="0">
                <a:latin typeface="+mj-lt"/>
                <a:cs typeface="Arial" panose="020B0604020202020204" pitchFamily="34" charset="0"/>
              </a:rPr>
              <a:t>AgMIP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archives of gridded crop yield outcomes on different climate change scenarios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63500" indent="-63500"/>
            <a:r>
              <a:rPr lang="en-US" sz="2000" dirty="0" smtClean="0">
                <a:latin typeface="+mj-lt"/>
                <a:cs typeface="Arial" panose="020B0604020202020204" pitchFamily="34" charset="0"/>
              </a:rPr>
              <a:t>-Easily aggregate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productivity impacts from grid-cell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to user specified aggregation 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2118741" y="4979955"/>
            <a:ext cx="5439918" cy="1878045"/>
          </a:xfrm>
          <a:prstGeom prst="irregularSeal2">
            <a:avLst/>
          </a:prstGeom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9796" tIns="137759" rIns="509796" bIns="13775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Yield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due to Climate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888" y="272180"/>
            <a:ext cx="8610600" cy="1023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AgMIP</a:t>
            </a:r>
            <a:r>
              <a:rPr lang="en-US" dirty="0" smtClean="0"/>
              <a:t> Tool: </a:t>
            </a:r>
            <a:br>
              <a:rPr lang="en-US" dirty="0" smtClean="0"/>
            </a:br>
            <a:r>
              <a:rPr lang="en-US" dirty="0" smtClean="0"/>
              <a:t>a ‘SIMPLE’ Application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12690"/>
            <a:ext cx="8367252" cy="4724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scenarios via </a:t>
            </a:r>
            <a:r>
              <a:rPr lang="en-US" dirty="0" err="1" smtClean="0"/>
              <a:t>AgMIP</a:t>
            </a:r>
            <a:r>
              <a:rPr lang="en-US" dirty="0" smtClean="0"/>
              <a:t> tools:</a:t>
            </a:r>
          </a:p>
          <a:p>
            <a:pPr lvl="1"/>
            <a:r>
              <a:rPr lang="en-US" dirty="0" smtClean="0"/>
              <a:t>Crop Model: PEGASUS</a:t>
            </a:r>
          </a:p>
          <a:p>
            <a:pPr lvl="1"/>
            <a:r>
              <a:rPr lang="en-US" dirty="0"/>
              <a:t>GCMs: MIROC-ESM-CHEM, GFDL-ESM2M</a:t>
            </a:r>
            <a:endParaRPr lang="en-US" dirty="0" smtClean="0"/>
          </a:p>
          <a:p>
            <a:pPr lvl="1"/>
            <a:r>
              <a:rPr lang="en-US" dirty="0" smtClean="0"/>
              <a:t>Other options: </a:t>
            </a:r>
          </a:p>
          <a:p>
            <a:pPr lvl="2"/>
            <a:r>
              <a:rPr lang="en-US" sz="2700" dirty="0" smtClean="0"/>
              <a:t>No </a:t>
            </a:r>
            <a:r>
              <a:rPr lang="en-US" sz="2700" dirty="0"/>
              <a:t>CO2 </a:t>
            </a:r>
            <a:r>
              <a:rPr lang="en-US" sz="2700" dirty="0" err="1"/>
              <a:t>fert</a:t>
            </a:r>
            <a:r>
              <a:rPr lang="en-US" sz="2700" dirty="0"/>
              <a:t>. </a:t>
            </a:r>
            <a:r>
              <a:rPr lang="en-US" sz="2700" dirty="0" smtClean="0"/>
              <a:t>/ </a:t>
            </a:r>
            <a:r>
              <a:rPr lang="en-US" sz="2700" dirty="0"/>
              <a:t>RCP8p5: ‘Pessimist’</a:t>
            </a:r>
            <a:endParaRPr lang="en-US" sz="2700" dirty="0" smtClean="0"/>
          </a:p>
          <a:p>
            <a:pPr lvl="2"/>
            <a:r>
              <a:rPr lang="en-US" sz="2700" dirty="0" smtClean="0"/>
              <a:t>CO2 </a:t>
            </a:r>
            <a:r>
              <a:rPr lang="en-US" sz="2700" dirty="0" err="1"/>
              <a:t>fert</a:t>
            </a:r>
            <a:r>
              <a:rPr lang="en-US" sz="2700" dirty="0"/>
              <a:t>. / RCP2p6: ‘Optimist’</a:t>
            </a:r>
            <a:endParaRPr lang="en-US" sz="27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Aggregate grid-cell yield changes and apply shocks in a global model of agriculture (SIMPLE)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Examine changes in crop prices,  caloric consumption as well as caloric malnutrition headcount in 2050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All done in less than one hour!!!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73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Selected Food Security Results: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1" y="1371600"/>
            <a:ext cx="3355735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0" y="1371600"/>
            <a:ext cx="3473196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99020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Food Consumption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002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Malnutrition Count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057400" y="6258711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Lowest RCP (2.6) + CO2 fertilization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Highest RCP (8.5) + no CO2 fertilization</a:t>
            </a:r>
          </a:p>
        </p:txBody>
      </p:sp>
    </p:spTree>
    <p:extLst>
      <p:ext uri="{BB962C8B-B14F-4D97-AF65-F5344CB8AC3E}">
        <p14:creationId xmlns:p14="http://schemas.microsoft.com/office/powerpoint/2010/main" val="25105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2118741" y="4979955"/>
            <a:ext cx="5439918" cy="1878045"/>
          </a:xfrm>
          <a:prstGeom prst="irregularSeal2">
            <a:avLst/>
          </a:prstGeom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9796" tIns="137759" rIns="509796" bIns="13775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Yield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due to Climate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3315584">
            <a:off x="1193984" y="3594357"/>
            <a:ext cx="3173553" cy="70363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52400" y="1061609"/>
            <a:ext cx="2706765" cy="3648635"/>
          </a:xfrm>
          <a:custGeom>
            <a:avLst/>
            <a:gdLst>
              <a:gd name="connsiteX0" fmla="*/ 0 w 2670325"/>
              <a:gd name="connsiteY0" fmla="*/ 267033 h 3648635"/>
              <a:gd name="connsiteX1" fmla="*/ 267033 w 2670325"/>
              <a:gd name="connsiteY1" fmla="*/ 0 h 3648635"/>
              <a:gd name="connsiteX2" fmla="*/ 2403293 w 2670325"/>
              <a:gd name="connsiteY2" fmla="*/ 0 h 3648635"/>
              <a:gd name="connsiteX3" fmla="*/ 2670326 w 2670325"/>
              <a:gd name="connsiteY3" fmla="*/ 267033 h 3648635"/>
              <a:gd name="connsiteX4" fmla="*/ 2670325 w 2670325"/>
              <a:gd name="connsiteY4" fmla="*/ 3381603 h 3648635"/>
              <a:gd name="connsiteX5" fmla="*/ 2403292 w 2670325"/>
              <a:gd name="connsiteY5" fmla="*/ 3648636 h 3648635"/>
              <a:gd name="connsiteX6" fmla="*/ 267033 w 2670325"/>
              <a:gd name="connsiteY6" fmla="*/ 3648635 h 3648635"/>
              <a:gd name="connsiteX7" fmla="*/ 0 w 2670325"/>
              <a:gd name="connsiteY7" fmla="*/ 3381602 h 3648635"/>
              <a:gd name="connsiteX8" fmla="*/ 0 w 2670325"/>
              <a:gd name="connsiteY8" fmla="*/ 267033 h 364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0325" h="3648635">
                <a:moveTo>
                  <a:pt x="0" y="267033"/>
                </a:moveTo>
                <a:cubicBezTo>
                  <a:pt x="0" y="119555"/>
                  <a:pt x="119555" y="0"/>
                  <a:pt x="267033" y="0"/>
                </a:cubicBezTo>
                <a:lnTo>
                  <a:pt x="2403293" y="0"/>
                </a:lnTo>
                <a:cubicBezTo>
                  <a:pt x="2550771" y="0"/>
                  <a:pt x="2670326" y="119555"/>
                  <a:pt x="2670326" y="267033"/>
                </a:cubicBezTo>
                <a:cubicBezTo>
                  <a:pt x="2670326" y="1305223"/>
                  <a:pt x="2670325" y="2343413"/>
                  <a:pt x="2670325" y="3381603"/>
                </a:cubicBezTo>
                <a:cubicBezTo>
                  <a:pt x="2670325" y="3529081"/>
                  <a:pt x="2550770" y="3648636"/>
                  <a:pt x="2403292" y="3648636"/>
                </a:cubicBezTo>
                <a:lnTo>
                  <a:pt x="267033" y="3648635"/>
                </a:lnTo>
                <a:cubicBezTo>
                  <a:pt x="119555" y="3648635"/>
                  <a:pt x="0" y="3529080"/>
                  <a:pt x="0" y="3381602"/>
                </a:cubicBezTo>
                <a:lnTo>
                  <a:pt x="0" y="267033"/>
                </a:ln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311" tIns="116311" rIns="116311" bIns="11631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“Comprehensive”  Approach</a:t>
            </a:r>
          </a:p>
          <a:p>
            <a:pPr marL="114300" lvl="0" indent="-1143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Step by step calculation of productivity shocks due to climate change using GCM outputs and crop models </a:t>
            </a:r>
          </a:p>
          <a:p>
            <a:pPr marL="114300" lvl="0" indent="-1143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-Highly resource intensive (time, personnel, expertise etc…)</a:t>
            </a:r>
          </a:p>
        </p:txBody>
      </p:sp>
      <p:sp>
        <p:nvSpPr>
          <p:cNvPr id="16" name="Left Arrow 15"/>
          <p:cNvSpPr/>
          <p:nvPr/>
        </p:nvSpPr>
        <p:spPr>
          <a:xfrm rot="19193955">
            <a:off x="4774429" y="3594186"/>
            <a:ext cx="3297753" cy="70363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324600" y="1046011"/>
            <a:ext cx="2590800" cy="3675786"/>
          </a:xfrm>
          <a:custGeom>
            <a:avLst/>
            <a:gdLst>
              <a:gd name="connsiteX0" fmla="*/ 0 w 2630406"/>
              <a:gd name="connsiteY0" fmla="*/ 263041 h 3675786"/>
              <a:gd name="connsiteX1" fmla="*/ 263041 w 2630406"/>
              <a:gd name="connsiteY1" fmla="*/ 0 h 3675786"/>
              <a:gd name="connsiteX2" fmla="*/ 2367365 w 2630406"/>
              <a:gd name="connsiteY2" fmla="*/ 0 h 3675786"/>
              <a:gd name="connsiteX3" fmla="*/ 2630406 w 2630406"/>
              <a:gd name="connsiteY3" fmla="*/ 263041 h 3675786"/>
              <a:gd name="connsiteX4" fmla="*/ 2630406 w 2630406"/>
              <a:gd name="connsiteY4" fmla="*/ 3412745 h 3675786"/>
              <a:gd name="connsiteX5" fmla="*/ 2367365 w 2630406"/>
              <a:gd name="connsiteY5" fmla="*/ 3675786 h 3675786"/>
              <a:gd name="connsiteX6" fmla="*/ 263041 w 2630406"/>
              <a:gd name="connsiteY6" fmla="*/ 3675786 h 3675786"/>
              <a:gd name="connsiteX7" fmla="*/ 0 w 2630406"/>
              <a:gd name="connsiteY7" fmla="*/ 3412745 h 3675786"/>
              <a:gd name="connsiteX8" fmla="*/ 0 w 2630406"/>
              <a:gd name="connsiteY8" fmla="*/ 263041 h 36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406" h="3675786">
                <a:moveTo>
                  <a:pt x="0" y="263041"/>
                </a:moveTo>
                <a:cubicBezTo>
                  <a:pt x="0" y="117767"/>
                  <a:pt x="117767" y="0"/>
                  <a:pt x="263041" y="0"/>
                </a:cubicBezTo>
                <a:lnTo>
                  <a:pt x="2367365" y="0"/>
                </a:lnTo>
                <a:cubicBezTo>
                  <a:pt x="2512639" y="0"/>
                  <a:pt x="2630406" y="117767"/>
                  <a:pt x="2630406" y="263041"/>
                </a:cubicBezTo>
                <a:lnTo>
                  <a:pt x="2630406" y="3412745"/>
                </a:lnTo>
                <a:cubicBezTo>
                  <a:pt x="2630406" y="3558019"/>
                  <a:pt x="2512639" y="3675786"/>
                  <a:pt x="2367365" y="3675786"/>
                </a:cubicBezTo>
                <a:lnTo>
                  <a:pt x="263041" y="3675786"/>
                </a:lnTo>
                <a:cubicBezTo>
                  <a:pt x="117767" y="3675786"/>
                  <a:pt x="0" y="3558019"/>
                  <a:pt x="0" y="3412745"/>
                </a:cubicBezTo>
                <a:lnTo>
                  <a:pt x="0" y="263041"/>
                </a:ln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047" tIns="117047" rIns="117047" bIns="11704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“Quick-fix” Approach</a:t>
            </a:r>
          </a:p>
          <a:p>
            <a:pPr marL="125413" lvl="0" indent="-125413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-Rely on published productivity impacts (World Bank; IFPRI; journals, etc…)</a:t>
            </a:r>
          </a:p>
          <a:p>
            <a:pPr marL="125413" lvl="0" indent="-125413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-Original data might not be compatible with own model (limited regions, crop coverage, crop models, GCMs)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/>
              <a:t>GEOSHARE </a:t>
            </a:r>
            <a:r>
              <a:rPr lang="en-US" sz="2800" b="1" dirty="0" err="1"/>
              <a:t>AgMIP</a:t>
            </a:r>
            <a:r>
              <a:rPr lang="en-US" sz="2800" b="1" dirty="0"/>
              <a:t> </a:t>
            </a:r>
            <a:r>
              <a:rPr lang="en-US" sz="2800" b="1" dirty="0" smtClean="0"/>
              <a:t>Tool </a:t>
            </a:r>
            <a:r>
              <a:rPr lang="en-US" sz="2600" b="1" dirty="0" smtClean="0">
                <a:latin typeface="Gill Sans MT" pitchFamily="34" charset="0"/>
              </a:rPr>
              <a:t>is a key source</a:t>
            </a:r>
            <a:br>
              <a:rPr lang="en-US" sz="2600" b="1" dirty="0" smtClean="0">
                <a:latin typeface="Gill Sans MT" pitchFamily="34" charset="0"/>
              </a:rPr>
            </a:br>
            <a:r>
              <a:rPr lang="en-US" sz="2600" b="1" dirty="0" smtClean="0">
                <a:latin typeface="Gill Sans MT" pitchFamily="34" charset="0"/>
              </a:rPr>
              <a:t> of gridded climate change yield impacts</a:t>
            </a:r>
            <a:endParaRPr lang="en-US" sz="2600" b="1" dirty="0">
              <a:latin typeface="Gill Sans MT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 rot="16277932">
            <a:off x="3353565" y="3390179"/>
            <a:ext cx="2460604" cy="70363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157921" y="914400"/>
            <a:ext cx="2788699" cy="3195215"/>
          </a:xfrm>
          <a:custGeom>
            <a:avLst/>
            <a:gdLst>
              <a:gd name="connsiteX0" fmla="*/ 0 w 2788699"/>
              <a:gd name="connsiteY0" fmla="*/ 278870 h 3195215"/>
              <a:gd name="connsiteX1" fmla="*/ 278870 w 2788699"/>
              <a:gd name="connsiteY1" fmla="*/ 0 h 3195215"/>
              <a:gd name="connsiteX2" fmla="*/ 2509829 w 2788699"/>
              <a:gd name="connsiteY2" fmla="*/ 0 h 3195215"/>
              <a:gd name="connsiteX3" fmla="*/ 2788699 w 2788699"/>
              <a:gd name="connsiteY3" fmla="*/ 278870 h 3195215"/>
              <a:gd name="connsiteX4" fmla="*/ 2788699 w 2788699"/>
              <a:gd name="connsiteY4" fmla="*/ 2916345 h 3195215"/>
              <a:gd name="connsiteX5" fmla="*/ 2509829 w 2788699"/>
              <a:gd name="connsiteY5" fmla="*/ 3195215 h 3195215"/>
              <a:gd name="connsiteX6" fmla="*/ 278870 w 2788699"/>
              <a:gd name="connsiteY6" fmla="*/ 3195215 h 3195215"/>
              <a:gd name="connsiteX7" fmla="*/ 0 w 2788699"/>
              <a:gd name="connsiteY7" fmla="*/ 2916345 h 3195215"/>
              <a:gd name="connsiteX8" fmla="*/ 0 w 2788699"/>
              <a:gd name="connsiteY8" fmla="*/ 278870 h 319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8699" h="3195215">
                <a:moveTo>
                  <a:pt x="0" y="278870"/>
                </a:moveTo>
                <a:cubicBezTo>
                  <a:pt x="0" y="124854"/>
                  <a:pt x="124854" y="0"/>
                  <a:pt x="278870" y="0"/>
                </a:cubicBezTo>
                <a:lnTo>
                  <a:pt x="2509829" y="0"/>
                </a:lnTo>
                <a:cubicBezTo>
                  <a:pt x="2663845" y="0"/>
                  <a:pt x="2788699" y="124854"/>
                  <a:pt x="2788699" y="278870"/>
                </a:cubicBezTo>
                <a:lnTo>
                  <a:pt x="2788699" y="2916345"/>
                </a:lnTo>
                <a:cubicBezTo>
                  <a:pt x="2788699" y="3070361"/>
                  <a:pt x="2663845" y="3195215"/>
                  <a:pt x="2509829" y="3195215"/>
                </a:cubicBezTo>
                <a:lnTo>
                  <a:pt x="278870" y="3195215"/>
                </a:lnTo>
                <a:cubicBezTo>
                  <a:pt x="124854" y="3195215"/>
                  <a:pt x="0" y="3070361"/>
                  <a:pt x="0" y="2916345"/>
                </a:cubicBezTo>
                <a:lnTo>
                  <a:pt x="0" y="27887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778" tIns="119778" rIns="119778" bIns="1197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GEOSHARE </a:t>
            </a:r>
            <a:r>
              <a:rPr lang="en-US" sz="2000" b="1" dirty="0" err="1"/>
              <a:t>AgMIP</a:t>
            </a:r>
            <a:r>
              <a:rPr lang="en-US" sz="2000" b="1" dirty="0"/>
              <a:t> </a:t>
            </a:r>
            <a:r>
              <a:rPr lang="en-US" sz="2000" b="1" dirty="0" smtClean="0"/>
              <a:t>Tool</a:t>
            </a:r>
          </a:p>
          <a:p>
            <a:pPr marL="115888" lvl="0" indent="-115888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-</a:t>
            </a:r>
            <a:r>
              <a:rPr lang="en-US" sz="2000" dirty="0" smtClean="0">
                <a:cs typeface="Arial" panose="020B0604020202020204" pitchFamily="34" charset="0"/>
              </a:rPr>
              <a:t>Quick access to </a:t>
            </a:r>
            <a:r>
              <a:rPr lang="en-US" sz="2000" dirty="0" err="1" smtClean="0">
                <a:cs typeface="Arial" panose="020B0604020202020204" pitchFamily="34" charset="0"/>
              </a:rPr>
              <a:t>AgMIP</a:t>
            </a:r>
            <a:r>
              <a:rPr lang="en-US" sz="2000" dirty="0" smtClean="0">
                <a:cs typeface="Arial" panose="020B0604020202020204" pitchFamily="34" charset="0"/>
              </a:rPr>
              <a:t> archives of gridded crop yield outcomes on different climate change scenarios</a:t>
            </a:r>
          </a:p>
          <a:p>
            <a:pPr marL="63500" indent="-63500"/>
            <a:r>
              <a:rPr lang="en-US" sz="2000" dirty="0">
                <a:cs typeface="Arial" panose="020B0604020202020204" pitchFamily="34" charset="0"/>
              </a:rPr>
              <a:t>-Easily aggregate productivity impacts from grid-cell to user specified aggregation </a:t>
            </a:r>
          </a:p>
        </p:txBody>
      </p:sp>
    </p:spTree>
    <p:extLst>
      <p:ext uri="{BB962C8B-B14F-4D97-AF65-F5344CB8AC3E}">
        <p14:creationId xmlns:p14="http://schemas.microsoft.com/office/powerpoint/2010/main" val="2052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86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5531" y="3048000"/>
            <a:ext cx="362291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(see poster for additional details)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538"/>
            <a:ext cx="8610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Nutritional Outcomes in SIMPLE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2180"/>
            <a:ext cx="4540472" cy="454047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" y="1312180"/>
            <a:ext cx="4540472" cy="4540472"/>
          </a:xfr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28495" r="25234" b="19355"/>
          <a:stretch/>
        </p:blipFill>
        <p:spPr bwMode="auto">
          <a:xfrm>
            <a:off x="552450" y="5842000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5238" r="25000" b="19047"/>
          <a:stretch/>
        </p:blipFill>
        <p:spPr bwMode="auto">
          <a:xfrm>
            <a:off x="5105400" y="5848350"/>
            <a:ext cx="533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95375" y="5803899"/>
            <a:ext cx="2781300" cy="13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Caloric Distribution: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8550" y="5997575"/>
            <a:ext cx="2781300" cy="13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Caloric Distribution: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8550" y="6178151"/>
            <a:ext cx="2781300" cy="13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Dietary Energy Requirement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54673" y="5810252"/>
            <a:ext cx="2781300" cy="13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Caloric Distribution: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7848" y="6177359"/>
            <a:ext cx="2781300" cy="13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Caloric Distribution: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CC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“Pessimist”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7848" y="6372626"/>
            <a:ext cx="2781300" cy="13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Dietary Energy Requirement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57852" y="5995993"/>
            <a:ext cx="2781300" cy="13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Caloric Distribution: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 + CC “Optimist”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300" y="1905000"/>
            <a:ext cx="22097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Increase in average caloric consumption = shifts distribution to the right</a:t>
            </a:r>
            <a:endParaRPr lang="en-US" sz="13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40000" y="3200400"/>
            <a:ext cx="154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Lower incidence of caloric malnutrition</a:t>
            </a:r>
            <a:endParaRPr lang="en-US" sz="13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95375" y="3692843"/>
            <a:ext cx="2265362" cy="126015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53200" y="2174557"/>
            <a:ext cx="22097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Climate change impacts shifts caloric distribution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6357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514</Words>
  <Application>Microsoft Office PowerPoint</Application>
  <PresentationFormat>On-screen Show (4:3)</PresentationFormat>
  <Paragraphs>91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Gill Sans MT</vt:lpstr>
      <vt:lpstr>Office Theme</vt:lpstr>
      <vt:lpstr>Equation</vt:lpstr>
      <vt:lpstr>PowerPoint Presentation</vt:lpstr>
      <vt:lpstr>SIMPLE: An example of an economic model of agriculture a Simplified International Model of Prices, Land use and the Environment (Baldos &amp; Hertel, 2013)</vt:lpstr>
      <vt:lpstr>Deriving climate change impacts for future projections</vt:lpstr>
      <vt:lpstr>Using the AgMIP Tool:  a ‘SIMPLE’ Application</vt:lpstr>
      <vt:lpstr>Selected Food Security Results: </vt:lpstr>
      <vt:lpstr>GEOSHARE AgMIP Tool is a key source  of gridded climate change yield impacts</vt:lpstr>
      <vt:lpstr>PowerPoint Presentation</vt:lpstr>
      <vt:lpstr>Nutritional Outcomes in SIMPLE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mr-x</dc:creator>
  <cp:lastModifiedBy>Baldos, Uris Lantz C</cp:lastModifiedBy>
  <cp:revision>144</cp:revision>
  <dcterms:created xsi:type="dcterms:W3CDTF">2014-09-04T01:37:19Z</dcterms:created>
  <dcterms:modified xsi:type="dcterms:W3CDTF">2014-09-10T15:53:45Z</dcterms:modified>
</cp:coreProperties>
</file>