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handoutMasterIdLst>
    <p:handoutMasterId r:id="rId41"/>
  </p:handoutMasterIdLst>
  <p:sldIdLst>
    <p:sldId id="256" r:id="rId2"/>
    <p:sldId id="374" r:id="rId3"/>
    <p:sldId id="379" r:id="rId4"/>
    <p:sldId id="258" r:id="rId5"/>
    <p:sldId id="348" r:id="rId6"/>
    <p:sldId id="371" r:id="rId7"/>
    <p:sldId id="349" r:id="rId8"/>
    <p:sldId id="347" r:id="rId9"/>
    <p:sldId id="353" r:id="rId10"/>
    <p:sldId id="354" r:id="rId11"/>
    <p:sldId id="355" r:id="rId12"/>
    <p:sldId id="356" r:id="rId13"/>
    <p:sldId id="357" r:id="rId14"/>
    <p:sldId id="358" r:id="rId15"/>
    <p:sldId id="359" r:id="rId16"/>
    <p:sldId id="366" r:id="rId17"/>
    <p:sldId id="367" r:id="rId18"/>
    <p:sldId id="362" r:id="rId19"/>
    <p:sldId id="368" r:id="rId20"/>
    <p:sldId id="365" r:id="rId21"/>
    <p:sldId id="375" r:id="rId22"/>
    <p:sldId id="377" r:id="rId23"/>
    <p:sldId id="376" r:id="rId24"/>
    <p:sldId id="344" r:id="rId25"/>
    <p:sldId id="345" r:id="rId26"/>
    <p:sldId id="373" r:id="rId27"/>
    <p:sldId id="339" r:id="rId28"/>
    <p:sldId id="340" r:id="rId29"/>
    <p:sldId id="341" r:id="rId30"/>
    <p:sldId id="325" r:id="rId31"/>
    <p:sldId id="369" r:id="rId32"/>
    <p:sldId id="370" r:id="rId33"/>
    <p:sldId id="378" r:id="rId34"/>
    <p:sldId id="326" r:id="rId35"/>
    <p:sldId id="327" r:id="rId36"/>
    <p:sldId id="268" r:id="rId37"/>
    <p:sldId id="335" r:id="rId38"/>
    <p:sldId id="263" r:id="rId3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642D"/>
    <a:srgbClr val="8C680E"/>
    <a:srgbClr val="F8A6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8942" autoAdjust="0"/>
  </p:normalViewPr>
  <p:slideViewPr>
    <p:cSldViewPr>
      <p:cViewPr varScale="1">
        <p:scale>
          <a:sx n="78" d="100"/>
          <a:sy n="78" d="100"/>
        </p:scale>
        <p:origin x="546" y="5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85" d="100"/>
          <a:sy n="85" d="100"/>
        </p:scale>
        <p:origin x="-3150"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6.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10673F16-2449-4B62-A58D-9FFF472FA17E}" type="datetimeFigureOut">
              <a:rPr lang="en-US" smtClean="0"/>
              <a:t>9/10/2014</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B4272D68-E61B-43DD-802F-A658B55B4E8B}" type="slidenum">
              <a:rPr lang="en-US" smtClean="0"/>
              <a:t>‹#›</a:t>
            </a:fld>
            <a:endParaRPr lang="en-US" dirty="0"/>
          </a:p>
        </p:txBody>
      </p:sp>
    </p:spTree>
    <p:extLst>
      <p:ext uri="{BB962C8B-B14F-4D97-AF65-F5344CB8AC3E}">
        <p14:creationId xmlns:p14="http://schemas.microsoft.com/office/powerpoint/2010/main" val="3121751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0E5B2F2-E9A3-49CD-B2B5-DBD439B7932D}" type="datetimeFigureOut">
              <a:rPr lang="en-US" smtClean="0"/>
              <a:pPr/>
              <a:t>9/10/2014</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89F15E8E-19A6-4A8C-B58A-BC4CF2FB7CAA}" type="slidenum">
              <a:rPr lang="en-US" smtClean="0"/>
              <a:pPr/>
              <a:t>‹#›</a:t>
            </a:fld>
            <a:endParaRPr lang="en-US" dirty="0"/>
          </a:p>
        </p:txBody>
      </p:sp>
    </p:spTree>
    <p:extLst>
      <p:ext uri="{BB962C8B-B14F-4D97-AF65-F5344CB8AC3E}">
        <p14:creationId xmlns:p14="http://schemas.microsoft.com/office/powerpoint/2010/main" val="3959685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F15E8E-19A6-4A8C-B58A-BC4CF2FB7CAA}" type="slidenum">
              <a:rPr lang="en-US" smtClean="0"/>
              <a:pPr/>
              <a:t>1</a:t>
            </a:fld>
            <a:endParaRPr lang="en-US" dirty="0"/>
          </a:p>
        </p:txBody>
      </p:sp>
    </p:spTree>
    <p:extLst>
      <p:ext uri="{BB962C8B-B14F-4D97-AF65-F5344CB8AC3E}">
        <p14:creationId xmlns:p14="http://schemas.microsoft.com/office/powerpoint/2010/main" val="2416196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F15E8E-19A6-4A8C-B58A-BC4CF2FB7CAA}" type="slidenum">
              <a:rPr lang="en-US" smtClean="0"/>
              <a:pPr/>
              <a:t>10</a:t>
            </a:fld>
            <a:endParaRPr lang="en-US" dirty="0"/>
          </a:p>
        </p:txBody>
      </p:sp>
    </p:spTree>
    <p:extLst>
      <p:ext uri="{BB962C8B-B14F-4D97-AF65-F5344CB8AC3E}">
        <p14:creationId xmlns:p14="http://schemas.microsoft.com/office/powerpoint/2010/main" val="3451909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F15E8E-19A6-4A8C-B58A-BC4CF2FB7CAA}" type="slidenum">
              <a:rPr lang="en-US" smtClean="0"/>
              <a:pPr/>
              <a:t>11</a:t>
            </a:fld>
            <a:endParaRPr lang="en-US" dirty="0"/>
          </a:p>
        </p:txBody>
      </p:sp>
    </p:spTree>
    <p:extLst>
      <p:ext uri="{BB962C8B-B14F-4D97-AF65-F5344CB8AC3E}">
        <p14:creationId xmlns:p14="http://schemas.microsoft.com/office/powerpoint/2010/main" val="928764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F15E8E-19A6-4A8C-B58A-BC4CF2FB7CAA}" type="slidenum">
              <a:rPr lang="en-US" smtClean="0"/>
              <a:pPr/>
              <a:t>12</a:t>
            </a:fld>
            <a:endParaRPr lang="en-US" dirty="0"/>
          </a:p>
        </p:txBody>
      </p:sp>
    </p:spTree>
    <p:extLst>
      <p:ext uri="{BB962C8B-B14F-4D97-AF65-F5344CB8AC3E}">
        <p14:creationId xmlns:p14="http://schemas.microsoft.com/office/powerpoint/2010/main" val="2908164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F15E8E-19A6-4A8C-B58A-BC4CF2FB7CAA}" type="slidenum">
              <a:rPr lang="en-US" smtClean="0"/>
              <a:pPr/>
              <a:t>13</a:t>
            </a:fld>
            <a:endParaRPr lang="en-US" dirty="0"/>
          </a:p>
        </p:txBody>
      </p:sp>
    </p:spTree>
    <p:extLst>
      <p:ext uri="{BB962C8B-B14F-4D97-AF65-F5344CB8AC3E}">
        <p14:creationId xmlns:p14="http://schemas.microsoft.com/office/powerpoint/2010/main" val="608646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F15E8E-19A6-4A8C-B58A-BC4CF2FB7CAA}" type="slidenum">
              <a:rPr lang="en-US" smtClean="0"/>
              <a:pPr/>
              <a:t>14</a:t>
            </a:fld>
            <a:endParaRPr lang="en-US" dirty="0"/>
          </a:p>
        </p:txBody>
      </p:sp>
    </p:spTree>
    <p:extLst>
      <p:ext uri="{BB962C8B-B14F-4D97-AF65-F5344CB8AC3E}">
        <p14:creationId xmlns:p14="http://schemas.microsoft.com/office/powerpoint/2010/main" val="2150897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F15E8E-19A6-4A8C-B58A-BC4CF2FB7CAA}" type="slidenum">
              <a:rPr lang="en-US" smtClean="0"/>
              <a:pPr/>
              <a:t>15</a:t>
            </a:fld>
            <a:endParaRPr lang="en-US" dirty="0"/>
          </a:p>
        </p:txBody>
      </p:sp>
    </p:spTree>
    <p:extLst>
      <p:ext uri="{BB962C8B-B14F-4D97-AF65-F5344CB8AC3E}">
        <p14:creationId xmlns:p14="http://schemas.microsoft.com/office/powerpoint/2010/main" val="3340046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F15E8E-19A6-4A8C-B58A-BC4CF2FB7CAA}" type="slidenum">
              <a:rPr lang="en-US" smtClean="0"/>
              <a:pPr/>
              <a:t>16</a:t>
            </a:fld>
            <a:endParaRPr lang="en-US" dirty="0"/>
          </a:p>
        </p:txBody>
      </p:sp>
    </p:spTree>
    <p:extLst>
      <p:ext uri="{BB962C8B-B14F-4D97-AF65-F5344CB8AC3E}">
        <p14:creationId xmlns:p14="http://schemas.microsoft.com/office/powerpoint/2010/main" val="3228114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F15E8E-19A6-4A8C-B58A-BC4CF2FB7CAA}" type="slidenum">
              <a:rPr lang="en-US" smtClean="0"/>
              <a:pPr/>
              <a:t>17</a:t>
            </a:fld>
            <a:endParaRPr lang="en-US" dirty="0"/>
          </a:p>
        </p:txBody>
      </p:sp>
    </p:spTree>
    <p:extLst>
      <p:ext uri="{BB962C8B-B14F-4D97-AF65-F5344CB8AC3E}">
        <p14:creationId xmlns:p14="http://schemas.microsoft.com/office/powerpoint/2010/main" val="1871831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F15E8E-19A6-4A8C-B58A-BC4CF2FB7CAA}" type="slidenum">
              <a:rPr lang="en-US" smtClean="0"/>
              <a:pPr/>
              <a:t>18</a:t>
            </a:fld>
            <a:endParaRPr lang="en-US" dirty="0"/>
          </a:p>
        </p:txBody>
      </p:sp>
    </p:spTree>
    <p:extLst>
      <p:ext uri="{BB962C8B-B14F-4D97-AF65-F5344CB8AC3E}">
        <p14:creationId xmlns:p14="http://schemas.microsoft.com/office/powerpoint/2010/main" val="3259155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F15E8E-19A6-4A8C-B58A-BC4CF2FB7CAA}" type="slidenum">
              <a:rPr lang="en-US" smtClean="0"/>
              <a:pPr/>
              <a:t>19</a:t>
            </a:fld>
            <a:endParaRPr lang="en-US" dirty="0"/>
          </a:p>
        </p:txBody>
      </p:sp>
    </p:spTree>
    <p:extLst>
      <p:ext uri="{BB962C8B-B14F-4D97-AF65-F5344CB8AC3E}">
        <p14:creationId xmlns:p14="http://schemas.microsoft.com/office/powerpoint/2010/main" val="3678494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F15E8E-19A6-4A8C-B58A-BC4CF2FB7CAA}" type="slidenum">
              <a:rPr lang="en-US" smtClean="0"/>
              <a:pPr/>
              <a:t>2</a:t>
            </a:fld>
            <a:endParaRPr lang="en-US" dirty="0"/>
          </a:p>
        </p:txBody>
      </p:sp>
    </p:spTree>
    <p:extLst>
      <p:ext uri="{BB962C8B-B14F-4D97-AF65-F5344CB8AC3E}">
        <p14:creationId xmlns:p14="http://schemas.microsoft.com/office/powerpoint/2010/main" val="1162150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F15E8E-19A6-4A8C-B58A-BC4CF2FB7CAA}" type="slidenum">
              <a:rPr lang="en-US" smtClean="0"/>
              <a:pPr/>
              <a:t>20</a:t>
            </a:fld>
            <a:endParaRPr lang="en-US" dirty="0"/>
          </a:p>
        </p:txBody>
      </p:sp>
    </p:spTree>
    <p:extLst>
      <p:ext uri="{BB962C8B-B14F-4D97-AF65-F5344CB8AC3E}">
        <p14:creationId xmlns:p14="http://schemas.microsoft.com/office/powerpoint/2010/main" val="3456045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E798A4-4D23-4DAF-91AF-F3CE23CC81D3}" type="slidenum">
              <a:rPr lang="en-US"/>
              <a:pPr/>
              <a:t>22</a:t>
            </a:fld>
            <a:endParaRPr lang="en-US" dirty="0"/>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dirty="0"/>
              <a:t>Here is the model: I don’t what to bore you with equations. I am explaining it now.</a:t>
            </a:r>
          </a:p>
          <a:p>
            <a:r>
              <a:rPr lang="en-US" dirty="0"/>
              <a:t>We are minimizing the cross entropy between the allocated area shares and their prior. We use potential revenue as our prior.</a:t>
            </a:r>
          </a:p>
          <a:p>
            <a:r>
              <a:rPr lang="en-US" dirty="0"/>
              <a:t>Subject to the following conditions</a:t>
            </a:r>
          </a:p>
          <a:p>
            <a:r>
              <a:rPr lang="en-US" dirty="0"/>
              <a:t>First, the sum of allocated areas must be equal to the statistical area for each crop.</a:t>
            </a:r>
          </a:p>
          <a:p>
            <a:r>
              <a:rPr lang="en-US" dirty="0"/>
              <a:t>Second, In every pixel, the allocated area is no more than what satellite sees as crop land. Third, in every pixel, you cannot allocate more than what is suitable. The last conditions comes naturally.</a:t>
            </a:r>
          </a:p>
          <a:p>
            <a:r>
              <a:rPr lang="en-US" dirty="0"/>
              <a:t>	</a:t>
            </a:r>
            <a:r>
              <a:rPr lang="en-US" dirty="0">
                <a:cs typeface="Times New Roman" pitchFamily="18" charset="0"/>
              </a:rPr>
              <a:t>Let me illustrate the model with an example. Today we have 10 people in the room. What spatial allocation model does is to figure out where each person is sitting. The landcover image is like satellite image of this room. It can tell whether there is people or not but cannot tell which one. The suitable area in the model is like chairs in the room: you are more likely sitting in chairs and the table is obviously unsuitable area because people are unlikely to sit on the table. However, if there are more people than the number of chairs, people may stand. In fact this is exactly what happens in the model. In some cases, there is more area to be allocated than what is “suitable”. We need to include so-called marginal suitable land. The prior is like what we know beforehand. Given the information that I am giving the speech, I probably stand in the front. Dianne is the host of the meeting, she may sit in the front. Et cetra.</a:t>
            </a:r>
          </a:p>
          <a:p>
            <a:endParaRPr lang="en-US" dirty="0"/>
          </a:p>
        </p:txBody>
      </p:sp>
    </p:spTree>
    <p:extLst>
      <p:ext uri="{BB962C8B-B14F-4D97-AF65-F5344CB8AC3E}">
        <p14:creationId xmlns:p14="http://schemas.microsoft.com/office/powerpoint/2010/main" val="2252377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954A2A-2BC1-4A89-9DD4-E57688870DF4}" type="slidenum">
              <a:rPr lang="en-US"/>
              <a:pPr/>
              <a:t>23</a:t>
            </a:fld>
            <a:endParaRPr lang="en-US" dirty="0"/>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dirty="0"/>
              <a:t>Now let’s describe Spatial allocation model.  The challenge is to transform all real-value into the probability form. (1) point. Now the unknowns are area shares rather than actual areas. It satisfies [0,1] naturally.</a:t>
            </a:r>
          </a:p>
          <a:p>
            <a:r>
              <a:rPr lang="en-US" dirty="0"/>
              <a:t>	Another important definition is (2) point … Here I actually want you to look into details. Notice Price is only subscribed by j because we don’t claim to know local crop prices in every pixel. However, the price variation is also important, so we put another item Pricevarij here. It is related to market access by location by crops. For example, for perishable crops like vegetable, the price may decline rapidly further away from the market. 	</a:t>
            </a:r>
          </a:p>
        </p:txBody>
      </p:sp>
    </p:spTree>
    <p:extLst>
      <p:ext uri="{BB962C8B-B14F-4D97-AF65-F5344CB8AC3E}">
        <p14:creationId xmlns:p14="http://schemas.microsoft.com/office/powerpoint/2010/main" val="3476826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E798A4-4D23-4DAF-91AF-F3CE23CC81D3}" type="slidenum">
              <a:rPr lang="en-US"/>
              <a:pPr/>
              <a:t>25</a:t>
            </a:fld>
            <a:endParaRPr lang="en-US" dirty="0"/>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dirty="0"/>
              <a:t>Here is the model: I don’t what to bore you with equations. I am explaining it now.</a:t>
            </a:r>
          </a:p>
          <a:p>
            <a:r>
              <a:rPr lang="en-US" dirty="0"/>
              <a:t>We are minimizing the cross entropy between the allocated area shares and their prior. We use potential revenue as our prior.</a:t>
            </a:r>
          </a:p>
          <a:p>
            <a:r>
              <a:rPr lang="en-US" dirty="0"/>
              <a:t>Subject to the following conditions</a:t>
            </a:r>
          </a:p>
          <a:p>
            <a:r>
              <a:rPr lang="en-US" dirty="0"/>
              <a:t>First, the sum of allocated areas must be equal to the statistical area for each crop.</a:t>
            </a:r>
          </a:p>
          <a:p>
            <a:r>
              <a:rPr lang="en-US" dirty="0"/>
              <a:t>Second, In every pixel, the allocated area is no more than what satellite sees as crop land. Third, in every pixel, you cannot allocate more than what is suitable. The last conditions comes naturally.</a:t>
            </a:r>
          </a:p>
          <a:p>
            <a:r>
              <a:rPr lang="en-US" dirty="0"/>
              <a:t>	</a:t>
            </a:r>
            <a:r>
              <a:rPr lang="en-US" dirty="0">
                <a:cs typeface="Times New Roman" pitchFamily="18" charset="0"/>
              </a:rPr>
              <a:t>Let me illustrate the model with an example. Today we have 10 people in the room. What spatial allocation model does is to figure out where each person is sitting. The landcover image is like satellite image of this room. It can tell whether there is people or not but cannot tell which one. The suitable area in the model is like chairs in the room: you are more likely sitting in chairs and the table is obviously unsuitable area because people are unlikely to sit on the table. However, if there are more people than the number of chairs, people may stand. In fact this is exactly what happens in the model. In some cases, there is more area to be allocated than what is “suitable”. We need to include so-called marginal suitable land. The prior is like what we know beforehand. Given the information that I am giving the speech, I probably stand in the front. Dianne is the host of the meeting, she may sit in the front. Et cetra.</a:t>
            </a:r>
          </a:p>
          <a:p>
            <a:endParaRPr lang="en-US" dirty="0"/>
          </a:p>
        </p:txBody>
      </p:sp>
    </p:spTree>
    <p:extLst>
      <p:ext uri="{BB962C8B-B14F-4D97-AF65-F5344CB8AC3E}">
        <p14:creationId xmlns:p14="http://schemas.microsoft.com/office/powerpoint/2010/main" val="2091351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1EF67-54C2-4CCD-9181-7744F6E9F89F}" type="slidenum">
              <a:rPr lang="en-US"/>
              <a:pPr/>
              <a:t>30</a:t>
            </a:fld>
            <a:endParaRPr lang="en-US" dirty="0"/>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06980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F62799-7D0E-4837-B4D3-BD99DE432680}" type="slidenum">
              <a:rPr lang="en-US"/>
              <a:pPr/>
              <a:t>34</a:t>
            </a:fld>
            <a:endParaRPr lang="en-US" dirty="0"/>
          </a:p>
        </p:txBody>
      </p:sp>
      <p:sp>
        <p:nvSpPr>
          <p:cNvPr id="278530" name="Rectangle 2"/>
          <p:cNvSpPr>
            <a:spLocks noGrp="1" noRot="1" noChangeAspect="1" noChangeArrowheads="1" noTextEdit="1"/>
          </p:cNvSpPr>
          <p:nvPr>
            <p:ph type="sldImg"/>
          </p:nvPr>
        </p:nvSpPr>
        <p:spPr>
          <a:xfrm>
            <a:off x="1166813" y="693738"/>
            <a:ext cx="4618037" cy="3462337"/>
          </a:xfrm>
          <a:ln/>
        </p:spPr>
      </p:sp>
      <p:sp>
        <p:nvSpPr>
          <p:cNvPr id="278531" name="Rectangle 3"/>
          <p:cNvSpPr>
            <a:spLocks noGrp="1" noChangeArrowheads="1"/>
          </p:cNvSpPr>
          <p:nvPr>
            <p:ph type="body" idx="1"/>
          </p:nvPr>
        </p:nvSpPr>
        <p:spPr>
          <a:xfrm>
            <a:off x="695637" y="4387767"/>
            <a:ext cx="5558801" cy="4154341"/>
          </a:xfrm>
        </p:spPr>
        <p:txBody>
          <a:bodyPr/>
          <a:lstStyle/>
          <a:p>
            <a:endParaRPr lang="en-US" dirty="0"/>
          </a:p>
        </p:txBody>
      </p:sp>
    </p:spTree>
    <p:extLst>
      <p:ext uri="{BB962C8B-B14F-4D97-AF65-F5344CB8AC3E}">
        <p14:creationId xmlns:p14="http://schemas.microsoft.com/office/powerpoint/2010/main" val="726045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CAC484-DD9C-4EDD-95C6-BB6DC05929B1}" type="slidenum">
              <a:rPr lang="en-US"/>
              <a:pPr/>
              <a:t>35</a:t>
            </a:fld>
            <a:endParaRPr lang="en-US" dirty="0"/>
          </a:p>
        </p:txBody>
      </p:sp>
      <p:sp>
        <p:nvSpPr>
          <p:cNvPr id="280578" name="Rectangle 2"/>
          <p:cNvSpPr>
            <a:spLocks noGrp="1" noRot="1" noChangeAspect="1" noChangeArrowheads="1" noTextEdit="1"/>
          </p:cNvSpPr>
          <p:nvPr>
            <p:ph type="sldImg"/>
          </p:nvPr>
        </p:nvSpPr>
        <p:spPr>
          <a:xfrm>
            <a:off x="1166813" y="693738"/>
            <a:ext cx="4618037" cy="3462337"/>
          </a:xfrm>
          <a:ln/>
        </p:spPr>
      </p:sp>
      <p:sp>
        <p:nvSpPr>
          <p:cNvPr id="280579" name="Rectangle 3"/>
          <p:cNvSpPr>
            <a:spLocks noGrp="1" noChangeArrowheads="1"/>
          </p:cNvSpPr>
          <p:nvPr>
            <p:ph type="body" idx="1"/>
          </p:nvPr>
        </p:nvSpPr>
        <p:spPr>
          <a:xfrm>
            <a:off x="695637" y="4387767"/>
            <a:ext cx="5558801" cy="4154341"/>
          </a:xfrm>
        </p:spPr>
        <p:txBody>
          <a:bodyPr/>
          <a:lstStyle/>
          <a:p>
            <a:endParaRPr lang="en-US" dirty="0"/>
          </a:p>
        </p:txBody>
      </p:sp>
    </p:spTree>
    <p:extLst>
      <p:ext uri="{BB962C8B-B14F-4D97-AF65-F5344CB8AC3E}">
        <p14:creationId xmlns:p14="http://schemas.microsoft.com/office/powerpoint/2010/main" val="3241598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F15E8E-19A6-4A8C-B58A-BC4CF2FB7CAA}" type="slidenum">
              <a:rPr lang="en-US" smtClean="0"/>
              <a:pPr/>
              <a:t>36</a:t>
            </a:fld>
            <a:endParaRPr lang="en-US" dirty="0"/>
          </a:p>
        </p:txBody>
      </p:sp>
    </p:spTree>
    <p:extLst>
      <p:ext uri="{BB962C8B-B14F-4D97-AF65-F5344CB8AC3E}">
        <p14:creationId xmlns:p14="http://schemas.microsoft.com/office/powerpoint/2010/main" val="29623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Database</a:t>
            </a:r>
            <a:r>
              <a:rPr lang="en-US" baseline="0" dirty="0" smtClean="0"/>
              <a:t> queries and rules currently in Foxpro will be developed </a:t>
            </a:r>
          </a:p>
          <a:p>
            <a:endParaRPr lang="en-US" dirty="0"/>
          </a:p>
        </p:txBody>
      </p:sp>
      <p:sp>
        <p:nvSpPr>
          <p:cNvPr id="4" name="Slide Number Placeholder 3"/>
          <p:cNvSpPr>
            <a:spLocks noGrp="1"/>
          </p:cNvSpPr>
          <p:nvPr>
            <p:ph type="sldNum" sz="quarter" idx="10"/>
          </p:nvPr>
        </p:nvSpPr>
        <p:spPr/>
        <p:txBody>
          <a:bodyPr/>
          <a:lstStyle/>
          <a:p>
            <a:fld id="{89F15E8E-19A6-4A8C-B58A-BC4CF2FB7CAA}" type="slidenum">
              <a:rPr lang="en-US" smtClean="0"/>
              <a:pPr/>
              <a:t>38</a:t>
            </a:fld>
            <a:endParaRPr lang="en-US" dirty="0"/>
          </a:p>
        </p:txBody>
      </p:sp>
    </p:spTree>
    <p:extLst>
      <p:ext uri="{BB962C8B-B14F-4D97-AF65-F5344CB8AC3E}">
        <p14:creationId xmlns:p14="http://schemas.microsoft.com/office/powerpoint/2010/main" val="2565420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F15E8E-19A6-4A8C-B58A-BC4CF2FB7CAA}" type="slidenum">
              <a:rPr lang="en-US" smtClean="0"/>
              <a:pPr/>
              <a:t>3</a:t>
            </a:fld>
            <a:endParaRPr lang="en-US" dirty="0"/>
          </a:p>
        </p:txBody>
      </p:sp>
    </p:spTree>
    <p:extLst>
      <p:ext uri="{BB962C8B-B14F-4D97-AF65-F5344CB8AC3E}">
        <p14:creationId xmlns:p14="http://schemas.microsoft.com/office/powerpoint/2010/main" val="288525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F15E8E-19A6-4A8C-B58A-BC4CF2FB7CAA}" type="slidenum">
              <a:rPr lang="en-US" smtClean="0"/>
              <a:pPr/>
              <a:t>4</a:t>
            </a:fld>
            <a:endParaRPr lang="en-US" dirty="0"/>
          </a:p>
        </p:txBody>
      </p:sp>
    </p:spTree>
    <p:extLst>
      <p:ext uri="{BB962C8B-B14F-4D97-AF65-F5344CB8AC3E}">
        <p14:creationId xmlns:p14="http://schemas.microsoft.com/office/powerpoint/2010/main" val="3512464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F15E8E-19A6-4A8C-B58A-BC4CF2FB7CAA}" type="slidenum">
              <a:rPr lang="en-US" smtClean="0"/>
              <a:pPr/>
              <a:t>5</a:t>
            </a:fld>
            <a:endParaRPr lang="en-US" dirty="0"/>
          </a:p>
        </p:txBody>
      </p:sp>
    </p:spTree>
    <p:extLst>
      <p:ext uri="{BB962C8B-B14F-4D97-AF65-F5344CB8AC3E}">
        <p14:creationId xmlns:p14="http://schemas.microsoft.com/office/powerpoint/2010/main" val="2137250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F15E8E-19A6-4A8C-B58A-BC4CF2FB7CAA}" type="slidenum">
              <a:rPr lang="en-US" smtClean="0"/>
              <a:pPr/>
              <a:t>6</a:t>
            </a:fld>
            <a:endParaRPr lang="en-US" dirty="0"/>
          </a:p>
        </p:txBody>
      </p:sp>
    </p:spTree>
    <p:extLst>
      <p:ext uri="{BB962C8B-B14F-4D97-AF65-F5344CB8AC3E}">
        <p14:creationId xmlns:p14="http://schemas.microsoft.com/office/powerpoint/2010/main" val="3415127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F15E8E-19A6-4A8C-B58A-BC4CF2FB7CAA}" type="slidenum">
              <a:rPr lang="en-US" smtClean="0"/>
              <a:pPr/>
              <a:t>7</a:t>
            </a:fld>
            <a:endParaRPr lang="en-US" dirty="0"/>
          </a:p>
        </p:txBody>
      </p:sp>
    </p:spTree>
    <p:extLst>
      <p:ext uri="{BB962C8B-B14F-4D97-AF65-F5344CB8AC3E}">
        <p14:creationId xmlns:p14="http://schemas.microsoft.com/office/powerpoint/2010/main" val="237858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F15E8E-19A6-4A8C-B58A-BC4CF2FB7CAA}" type="slidenum">
              <a:rPr lang="en-US" smtClean="0"/>
              <a:pPr/>
              <a:t>8</a:t>
            </a:fld>
            <a:endParaRPr lang="en-US" dirty="0"/>
          </a:p>
        </p:txBody>
      </p:sp>
    </p:spTree>
    <p:extLst>
      <p:ext uri="{BB962C8B-B14F-4D97-AF65-F5344CB8AC3E}">
        <p14:creationId xmlns:p14="http://schemas.microsoft.com/office/powerpoint/2010/main" val="436997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F15E8E-19A6-4A8C-B58A-BC4CF2FB7CAA}" type="slidenum">
              <a:rPr lang="en-US" smtClean="0"/>
              <a:pPr/>
              <a:t>9</a:t>
            </a:fld>
            <a:endParaRPr lang="en-US" dirty="0"/>
          </a:p>
        </p:txBody>
      </p:sp>
    </p:spTree>
    <p:extLst>
      <p:ext uri="{BB962C8B-B14F-4D97-AF65-F5344CB8AC3E}">
        <p14:creationId xmlns:p14="http://schemas.microsoft.com/office/powerpoint/2010/main" val="3637798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CF2298-E915-461F-AE67-B52459590DB1}" type="datetimeFigureOut">
              <a:rPr lang="en-US" smtClean="0"/>
              <a:pPr/>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7302CE-8898-46C7-954F-26CA38F571BC}" type="slidenum">
              <a:rPr lang="en-US" smtClean="0"/>
              <a:pPr/>
              <a:t>‹#›</a:t>
            </a:fld>
            <a:endParaRPr lang="en-US" dirty="0"/>
          </a:p>
        </p:txBody>
      </p:sp>
      <p:pic>
        <p:nvPicPr>
          <p:cNvPr id="7170" name="7d62e360-6841-43a7-a129-0a211c8abca3" descr="B859A238-1514-4EE0-813B-3092824C19EA"/>
          <p:cNvPicPr>
            <a:picLocks noChangeAspect="1" noChangeArrowheads="1"/>
          </p:cNvPicPr>
          <p:nvPr userDrawn="1"/>
        </p:nvPicPr>
        <p:blipFill>
          <a:blip r:embed="rId2" cstate="print">
            <a:lum bright="-13000" contrast="19000"/>
          </a:blip>
          <a:srcRect/>
          <a:stretch>
            <a:fillRect/>
          </a:stretch>
        </p:blipFill>
        <p:spPr bwMode="auto">
          <a:xfrm flipH="1" flipV="1">
            <a:off x="381000" y="609600"/>
            <a:ext cx="7839075" cy="239077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F2298-E915-461F-AE67-B52459590DB1}" type="datetimeFigureOut">
              <a:rPr lang="en-US" smtClean="0"/>
              <a:pPr/>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7302CE-8898-46C7-954F-26CA38F571B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F2298-E915-461F-AE67-B52459590DB1}" type="datetimeFigureOut">
              <a:rPr lang="en-US" smtClean="0"/>
              <a:pPr/>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7302CE-8898-46C7-954F-26CA38F571B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F2298-E915-461F-AE67-B52459590DB1}" type="datetimeFigureOut">
              <a:rPr lang="en-US" smtClean="0"/>
              <a:pPr/>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7302CE-8898-46C7-954F-26CA38F571BC}" type="slidenum">
              <a:rPr lang="en-US" smtClean="0"/>
              <a:pPr/>
              <a:t>‹#›</a:t>
            </a:fld>
            <a:endParaRPr lang="en-US" dirty="0"/>
          </a:p>
        </p:txBody>
      </p:sp>
      <p:pic>
        <p:nvPicPr>
          <p:cNvPr id="6146" name="7d62e360-6841-43a7-a129-0a211c8abca3" descr="B859A238-1514-4EE0-813B-3092824C19EA"/>
          <p:cNvPicPr>
            <a:picLocks noChangeAspect="1" noChangeArrowheads="1"/>
          </p:cNvPicPr>
          <p:nvPr userDrawn="1"/>
        </p:nvPicPr>
        <p:blipFill>
          <a:blip r:embed="rId2" cstate="print">
            <a:lum bright="-37000" contrast="56000"/>
          </a:blip>
          <a:srcRect/>
          <a:stretch>
            <a:fillRect/>
          </a:stretch>
        </p:blipFill>
        <p:spPr bwMode="auto">
          <a:xfrm rot="5400000" flipH="1" flipV="1">
            <a:off x="-2876550" y="3105150"/>
            <a:ext cx="7839075" cy="2390775"/>
          </a:xfrm>
          <a:prstGeom prst="rect">
            <a:avLst/>
          </a:prstGeom>
          <a:noFill/>
          <a:ln w="9525">
            <a:noFill/>
            <a:miter lim="800000"/>
            <a:headEnd/>
            <a:tailEnd/>
          </a:ln>
          <a:scene3d>
            <a:camera prst="orthographicFront"/>
            <a:lightRig rig="balanced" dir="t"/>
          </a:scene3d>
          <a:sp3d prstMaterial="meta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CF2298-E915-461F-AE67-B52459590DB1}" type="datetimeFigureOut">
              <a:rPr lang="en-US" smtClean="0"/>
              <a:pPr/>
              <a:t>9/10/2014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7302CE-8898-46C7-954F-26CA38F571B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CF2298-E915-461F-AE67-B52459590DB1}" type="datetimeFigureOut">
              <a:rPr lang="en-US" smtClean="0"/>
              <a:pPr/>
              <a:t>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7302CE-8898-46C7-954F-26CA38F571B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CF2298-E915-461F-AE67-B52459590DB1}" type="datetimeFigureOut">
              <a:rPr lang="en-US" smtClean="0"/>
              <a:pPr/>
              <a:t>9/10/2014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7302CE-8898-46C7-954F-26CA38F571B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CF2298-E915-461F-AE67-B52459590DB1}" type="datetimeFigureOut">
              <a:rPr lang="en-US" smtClean="0"/>
              <a:pPr/>
              <a:t>9/10/2014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7302CE-8898-46C7-954F-26CA38F571B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2298-E915-461F-AE67-B52459590DB1}" type="datetimeFigureOut">
              <a:rPr lang="en-US" smtClean="0"/>
              <a:pPr/>
              <a:t>9/10/2014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7302CE-8898-46C7-954F-26CA38F571B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F2298-E915-461F-AE67-B52459590DB1}" type="datetimeFigureOut">
              <a:rPr lang="en-US" smtClean="0"/>
              <a:pPr/>
              <a:t>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7302CE-8898-46C7-954F-26CA38F571B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F2298-E915-461F-AE67-B52459590DB1}" type="datetimeFigureOut">
              <a:rPr lang="en-US" smtClean="0"/>
              <a:pPr/>
              <a:t>9/10/2014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7302CE-8898-46C7-954F-26CA38F571B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F2298-E915-461F-AE67-B52459590DB1}" type="datetimeFigureOut">
              <a:rPr lang="en-US" smtClean="0"/>
              <a:pPr/>
              <a:t>9/10/2014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302CE-8898-46C7-954F-26CA38F571B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3.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2.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10" Type="http://schemas.openxmlformats.org/officeDocument/2006/relationships/image" Target="../media/image7.png"/><Relationship Id="rId4" Type="http://schemas.openxmlformats.org/officeDocument/2006/relationships/image" Target="../media/image14.png"/><Relationship Id="rId9"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6.wmf"/><Relationship Id="rId5" Type="http://schemas.openxmlformats.org/officeDocument/2006/relationships/oleObject" Target="../embeddings/oleObject4.bin"/><Relationship Id="rId4" Type="http://schemas.openxmlformats.org/officeDocument/2006/relationships/image" Target="../media/image25.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2.wmf"/><Relationship Id="rId3" Type="http://schemas.openxmlformats.org/officeDocument/2006/relationships/notesSlide" Target="../notesSlides/notesSlide23.xml"/><Relationship Id="rId7" Type="http://schemas.openxmlformats.org/officeDocument/2006/relationships/image" Target="../media/image29.wmf"/><Relationship Id="rId12"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31.wmf"/><Relationship Id="rId5" Type="http://schemas.openxmlformats.org/officeDocument/2006/relationships/image" Target="../media/image28.wmf"/><Relationship Id="rId15" Type="http://schemas.openxmlformats.org/officeDocument/2006/relationships/image" Target="../media/image33.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30.wmf"/><Relationship Id="rId14"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36.png"/><Relationship Id="rId4"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image" Target="../media/image38.png"/><Relationship Id="rId4" Type="http://schemas.openxmlformats.org/officeDocument/2006/relationships/oleObject" Target="../embeddings/oleObject14.bin"/></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14000"/>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85800"/>
            <a:ext cx="9144000" cy="1524001"/>
          </a:xfrm>
        </p:spPr>
        <p:txBody>
          <a:bodyPr>
            <a:noAutofit/>
          </a:bodyPr>
          <a:lstStyle/>
          <a:p>
            <a:r>
              <a:rPr lang="en-US" sz="3400" b="1" dirty="0" smtClean="0"/>
              <a:t>Open access SPAM for Ghana:</a:t>
            </a:r>
            <a:br>
              <a:rPr lang="en-US" sz="3400" b="1" dirty="0" smtClean="0"/>
            </a:br>
            <a:r>
              <a:rPr lang="en-US" sz="3400" b="1" dirty="0" smtClean="0"/>
              <a:t>Challenges and opportunities</a:t>
            </a:r>
            <a:endParaRPr lang="en-US" sz="3400" b="1" dirty="0"/>
          </a:p>
        </p:txBody>
      </p:sp>
      <p:sp>
        <p:nvSpPr>
          <p:cNvPr id="3" name="Subtitle 2"/>
          <p:cNvSpPr>
            <a:spLocks noGrp="1"/>
          </p:cNvSpPr>
          <p:nvPr>
            <p:ph type="subTitle" idx="1"/>
          </p:nvPr>
        </p:nvSpPr>
        <p:spPr>
          <a:xfrm>
            <a:off x="1720806" y="2265817"/>
            <a:ext cx="5867400" cy="674662"/>
          </a:xfrm>
        </p:spPr>
        <p:txBody>
          <a:bodyPr>
            <a:noAutofit/>
          </a:bodyPr>
          <a:lstStyle/>
          <a:p>
            <a:r>
              <a:rPr lang="en-US" sz="2800" b="1" dirty="0" smtClean="0">
                <a:solidFill>
                  <a:schemeClr val="tx1">
                    <a:lumMod val="95000"/>
                    <a:lumOff val="5000"/>
                  </a:schemeClr>
                </a:solidFill>
              </a:rPr>
              <a:t>Ulrike Wood-Sichra </a:t>
            </a:r>
            <a:r>
              <a:rPr lang="en-US" sz="2800" b="1" dirty="0">
                <a:solidFill>
                  <a:schemeClr val="tx1">
                    <a:lumMod val="95000"/>
                    <a:lumOff val="5000"/>
                  </a:schemeClr>
                </a:solidFill>
              </a:rPr>
              <a:t>and Liangzhi </a:t>
            </a:r>
            <a:r>
              <a:rPr lang="en-US" sz="2800" b="1" dirty="0" smtClean="0">
                <a:solidFill>
                  <a:schemeClr val="tx1">
                    <a:lumMod val="95000"/>
                    <a:lumOff val="5000"/>
                  </a:schemeClr>
                </a:solidFill>
              </a:rPr>
              <a:t>You</a:t>
            </a:r>
          </a:p>
        </p:txBody>
      </p:sp>
      <p:sp>
        <p:nvSpPr>
          <p:cNvPr id="5" name="TextBox 4"/>
          <p:cNvSpPr txBox="1"/>
          <p:nvPr/>
        </p:nvSpPr>
        <p:spPr>
          <a:xfrm>
            <a:off x="1981200" y="3910640"/>
            <a:ext cx="5194212" cy="1200329"/>
          </a:xfrm>
          <a:prstGeom prst="rect">
            <a:avLst/>
          </a:prstGeom>
          <a:noFill/>
        </p:spPr>
        <p:txBody>
          <a:bodyPr wrap="square" rtlCol="0">
            <a:spAutoFit/>
          </a:bodyPr>
          <a:lstStyle/>
          <a:p>
            <a:r>
              <a:rPr lang="en-US" b="1" dirty="0" smtClean="0">
                <a:solidFill>
                  <a:schemeClr val="accent3">
                    <a:lumMod val="75000"/>
                  </a:schemeClr>
                </a:solidFill>
                <a:latin typeface="Book Antiqua" pitchFamily="18" charset="0"/>
              </a:rPr>
              <a:t>GEOSHARE: Geospatial Open Source Hosting of Agriculture, Resource &amp; Environmental Data for Discovery and Decision Making</a:t>
            </a:r>
            <a:endParaRPr lang="en-US" b="1" dirty="0">
              <a:solidFill>
                <a:schemeClr val="accent3">
                  <a:lumMod val="75000"/>
                </a:schemeClr>
              </a:solidFill>
              <a:latin typeface="Book Antiqua" pitchFamily="18" charset="0"/>
            </a:endParaRPr>
          </a:p>
          <a:p>
            <a:r>
              <a:rPr lang="en-US" b="1" dirty="0" smtClean="0">
                <a:solidFill>
                  <a:schemeClr val="accent3">
                    <a:lumMod val="75000"/>
                  </a:schemeClr>
                </a:solidFill>
                <a:latin typeface="Book Antiqua" pitchFamily="18" charset="0"/>
              </a:rPr>
              <a:t>Sep 10-11, </a:t>
            </a:r>
            <a:r>
              <a:rPr lang="en-US" b="1" dirty="0">
                <a:solidFill>
                  <a:schemeClr val="accent3">
                    <a:lumMod val="75000"/>
                  </a:schemeClr>
                </a:solidFill>
                <a:latin typeface="Book Antiqua" pitchFamily="18" charset="0"/>
              </a:rPr>
              <a:t>2014</a:t>
            </a:r>
          </a:p>
        </p:txBody>
      </p:sp>
      <p:pic>
        <p:nvPicPr>
          <p:cNvPr id="14" name="Picture 13" descr="IFPRI_Logo_Color_4-line_Blurb(300dpi).png"/>
          <p:cNvPicPr/>
          <p:nvPr/>
        </p:nvPicPr>
        <p:blipFill>
          <a:blip r:embed="rId4" cstate="print"/>
          <a:stretch>
            <a:fillRect/>
          </a:stretch>
        </p:blipFill>
        <p:spPr>
          <a:xfrm>
            <a:off x="381000" y="5486400"/>
            <a:ext cx="2285999" cy="983379"/>
          </a:xfrm>
          <a:prstGeom prst="rect">
            <a:avLst/>
          </a:prstGeom>
        </p:spPr>
      </p:pic>
      <p:pic>
        <p:nvPicPr>
          <p:cNvPr id="7" name="dcfffff9-edd7-42cc-9434-3aeb90054089" descr="32C8F096-E480-42C7-A304-8565F64AFDC4"/>
          <p:cNvPicPr>
            <a:picLocks noChangeAspect="1" noChangeArrowheads="1"/>
          </p:cNvPicPr>
          <p:nvPr/>
        </p:nvPicPr>
        <p:blipFill>
          <a:blip r:embed="rId5" cstate="print"/>
          <a:stretch>
            <a:fillRect/>
          </a:stretch>
        </p:blipFill>
        <p:spPr bwMode="auto">
          <a:xfrm>
            <a:off x="6400800" y="5867400"/>
            <a:ext cx="2374812" cy="601900"/>
          </a:xfrm>
          <a:prstGeom prst="rect">
            <a:avLst/>
          </a:prstGeom>
          <a:noFill/>
          <a:ln w="9525">
            <a:noFill/>
            <a:miter lim="800000"/>
            <a:headEnd/>
            <a:tailEnd/>
          </a:ln>
        </p:spPr>
      </p:pic>
      <p:sp>
        <p:nvSpPr>
          <p:cNvPr id="8" name="Subtitle 2"/>
          <p:cNvSpPr txBox="1">
            <a:spLocks/>
          </p:cNvSpPr>
          <p:nvPr/>
        </p:nvSpPr>
        <p:spPr>
          <a:xfrm>
            <a:off x="1649104" y="2790863"/>
            <a:ext cx="5867400" cy="99616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dirty="0" smtClean="0">
                <a:solidFill>
                  <a:schemeClr val="tx1">
                    <a:lumMod val="95000"/>
                    <a:lumOff val="5000"/>
                  </a:schemeClr>
                </a:solidFill>
              </a:rPr>
              <a:t>International Food Policy Research Institute, Washington DC</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1"/>
            <a:ext cx="5638800" cy="457199"/>
          </a:xfrm>
        </p:spPr>
        <p:txBody>
          <a:bodyPr>
            <a:normAutofit/>
          </a:bodyPr>
          <a:lstStyle/>
          <a:p>
            <a:pPr marL="0" indent="0">
              <a:buNone/>
            </a:pPr>
            <a:r>
              <a:rPr lang="en-US" sz="1800" dirty="0" smtClean="0"/>
              <a:t>layer 2: Northern Region – irrigated area</a:t>
            </a:r>
          </a:p>
        </p:txBody>
      </p:sp>
      <p:grpSp>
        <p:nvGrpSpPr>
          <p:cNvPr id="7" name="Group 6"/>
          <p:cNvGrpSpPr/>
          <p:nvPr/>
        </p:nvGrpSpPr>
        <p:grpSpPr>
          <a:xfrm>
            <a:off x="1295400" y="1600200"/>
            <a:ext cx="4191000" cy="1066800"/>
            <a:chOff x="1143000" y="1447800"/>
            <a:chExt cx="4191000" cy="2590800"/>
          </a:xfrm>
        </p:grpSpPr>
        <p:sp>
          <p:nvSpPr>
            <p:cNvPr id="9" name="Parallelogram 8"/>
            <p:cNvSpPr/>
            <p:nvPr/>
          </p:nvSpPr>
          <p:spPr>
            <a:xfrm>
              <a:off x="1143000" y="1447800"/>
              <a:ext cx="4191000" cy="25908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p:nvPr/>
          </p:nvPicPr>
          <p:blipFill rotWithShape="1">
            <a:blip r:embed="rId3">
              <a:extLst>
                <a:ext uri="{28A0092B-C50C-407E-A947-70E740481C1C}">
                  <a14:useLocalDpi xmlns:a14="http://schemas.microsoft.com/office/drawing/2010/main" val="0"/>
                </a:ext>
              </a:extLst>
            </a:blip>
            <a:srcRect l="37813" t="12110" r="15848" b="44797"/>
            <a:stretch/>
          </p:blipFill>
          <p:spPr bwMode="auto">
            <a:xfrm>
              <a:off x="1828800" y="1498169"/>
              <a:ext cx="2752090" cy="2421255"/>
            </a:xfrm>
            <a:prstGeom prst="rect">
              <a:avLst/>
            </a:prstGeom>
            <a:ln>
              <a:noFill/>
            </a:ln>
            <a:extLst>
              <a:ext uri="{53640926-AAD7-44D8-BBD7-CCE9431645EC}">
                <a14:shadowObscured xmlns:a14="http://schemas.microsoft.com/office/drawing/2010/main"/>
              </a:ext>
            </a:extLst>
          </p:spPr>
        </p:pic>
      </p:grpSp>
      <p:grpSp>
        <p:nvGrpSpPr>
          <p:cNvPr id="6" name="Group 5"/>
          <p:cNvGrpSpPr/>
          <p:nvPr/>
        </p:nvGrpSpPr>
        <p:grpSpPr>
          <a:xfrm>
            <a:off x="1295400" y="3102545"/>
            <a:ext cx="4191000" cy="2590800"/>
            <a:chOff x="1295400" y="3102545"/>
            <a:chExt cx="4191000" cy="2590800"/>
          </a:xfrm>
        </p:grpSpPr>
        <p:sp>
          <p:nvSpPr>
            <p:cNvPr id="5" name="Parallelogram 4"/>
            <p:cNvSpPr/>
            <p:nvPr/>
          </p:nvSpPr>
          <p:spPr>
            <a:xfrm>
              <a:off x="1295400" y="3102545"/>
              <a:ext cx="4191000" cy="25908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p:nvPr/>
          </p:nvPicPr>
          <p:blipFill rotWithShape="1">
            <a:blip r:embed="rId4">
              <a:extLst>
                <a:ext uri="{28A0092B-C50C-407E-A947-70E740481C1C}">
                  <a14:useLocalDpi xmlns:a14="http://schemas.microsoft.com/office/drawing/2010/main" val="0"/>
                </a:ext>
              </a:extLst>
            </a:blip>
            <a:srcRect l="37480" t="11566" r="14559" b="44744"/>
            <a:stretch/>
          </p:blipFill>
          <p:spPr bwMode="auto">
            <a:xfrm>
              <a:off x="1950720" y="3178175"/>
              <a:ext cx="2849880" cy="2460625"/>
            </a:xfrm>
            <a:prstGeom prst="rect">
              <a:avLst/>
            </a:prstGeom>
            <a:ln>
              <a:noFill/>
            </a:ln>
            <a:extLst>
              <a:ext uri="{53640926-AAD7-44D8-BBD7-CCE9431645EC}">
                <a14:shadowObscured xmlns:a14="http://schemas.microsoft.com/office/drawing/2010/main"/>
              </a:ext>
            </a:extLst>
          </p:spPr>
        </p:pic>
      </p:grpSp>
      <p:sp>
        <p:nvSpPr>
          <p:cNvPr id="12" name="Content Placeholder 2"/>
          <p:cNvSpPr txBox="1">
            <a:spLocks/>
          </p:cNvSpPr>
          <p:nvPr/>
        </p:nvSpPr>
        <p:spPr>
          <a:xfrm>
            <a:off x="5374261" y="4360414"/>
            <a:ext cx="3352800"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irrigated area</a:t>
            </a:r>
          </a:p>
        </p:txBody>
      </p:sp>
      <p:sp>
        <p:nvSpPr>
          <p:cNvPr id="13" name="Content Placeholder 2"/>
          <p:cNvSpPr txBox="1">
            <a:spLocks/>
          </p:cNvSpPr>
          <p:nvPr/>
        </p:nvSpPr>
        <p:spPr>
          <a:xfrm>
            <a:off x="5551227" y="1905001"/>
            <a:ext cx="2068773"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harvested area rice</a:t>
            </a:r>
          </a:p>
        </p:txBody>
      </p:sp>
      <p:sp>
        <p:nvSpPr>
          <p:cNvPr id="14" name="Title 1"/>
          <p:cNvSpPr>
            <a:spLocks noGrp="1"/>
          </p:cNvSpPr>
          <p:nvPr>
            <p:ph type="title"/>
          </p:nvPr>
        </p:nvSpPr>
        <p:spPr>
          <a:xfrm>
            <a:off x="304800" y="152400"/>
            <a:ext cx="8458200" cy="685800"/>
          </a:xfrm>
        </p:spPr>
        <p:txBody>
          <a:bodyPr>
            <a:noAutofit/>
          </a:bodyPr>
          <a:lstStyle/>
          <a:p>
            <a:pPr algn="l"/>
            <a:r>
              <a:rPr lang="en-US" sz="2400" b="1" dirty="0" smtClean="0"/>
              <a:t>Visualization of Downscaling ... continued</a:t>
            </a:r>
            <a:endParaRPr lang="en-US" sz="2400" dirty="0"/>
          </a:p>
        </p:txBody>
      </p:sp>
    </p:spTree>
    <p:extLst>
      <p:ext uri="{BB962C8B-B14F-4D97-AF65-F5344CB8AC3E}">
        <p14:creationId xmlns:p14="http://schemas.microsoft.com/office/powerpoint/2010/main" val="5226561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1295400" y="2035745"/>
            <a:ext cx="4191000" cy="1012255"/>
            <a:chOff x="1295400" y="2035745"/>
            <a:chExt cx="4191000" cy="1012255"/>
          </a:xfrm>
        </p:grpSpPr>
        <p:sp>
          <p:nvSpPr>
            <p:cNvPr id="5" name="Parallelogram 4"/>
            <p:cNvSpPr/>
            <p:nvPr/>
          </p:nvSpPr>
          <p:spPr>
            <a:xfrm>
              <a:off x="1295400" y="2035745"/>
              <a:ext cx="4191000" cy="1012255"/>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p:nvPr/>
          </p:nvPicPr>
          <p:blipFill rotWithShape="1">
            <a:blip r:embed="rId3">
              <a:extLst>
                <a:ext uri="{28A0092B-C50C-407E-A947-70E740481C1C}">
                  <a14:useLocalDpi xmlns:a14="http://schemas.microsoft.com/office/drawing/2010/main" val="0"/>
                </a:ext>
              </a:extLst>
            </a:blip>
            <a:srcRect l="37480" t="11566" r="14559" b="44744"/>
            <a:stretch/>
          </p:blipFill>
          <p:spPr bwMode="auto">
            <a:xfrm>
              <a:off x="1950720" y="2065295"/>
              <a:ext cx="2849880" cy="961394"/>
            </a:xfrm>
            <a:prstGeom prst="rect">
              <a:avLst/>
            </a:prstGeom>
            <a:ln>
              <a:noFill/>
            </a:ln>
            <a:extLst>
              <a:ext uri="{53640926-AAD7-44D8-BBD7-CCE9431645EC}">
                <a14:shadowObscured xmlns:a14="http://schemas.microsoft.com/office/drawing/2010/main"/>
              </a:ext>
            </a:extLst>
          </p:spPr>
        </p:pic>
      </p:grpSp>
      <p:grpSp>
        <p:nvGrpSpPr>
          <p:cNvPr id="4" name="Group 3"/>
          <p:cNvGrpSpPr/>
          <p:nvPr/>
        </p:nvGrpSpPr>
        <p:grpSpPr>
          <a:xfrm>
            <a:off x="1295400" y="1600200"/>
            <a:ext cx="4191000" cy="1066800"/>
            <a:chOff x="1295400" y="1600200"/>
            <a:chExt cx="4191000" cy="1066800"/>
          </a:xfrm>
        </p:grpSpPr>
        <p:sp>
          <p:nvSpPr>
            <p:cNvPr id="9" name="Parallelogram 8"/>
            <p:cNvSpPr/>
            <p:nvPr/>
          </p:nvSpPr>
          <p:spPr>
            <a:xfrm>
              <a:off x="1295400" y="1600200"/>
              <a:ext cx="4191000" cy="1066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p:nvPr/>
          </p:nvPicPr>
          <p:blipFill rotWithShape="1">
            <a:blip r:embed="rId4">
              <a:extLst>
                <a:ext uri="{28A0092B-C50C-407E-A947-70E740481C1C}">
                  <a14:useLocalDpi xmlns:a14="http://schemas.microsoft.com/office/drawing/2010/main" val="0"/>
                </a:ext>
              </a:extLst>
            </a:blip>
            <a:srcRect l="37813" t="12110" r="15848" b="44797"/>
            <a:stretch/>
          </p:blipFill>
          <p:spPr bwMode="auto">
            <a:xfrm>
              <a:off x="1981200" y="1620940"/>
              <a:ext cx="2752090" cy="996987"/>
            </a:xfrm>
            <a:prstGeom prst="rect">
              <a:avLst/>
            </a:prstGeom>
            <a:ln>
              <a:noFill/>
            </a:ln>
            <a:extLst>
              <a:ext uri="{53640926-AAD7-44D8-BBD7-CCE9431645EC}">
                <a14:shadowObscured xmlns:a14="http://schemas.microsoft.com/office/drawing/2010/main"/>
              </a:ext>
            </a:extLst>
          </p:spPr>
        </p:pic>
      </p:grpSp>
      <p:grpSp>
        <p:nvGrpSpPr>
          <p:cNvPr id="16" name="Group 15"/>
          <p:cNvGrpSpPr/>
          <p:nvPr/>
        </p:nvGrpSpPr>
        <p:grpSpPr>
          <a:xfrm>
            <a:off x="1295400" y="3429000"/>
            <a:ext cx="4191000" cy="2590800"/>
            <a:chOff x="4686300" y="3429000"/>
            <a:chExt cx="4191000" cy="2590800"/>
          </a:xfrm>
        </p:grpSpPr>
        <p:sp>
          <p:nvSpPr>
            <p:cNvPr id="13" name="Parallelogram 12"/>
            <p:cNvSpPr/>
            <p:nvPr/>
          </p:nvSpPr>
          <p:spPr>
            <a:xfrm>
              <a:off x="4686300" y="34290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p:nvPr/>
          </p:nvPicPr>
          <p:blipFill rotWithShape="1">
            <a:blip r:embed="rId5">
              <a:extLst>
                <a:ext uri="{28A0092B-C50C-407E-A947-70E740481C1C}">
                  <a14:useLocalDpi xmlns:a14="http://schemas.microsoft.com/office/drawing/2010/main" val="0"/>
                </a:ext>
              </a:extLst>
            </a:blip>
            <a:srcRect l="37484" t="11462" r="15368" b="43711"/>
            <a:stretch/>
          </p:blipFill>
          <p:spPr bwMode="auto">
            <a:xfrm>
              <a:off x="5352415" y="3434080"/>
              <a:ext cx="2800985" cy="2509520"/>
            </a:xfrm>
            <a:prstGeom prst="rect">
              <a:avLst/>
            </a:prstGeom>
            <a:ln>
              <a:noFill/>
            </a:ln>
            <a:extLst>
              <a:ext uri="{53640926-AAD7-44D8-BBD7-CCE9431645EC}">
                <a14:shadowObscured xmlns:a14="http://schemas.microsoft.com/office/drawing/2010/main"/>
              </a:ext>
            </a:extLst>
          </p:spPr>
        </p:pic>
      </p:grpSp>
      <p:sp>
        <p:nvSpPr>
          <p:cNvPr id="14" name="Content Placeholder 2"/>
          <p:cNvSpPr txBox="1">
            <a:spLocks/>
          </p:cNvSpPr>
          <p:nvPr/>
        </p:nvSpPr>
        <p:spPr>
          <a:xfrm>
            <a:off x="457200" y="762001"/>
            <a:ext cx="4419600" cy="4571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layer 3: Northern Region – agricultural area</a:t>
            </a:r>
          </a:p>
        </p:txBody>
      </p:sp>
      <p:sp>
        <p:nvSpPr>
          <p:cNvPr id="17" name="Content Placeholder 2"/>
          <p:cNvSpPr txBox="1">
            <a:spLocks/>
          </p:cNvSpPr>
          <p:nvPr/>
        </p:nvSpPr>
        <p:spPr>
          <a:xfrm>
            <a:off x="5374261" y="4360414"/>
            <a:ext cx="3352800"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agricultural area</a:t>
            </a:r>
          </a:p>
        </p:txBody>
      </p:sp>
      <p:sp>
        <p:nvSpPr>
          <p:cNvPr id="18" name="Content Placeholder 2"/>
          <p:cNvSpPr txBox="1">
            <a:spLocks/>
          </p:cNvSpPr>
          <p:nvPr/>
        </p:nvSpPr>
        <p:spPr>
          <a:xfrm>
            <a:off x="5551227" y="1905001"/>
            <a:ext cx="2068773"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harvested area rice</a:t>
            </a:r>
          </a:p>
        </p:txBody>
      </p:sp>
      <p:sp>
        <p:nvSpPr>
          <p:cNvPr id="19" name="Content Placeholder 2"/>
          <p:cNvSpPr txBox="1">
            <a:spLocks/>
          </p:cNvSpPr>
          <p:nvPr/>
        </p:nvSpPr>
        <p:spPr>
          <a:xfrm>
            <a:off x="5638800" y="2213213"/>
            <a:ext cx="3352800"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irrigated area</a:t>
            </a:r>
          </a:p>
        </p:txBody>
      </p:sp>
      <p:sp>
        <p:nvSpPr>
          <p:cNvPr id="20" name="Title 1"/>
          <p:cNvSpPr txBox="1">
            <a:spLocks/>
          </p:cNvSpPr>
          <p:nvPr/>
        </p:nvSpPr>
        <p:spPr>
          <a:xfrm>
            <a:off x="304800" y="152400"/>
            <a:ext cx="84582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smtClean="0"/>
              <a:t>Visualization of Downscaling ... continued</a:t>
            </a:r>
            <a:endParaRPr lang="en-US" sz="2400" dirty="0"/>
          </a:p>
        </p:txBody>
      </p:sp>
    </p:spTree>
    <p:extLst>
      <p:ext uri="{BB962C8B-B14F-4D97-AF65-F5344CB8AC3E}">
        <p14:creationId xmlns:p14="http://schemas.microsoft.com/office/powerpoint/2010/main" val="27083280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Group 15"/>
          <p:cNvGrpSpPr/>
          <p:nvPr/>
        </p:nvGrpSpPr>
        <p:grpSpPr>
          <a:xfrm>
            <a:off x="1295400" y="2438400"/>
            <a:ext cx="4191000" cy="990600"/>
            <a:chOff x="4686300" y="3428998"/>
            <a:chExt cx="4191000" cy="2590799"/>
          </a:xfrm>
        </p:grpSpPr>
        <p:sp>
          <p:nvSpPr>
            <p:cNvPr id="13" name="Parallelogram 12"/>
            <p:cNvSpPr/>
            <p:nvPr/>
          </p:nvSpPr>
          <p:spPr>
            <a:xfrm>
              <a:off x="4686300" y="3428998"/>
              <a:ext cx="4191000" cy="2590799"/>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p:nvPr/>
          </p:nvPicPr>
          <p:blipFill rotWithShape="1">
            <a:blip r:embed="rId3">
              <a:extLst>
                <a:ext uri="{28A0092B-C50C-407E-A947-70E740481C1C}">
                  <a14:useLocalDpi xmlns:a14="http://schemas.microsoft.com/office/drawing/2010/main" val="0"/>
                </a:ext>
              </a:extLst>
            </a:blip>
            <a:srcRect l="37484" t="11462" r="15368" b="43711"/>
            <a:stretch/>
          </p:blipFill>
          <p:spPr bwMode="auto">
            <a:xfrm>
              <a:off x="5352415" y="3434080"/>
              <a:ext cx="2800985" cy="2509520"/>
            </a:xfrm>
            <a:prstGeom prst="rect">
              <a:avLst/>
            </a:prstGeom>
            <a:ln>
              <a:noFill/>
            </a:ln>
            <a:extLst>
              <a:ext uri="{53640926-AAD7-44D8-BBD7-CCE9431645EC}">
                <a14:shadowObscured xmlns:a14="http://schemas.microsoft.com/office/drawing/2010/main"/>
              </a:ext>
            </a:extLst>
          </p:spPr>
        </p:pic>
      </p:grpSp>
      <p:grpSp>
        <p:nvGrpSpPr>
          <p:cNvPr id="8" name="Group 7"/>
          <p:cNvGrpSpPr/>
          <p:nvPr/>
        </p:nvGrpSpPr>
        <p:grpSpPr>
          <a:xfrm>
            <a:off x="1295400" y="2035745"/>
            <a:ext cx="4191000" cy="1012255"/>
            <a:chOff x="1295400" y="2035745"/>
            <a:chExt cx="4191000" cy="1012255"/>
          </a:xfrm>
        </p:grpSpPr>
        <p:sp>
          <p:nvSpPr>
            <p:cNvPr id="5" name="Parallelogram 4"/>
            <p:cNvSpPr/>
            <p:nvPr/>
          </p:nvSpPr>
          <p:spPr>
            <a:xfrm>
              <a:off x="1295400" y="2035745"/>
              <a:ext cx="4191000" cy="1012255"/>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p:nvPr/>
          </p:nvPicPr>
          <p:blipFill rotWithShape="1">
            <a:blip r:embed="rId4">
              <a:extLst>
                <a:ext uri="{28A0092B-C50C-407E-A947-70E740481C1C}">
                  <a14:useLocalDpi xmlns:a14="http://schemas.microsoft.com/office/drawing/2010/main" val="0"/>
                </a:ext>
              </a:extLst>
            </a:blip>
            <a:srcRect l="37480" t="11566" r="14559" b="44744"/>
            <a:stretch/>
          </p:blipFill>
          <p:spPr bwMode="auto">
            <a:xfrm>
              <a:off x="1950720" y="2065295"/>
              <a:ext cx="2849880" cy="961394"/>
            </a:xfrm>
            <a:prstGeom prst="rect">
              <a:avLst/>
            </a:prstGeom>
            <a:ln>
              <a:noFill/>
            </a:ln>
            <a:extLst>
              <a:ext uri="{53640926-AAD7-44D8-BBD7-CCE9431645EC}">
                <a14:shadowObscured xmlns:a14="http://schemas.microsoft.com/office/drawing/2010/main"/>
              </a:ext>
            </a:extLst>
          </p:spPr>
        </p:pic>
      </p:grpSp>
      <p:grpSp>
        <p:nvGrpSpPr>
          <p:cNvPr id="4" name="Group 3"/>
          <p:cNvGrpSpPr/>
          <p:nvPr/>
        </p:nvGrpSpPr>
        <p:grpSpPr>
          <a:xfrm>
            <a:off x="1295400" y="1600200"/>
            <a:ext cx="4191000" cy="1066800"/>
            <a:chOff x="1295400" y="1600200"/>
            <a:chExt cx="4191000" cy="1066800"/>
          </a:xfrm>
        </p:grpSpPr>
        <p:sp>
          <p:nvSpPr>
            <p:cNvPr id="9" name="Parallelogram 8"/>
            <p:cNvSpPr/>
            <p:nvPr/>
          </p:nvSpPr>
          <p:spPr>
            <a:xfrm>
              <a:off x="1295400" y="1600200"/>
              <a:ext cx="4191000" cy="1066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p:nvPr/>
          </p:nvPicPr>
          <p:blipFill rotWithShape="1">
            <a:blip r:embed="rId5">
              <a:extLst>
                <a:ext uri="{28A0092B-C50C-407E-A947-70E740481C1C}">
                  <a14:useLocalDpi xmlns:a14="http://schemas.microsoft.com/office/drawing/2010/main" val="0"/>
                </a:ext>
              </a:extLst>
            </a:blip>
            <a:srcRect l="37813" t="12110" r="15848" b="44797"/>
            <a:stretch/>
          </p:blipFill>
          <p:spPr bwMode="auto">
            <a:xfrm>
              <a:off x="1981200" y="1620940"/>
              <a:ext cx="2752090" cy="996987"/>
            </a:xfrm>
            <a:prstGeom prst="rect">
              <a:avLst/>
            </a:prstGeom>
            <a:ln>
              <a:noFill/>
            </a:ln>
            <a:extLst>
              <a:ext uri="{53640926-AAD7-44D8-BBD7-CCE9431645EC}">
                <a14:shadowObscured xmlns:a14="http://schemas.microsoft.com/office/drawing/2010/main"/>
              </a:ext>
            </a:extLst>
          </p:spPr>
        </p:pic>
      </p:grpSp>
      <p:grpSp>
        <p:nvGrpSpPr>
          <p:cNvPr id="6" name="Group 5"/>
          <p:cNvGrpSpPr/>
          <p:nvPr/>
        </p:nvGrpSpPr>
        <p:grpSpPr>
          <a:xfrm>
            <a:off x="838200" y="3581400"/>
            <a:ext cx="4191000" cy="2590800"/>
            <a:chOff x="4724400" y="3581400"/>
            <a:chExt cx="4191000" cy="2590800"/>
          </a:xfrm>
        </p:grpSpPr>
        <p:sp>
          <p:nvSpPr>
            <p:cNvPr id="17" name="Parallelogram 16"/>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p:nvPr/>
          </p:nvPicPr>
          <p:blipFill rotWithShape="1">
            <a:blip r:embed="rId6">
              <a:extLst>
                <a:ext uri="{28A0092B-C50C-407E-A947-70E740481C1C}">
                  <a14:useLocalDpi xmlns:a14="http://schemas.microsoft.com/office/drawing/2010/main" val="0"/>
                </a:ext>
              </a:extLst>
            </a:blip>
            <a:srcRect l="37806" t="11748" r="15547" b="44702"/>
            <a:stretch/>
          </p:blipFill>
          <p:spPr bwMode="auto">
            <a:xfrm>
              <a:off x="5410200" y="3644900"/>
              <a:ext cx="2771775" cy="2451100"/>
            </a:xfrm>
            <a:prstGeom prst="rect">
              <a:avLst/>
            </a:prstGeom>
            <a:ln>
              <a:noFill/>
            </a:ln>
            <a:extLst>
              <a:ext uri="{53640926-AAD7-44D8-BBD7-CCE9431645EC}">
                <a14:shadowObscured xmlns:a14="http://schemas.microsoft.com/office/drawing/2010/main"/>
              </a:ext>
            </a:extLst>
          </p:spPr>
        </p:pic>
      </p:grpSp>
      <p:sp>
        <p:nvSpPr>
          <p:cNvPr id="18" name="Content Placeholder 2"/>
          <p:cNvSpPr txBox="1">
            <a:spLocks/>
          </p:cNvSpPr>
          <p:nvPr/>
        </p:nvSpPr>
        <p:spPr>
          <a:xfrm>
            <a:off x="457200" y="762001"/>
            <a:ext cx="4419600" cy="4571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layer 4: Northern Region – rural population</a:t>
            </a:r>
          </a:p>
        </p:txBody>
      </p:sp>
      <p:sp>
        <p:nvSpPr>
          <p:cNvPr id="20" name="Content Placeholder 2"/>
          <p:cNvSpPr txBox="1">
            <a:spLocks/>
          </p:cNvSpPr>
          <p:nvPr/>
        </p:nvSpPr>
        <p:spPr>
          <a:xfrm>
            <a:off x="5374261" y="4360414"/>
            <a:ext cx="3352800"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rural population</a:t>
            </a:r>
          </a:p>
        </p:txBody>
      </p:sp>
      <p:sp>
        <p:nvSpPr>
          <p:cNvPr id="21" name="Content Placeholder 2"/>
          <p:cNvSpPr txBox="1">
            <a:spLocks/>
          </p:cNvSpPr>
          <p:nvPr/>
        </p:nvSpPr>
        <p:spPr>
          <a:xfrm>
            <a:off x="5551227" y="1905001"/>
            <a:ext cx="2068773"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harvested area rice</a:t>
            </a:r>
          </a:p>
        </p:txBody>
      </p:sp>
      <p:sp>
        <p:nvSpPr>
          <p:cNvPr id="22" name="Content Placeholder 2"/>
          <p:cNvSpPr txBox="1">
            <a:spLocks/>
          </p:cNvSpPr>
          <p:nvPr/>
        </p:nvSpPr>
        <p:spPr>
          <a:xfrm>
            <a:off x="5638800" y="2213213"/>
            <a:ext cx="3352800"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irrigated area</a:t>
            </a:r>
          </a:p>
        </p:txBody>
      </p:sp>
      <p:sp>
        <p:nvSpPr>
          <p:cNvPr id="23" name="Content Placeholder 2"/>
          <p:cNvSpPr txBox="1">
            <a:spLocks/>
          </p:cNvSpPr>
          <p:nvPr/>
        </p:nvSpPr>
        <p:spPr>
          <a:xfrm>
            <a:off x="5715000" y="2590800"/>
            <a:ext cx="3352800"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agricultural area</a:t>
            </a:r>
          </a:p>
        </p:txBody>
      </p:sp>
      <p:sp>
        <p:nvSpPr>
          <p:cNvPr id="24" name="Title 1"/>
          <p:cNvSpPr>
            <a:spLocks noGrp="1"/>
          </p:cNvSpPr>
          <p:nvPr>
            <p:ph type="title"/>
          </p:nvPr>
        </p:nvSpPr>
        <p:spPr>
          <a:xfrm>
            <a:off x="304800" y="152400"/>
            <a:ext cx="8458200" cy="685800"/>
          </a:xfrm>
        </p:spPr>
        <p:txBody>
          <a:bodyPr>
            <a:noAutofit/>
          </a:bodyPr>
          <a:lstStyle/>
          <a:p>
            <a:pPr algn="l"/>
            <a:r>
              <a:rPr lang="en-US" sz="2400" b="1" dirty="0" smtClean="0"/>
              <a:t>Visualization of Downscaling ... continued</a:t>
            </a:r>
            <a:endParaRPr lang="en-US" sz="2400" dirty="0"/>
          </a:p>
        </p:txBody>
      </p:sp>
    </p:spTree>
    <p:extLst>
      <p:ext uri="{BB962C8B-B14F-4D97-AF65-F5344CB8AC3E}">
        <p14:creationId xmlns:p14="http://schemas.microsoft.com/office/powerpoint/2010/main" val="315907502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p:cNvGrpSpPr/>
          <p:nvPr/>
        </p:nvGrpSpPr>
        <p:grpSpPr>
          <a:xfrm>
            <a:off x="1295400" y="2714066"/>
            <a:ext cx="4191000" cy="1095934"/>
            <a:chOff x="4724400" y="3581400"/>
            <a:chExt cx="4191000" cy="2590800"/>
          </a:xfrm>
        </p:grpSpPr>
        <p:sp>
          <p:nvSpPr>
            <p:cNvPr id="20" name="Parallelogram 19"/>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p:nvPr/>
          </p:nvPicPr>
          <p:blipFill rotWithShape="1">
            <a:blip r:embed="rId3">
              <a:extLst>
                <a:ext uri="{28A0092B-C50C-407E-A947-70E740481C1C}">
                  <a14:useLocalDpi xmlns:a14="http://schemas.microsoft.com/office/drawing/2010/main" val="0"/>
                </a:ext>
              </a:extLst>
            </a:blip>
            <a:srcRect l="37806" t="11748" r="15547" b="44702"/>
            <a:stretch/>
          </p:blipFill>
          <p:spPr bwMode="auto">
            <a:xfrm>
              <a:off x="5410200" y="3644900"/>
              <a:ext cx="2771775" cy="2451100"/>
            </a:xfrm>
            <a:prstGeom prst="rect">
              <a:avLst/>
            </a:prstGeom>
            <a:ln>
              <a:noFill/>
            </a:ln>
            <a:extLst>
              <a:ext uri="{53640926-AAD7-44D8-BBD7-CCE9431645EC}">
                <a14:shadowObscured xmlns:a14="http://schemas.microsoft.com/office/drawing/2010/main"/>
              </a:ext>
            </a:extLst>
          </p:spPr>
        </p:pic>
      </p:grpSp>
      <p:grpSp>
        <p:nvGrpSpPr>
          <p:cNvPr id="16" name="Group 15"/>
          <p:cNvGrpSpPr/>
          <p:nvPr/>
        </p:nvGrpSpPr>
        <p:grpSpPr>
          <a:xfrm>
            <a:off x="1295400" y="2438400"/>
            <a:ext cx="4191000" cy="990600"/>
            <a:chOff x="4686300" y="3428998"/>
            <a:chExt cx="4191000" cy="2590799"/>
          </a:xfrm>
        </p:grpSpPr>
        <p:sp>
          <p:nvSpPr>
            <p:cNvPr id="13" name="Parallelogram 12"/>
            <p:cNvSpPr/>
            <p:nvPr/>
          </p:nvSpPr>
          <p:spPr>
            <a:xfrm>
              <a:off x="4686300" y="3428998"/>
              <a:ext cx="4191000" cy="2590799"/>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p:nvPr/>
          </p:nvPicPr>
          <p:blipFill rotWithShape="1">
            <a:blip r:embed="rId4">
              <a:extLst>
                <a:ext uri="{28A0092B-C50C-407E-A947-70E740481C1C}">
                  <a14:useLocalDpi xmlns:a14="http://schemas.microsoft.com/office/drawing/2010/main" val="0"/>
                </a:ext>
              </a:extLst>
            </a:blip>
            <a:srcRect l="37484" t="11462" r="15368" b="43711"/>
            <a:stretch/>
          </p:blipFill>
          <p:spPr bwMode="auto">
            <a:xfrm>
              <a:off x="5352415" y="3434080"/>
              <a:ext cx="2800985" cy="2509520"/>
            </a:xfrm>
            <a:prstGeom prst="rect">
              <a:avLst/>
            </a:prstGeom>
            <a:ln>
              <a:noFill/>
            </a:ln>
            <a:extLst>
              <a:ext uri="{53640926-AAD7-44D8-BBD7-CCE9431645EC}">
                <a14:shadowObscured xmlns:a14="http://schemas.microsoft.com/office/drawing/2010/main"/>
              </a:ext>
            </a:extLst>
          </p:spPr>
        </p:pic>
      </p:grpSp>
      <p:grpSp>
        <p:nvGrpSpPr>
          <p:cNvPr id="8" name="Group 7"/>
          <p:cNvGrpSpPr/>
          <p:nvPr/>
        </p:nvGrpSpPr>
        <p:grpSpPr>
          <a:xfrm>
            <a:off x="1295400" y="2035745"/>
            <a:ext cx="4191000" cy="1012255"/>
            <a:chOff x="1295400" y="2035745"/>
            <a:chExt cx="4191000" cy="1012255"/>
          </a:xfrm>
        </p:grpSpPr>
        <p:sp>
          <p:nvSpPr>
            <p:cNvPr id="5" name="Parallelogram 4"/>
            <p:cNvSpPr/>
            <p:nvPr/>
          </p:nvSpPr>
          <p:spPr>
            <a:xfrm>
              <a:off x="1295400" y="2035745"/>
              <a:ext cx="4191000" cy="1012255"/>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p:nvPr/>
          </p:nvPicPr>
          <p:blipFill rotWithShape="1">
            <a:blip r:embed="rId5">
              <a:extLst>
                <a:ext uri="{28A0092B-C50C-407E-A947-70E740481C1C}">
                  <a14:useLocalDpi xmlns:a14="http://schemas.microsoft.com/office/drawing/2010/main" val="0"/>
                </a:ext>
              </a:extLst>
            </a:blip>
            <a:srcRect l="37480" t="11566" r="14559" b="44744"/>
            <a:stretch/>
          </p:blipFill>
          <p:spPr bwMode="auto">
            <a:xfrm>
              <a:off x="1950720" y="2065295"/>
              <a:ext cx="2849880" cy="961394"/>
            </a:xfrm>
            <a:prstGeom prst="rect">
              <a:avLst/>
            </a:prstGeom>
            <a:ln>
              <a:noFill/>
            </a:ln>
            <a:extLst>
              <a:ext uri="{53640926-AAD7-44D8-BBD7-CCE9431645EC}">
                <a14:shadowObscured xmlns:a14="http://schemas.microsoft.com/office/drawing/2010/main"/>
              </a:ext>
            </a:extLst>
          </p:spPr>
        </p:pic>
      </p:grpSp>
      <p:grpSp>
        <p:nvGrpSpPr>
          <p:cNvPr id="4" name="Group 3"/>
          <p:cNvGrpSpPr/>
          <p:nvPr/>
        </p:nvGrpSpPr>
        <p:grpSpPr>
          <a:xfrm>
            <a:off x="1295400" y="1600200"/>
            <a:ext cx="4191000" cy="1066800"/>
            <a:chOff x="1295400" y="1600200"/>
            <a:chExt cx="4191000" cy="1066800"/>
          </a:xfrm>
        </p:grpSpPr>
        <p:sp>
          <p:nvSpPr>
            <p:cNvPr id="9" name="Parallelogram 8"/>
            <p:cNvSpPr/>
            <p:nvPr/>
          </p:nvSpPr>
          <p:spPr>
            <a:xfrm>
              <a:off x="1295400" y="1600200"/>
              <a:ext cx="4191000" cy="1066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p:nvPr/>
          </p:nvPicPr>
          <p:blipFill rotWithShape="1">
            <a:blip r:embed="rId6">
              <a:extLst>
                <a:ext uri="{28A0092B-C50C-407E-A947-70E740481C1C}">
                  <a14:useLocalDpi xmlns:a14="http://schemas.microsoft.com/office/drawing/2010/main" val="0"/>
                </a:ext>
              </a:extLst>
            </a:blip>
            <a:srcRect l="37813" t="12110" r="15848" b="44797"/>
            <a:stretch/>
          </p:blipFill>
          <p:spPr bwMode="auto">
            <a:xfrm>
              <a:off x="1981200" y="1620940"/>
              <a:ext cx="2752090" cy="996987"/>
            </a:xfrm>
            <a:prstGeom prst="rect">
              <a:avLst/>
            </a:prstGeom>
            <a:ln>
              <a:noFill/>
            </a:ln>
            <a:extLst>
              <a:ext uri="{53640926-AAD7-44D8-BBD7-CCE9431645EC}">
                <a14:shadowObscured xmlns:a14="http://schemas.microsoft.com/office/drawing/2010/main"/>
              </a:ext>
            </a:extLst>
          </p:spPr>
        </p:pic>
      </p:grpSp>
      <p:grpSp>
        <p:nvGrpSpPr>
          <p:cNvPr id="7" name="Group 6"/>
          <p:cNvGrpSpPr/>
          <p:nvPr/>
        </p:nvGrpSpPr>
        <p:grpSpPr>
          <a:xfrm>
            <a:off x="914400" y="3581400"/>
            <a:ext cx="4191000" cy="2590800"/>
            <a:chOff x="4724400" y="3581400"/>
            <a:chExt cx="4191000" cy="2590800"/>
          </a:xfrm>
        </p:grpSpPr>
        <p:sp>
          <p:nvSpPr>
            <p:cNvPr id="17" name="Parallelogram 16"/>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p:cNvPicPr/>
            <p:nvPr/>
          </p:nvPicPr>
          <p:blipFill rotWithShape="1">
            <a:blip r:embed="rId7">
              <a:extLst>
                <a:ext uri="{28A0092B-C50C-407E-A947-70E740481C1C}">
                  <a14:useLocalDpi xmlns:a14="http://schemas.microsoft.com/office/drawing/2010/main" val="0"/>
                </a:ext>
              </a:extLst>
            </a:blip>
            <a:srcRect l="37487" t="11580" r="15548" b="44686"/>
            <a:stretch/>
          </p:blipFill>
          <p:spPr bwMode="auto">
            <a:xfrm>
              <a:off x="5438775" y="3657600"/>
              <a:ext cx="2790825" cy="2460625"/>
            </a:xfrm>
            <a:prstGeom prst="rect">
              <a:avLst/>
            </a:prstGeom>
            <a:ln>
              <a:noFill/>
            </a:ln>
            <a:extLst>
              <a:ext uri="{53640926-AAD7-44D8-BBD7-CCE9431645EC}">
                <a14:shadowObscured xmlns:a14="http://schemas.microsoft.com/office/drawing/2010/main"/>
              </a:ext>
            </a:extLst>
          </p:spPr>
        </p:pic>
      </p:grpSp>
      <p:sp>
        <p:nvSpPr>
          <p:cNvPr id="23" name="Content Placeholder 2"/>
          <p:cNvSpPr txBox="1">
            <a:spLocks/>
          </p:cNvSpPr>
          <p:nvPr/>
        </p:nvSpPr>
        <p:spPr>
          <a:xfrm>
            <a:off x="457200" y="762001"/>
            <a:ext cx="5181600" cy="4571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layer 5: Northern Region – suitable irrigated area rice</a:t>
            </a:r>
          </a:p>
        </p:txBody>
      </p:sp>
      <p:sp>
        <p:nvSpPr>
          <p:cNvPr id="24" name="Content Placeholder 2"/>
          <p:cNvSpPr txBox="1">
            <a:spLocks/>
          </p:cNvSpPr>
          <p:nvPr/>
        </p:nvSpPr>
        <p:spPr>
          <a:xfrm>
            <a:off x="5374261" y="4360414"/>
            <a:ext cx="3352800"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suitable irrigated area rice</a:t>
            </a:r>
          </a:p>
        </p:txBody>
      </p:sp>
      <p:sp>
        <p:nvSpPr>
          <p:cNvPr id="25" name="Content Placeholder 2"/>
          <p:cNvSpPr txBox="1">
            <a:spLocks/>
          </p:cNvSpPr>
          <p:nvPr/>
        </p:nvSpPr>
        <p:spPr>
          <a:xfrm>
            <a:off x="5551227" y="1905001"/>
            <a:ext cx="2068773"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harvested area rice</a:t>
            </a:r>
          </a:p>
        </p:txBody>
      </p:sp>
      <p:sp>
        <p:nvSpPr>
          <p:cNvPr id="26" name="Content Placeholder 2"/>
          <p:cNvSpPr txBox="1">
            <a:spLocks/>
          </p:cNvSpPr>
          <p:nvPr/>
        </p:nvSpPr>
        <p:spPr>
          <a:xfrm>
            <a:off x="5638800" y="2213213"/>
            <a:ext cx="3352800"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irrigated area</a:t>
            </a:r>
          </a:p>
        </p:txBody>
      </p:sp>
      <p:sp>
        <p:nvSpPr>
          <p:cNvPr id="27" name="Content Placeholder 2"/>
          <p:cNvSpPr txBox="1">
            <a:spLocks/>
          </p:cNvSpPr>
          <p:nvPr/>
        </p:nvSpPr>
        <p:spPr>
          <a:xfrm>
            <a:off x="5715000" y="2590800"/>
            <a:ext cx="3352800"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agricultural area</a:t>
            </a:r>
          </a:p>
        </p:txBody>
      </p:sp>
      <p:sp>
        <p:nvSpPr>
          <p:cNvPr id="28" name="Content Placeholder 2"/>
          <p:cNvSpPr txBox="1">
            <a:spLocks/>
          </p:cNvSpPr>
          <p:nvPr/>
        </p:nvSpPr>
        <p:spPr>
          <a:xfrm>
            <a:off x="5791200" y="2971800"/>
            <a:ext cx="3352800"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rural population</a:t>
            </a:r>
          </a:p>
        </p:txBody>
      </p:sp>
      <p:sp>
        <p:nvSpPr>
          <p:cNvPr id="29" name="Title 1"/>
          <p:cNvSpPr>
            <a:spLocks noGrp="1"/>
          </p:cNvSpPr>
          <p:nvPr>
            <p:ph type="title"/>
          </p:nvPr>
        </p:nvSpPr>
        <p:spPr>
          <a:xfrm>
            <a:off x="304800" y="152400"/>
            <a:ext cx="8458200" cy="685800"/>
          </a:xfrm>
        </p:spPr>
        <p:txBody>
          <a:bodyPr>
            <a:noAutofit/>
          </a:bodyPr>
          <a:lstStyle/>
          <a:p>
            <a:pPr algn="l"/>
            <a:r>
              <a:rPr lang="en-US" sz="2400" b="1" dirty="0" smtClean="0"/>
              <a:t>Visualization of Downscaling ... continued</a:t>
            </a:r>
            <a:endParaRPr lang="en-US" sz="2400" dirty="0"/>
          </a:p>
        </p:txBody>
      </p:sp>
    </p:spTree>
    <p:extLst>
      <p:ext uri="{BB962C8B-B14F-4D97-AF65-F5344CB8AC3E}">
        <p14:creationId xmlns:p14="http://schemas.microsoft.com/office/powerpoint/2010/main" val="342106738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Group 18"/>
          <p:cNvGrpSpPr/>
          <p:nvPr/>
        </p:nvGrpSpPr>
        <p:grpSpPr>
          <a:xfrm>
            <a:off x="1371600" y="3086100"/>
            <a:ext cx="4191000" cy="1028700"/>
            <a:chOff x="4724400" y="3581400"/>
            <a:chExt cx="4191000" cy="2590800"/>
          </a:xfrm>
        </p:grpSpPr>
        <p:sp>
          <p:nvSpPr>
            <p:cNvPr id="23" name="Parallelogram 22"/>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p:nvPr/>
          </p:nvPicPr>
          <p:blipFill rotWithShape="1">
            <a:blip r:embed="rId3">
              <a:extLst>
                <a:ext uri="{28A0092B-C50C-407E-A947-70E740481C1C}">
                  <a14:useLocalDpi xmlns:a14="http://schemas.microsoft.com/office/drawing/2010/main" val="0"/>
                </a:ext>
              </a:extLst>
            </a:blip>
            <a:srcRect l="37487" t="11580" r="15548" b="44686"/>
            <a:stretch/>
          </p:blipFill>
          <p:spPr bwMode="auto">
            <a:xfrm>
              <a:off x="5438775" y="3657600"/>
              <a:ext cx="2790825" cy="2460625"/>
            </a:xfrm>
            <a:prstGeom prst="rect">
              <a:avLst/>
            </a:prstGeom>
            <a:ln>
              <a:noFill/>
            </a:ln>
            <a:extLst>
              <a:ext uri="{53640926-AAD7-44D8-BBD7-CCE9431645EC}">
                <a14:shadowObscured xmlns:a14="http://schemas.microsoft.com/office/drawing/2010/main"/>
              </a:ext>
            </a:extLst>
          </p:spPr>
        </p:pic>
      </p:grpSp>
      <p:grpSp>
        <p:nvGrpSpPr>
          <p:cNvPr id="18" name="Group 17"/>
          <p:cNvGrpSpPr/>
          <p:nvPr/>
        </p:nvGrpSpPr>
        <p:grpSpPr>
          <a:xfrm>
            <a:off x="1295400" y="2714066"/>
            <a:ext cx="4191000" cy="1095934"/>
            <a:chOff x="4724400" y="3581400"/>
            <a:chExt cx="4191000" cy="2590800"/>
          </a:xfrm>
        </p:grpSpPr>
        <p:sp>
          <p:nvSpPr>
            <p:cNvPr id="20" name="Parallelogram 19"/>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p:nvPr/>
          </p:nvPicPr>
          <p:blipFill rotWithShape="1">
            <a:blip r:embed="rId4">
              <a:extLst>
                <a:ext uri="{28A0092B-C50C-407E-A947-70E740481C1C}">
                  <a14:useLocalDpi xmlns:a14="http://schemas.microsoft.com/office/drawing/2010/main" val="0"/>
                </a:ext>
              </a:extLst>
            </a:blip>
            <a:srcRect l="37806" t="11748" r="15547" b="44702"/>
            <a:stretch/>
          </p:blipFill>
          <p:spPr bwMode="auto">
            <a:xfrm>
              <a:off x="5410200" y="3644900"/>
              <a:ext cx="2771775" cy="2451100"/>
            </a:xfrm>
            <a:prstGeom prst="rect">
              <a:avLst/>
            </a:prstGeom>
            <a:ln>
              <a:noFill/>
            </a:ln>
            <a:extLst>
              <a:ext uri="{53640926-AAD7-44D8-BBD7-CCE9431645EC}">
                <a14:shadowObscured xmlns:a14="http://schemas.microsoft.com/office/drawing/2010/main"/>
              </a:ext>
            </a:extLst>
          </p:spPr>
        </p:pic>
      </p:grpSp>
      <p:grpSp>
        <p:nvGrpSpPr>
          <p:cNvPr id="16" name="Group 15"/>
          <p:cNvGrpSpPr/>
          <p:nvPr/>
        </p:nvGrpSpPr>
        <p:grpSpPr>
          <a:xfrm>
            <a:off x="1295400" y="2438400"/>
            <a:ext cx="4191000" cy="990600"/>
            <a:chOff x="4686300" y="3428998"/>
            <a:chExt cx="4191000" cy="2590799"/>
          </a:xfrm>
        </p:grpSpPr>
        <p:sp>
          <p:nvSpPr>
            <p:cNvPr id="13" name="Parallelogram 12"/>
            <p:cNvSpPr/>
            <p:nvPr/>
          </p:nvSpPr>
          <p:spPr>
            <a:xfrm>
              <a:off x="4686300" y="3428998"/>
              <a:ext cx="4191000" cy="2590799"/>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p:nvPr/>
          </p:nvPicPr>
          <p:blipFill rotWithShape="1">
            <a:blip r:embed="rId5">
              <a:extLst>
                <a:ext uri="{28A0092B-C50C-407E-A947-70E740481C1C}">
                  <a14:useLocalDpi xmlns:a14="http://schemas.microsoft.com/office/drawing/2010/main" val="0"/>
                </a:ext>
              </a:extLst>
            </a:blip>
            <a:srcRect l="37484" t="11462" r="15368" b="43711"/>
            <a:stretch/>
          </p:blipFill>
          <p:spPr bwMode="auto">
            <a:xfrm>
              <a:off x="5352415" y="3434080"/>
              <a:ext cx="2800985" cy="2509520"/>
            </a:xfrm>
            <a:prstGeom prst="rect">
              <a:avLst/>
            </a:prstGeom>
            <a:ln>
              <a:noFill/>
            </a:ln>
            <a:extLst>
              <a:ext uri="{53640926-AAD7-44D8-BBD7-CCE9431645EC}">
                <a14:shadowObscured xmlns:a14="http://schemas.microsoft.com/office/drawing/2010/main"/>
              </a:ext>
            </a:extLst>
          </p:spPr>
        </p:pic>
      </p:grpSp>
      <p:grpSp>
        <p:nvGrpSpPr>
          <p:cNvPr id="8" name="Group 7"/>
          <p:cNvGrpSpPr/>
          <p:nvPr/>
        </p:nvGrpSpPr>
        <p:grpSpPr>
          <a:xfrm>
            <a:off x="1295400" y="2035745"/>
            <a:ext cx="4191000" cy="1012255"/>
            <a:chOff x="1295400" y="2035745"/>
            <a:chExt cx="4191000" cy="1012255"/>
          </a:xfrm>
        </p:grpSpPr>
        <p:sp>
          <p:nvSpPr>
            <p:cNvPr id="5" name="Parallelogram 4"/>
            <p:cNvSpPr/>
            <p:nvPr/>
          </p:nvSpPr>
          <p:spPr>
            <a:xfrm>
              <a:off x="1295400" y="2035745"/>
              <a:ext cx="4191000" cy="1012255"/>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p:nvPr/>
          </p:nvPicPr>
          <p:blipFill rotWithShape="1">
            <a:blip r:embed="rId6">
              <a:extLst>
                <a:ext uri="{28A0092B-C50C-407E-A947-70E740481C1C}">
                  <a14:useLocalDpi xmlns:a14="http://schemas.microsoft.com/office/drawing/2010/main" val="0"/>
                </a:ext>
              </a:extLst>
            </a:blip>
            <a:srcRect l="37480" t="11566" r="14559" b="44744"/>
            <a:stretch/>
          </p:blipFill>
          <p:spPr bwMode="auto">
            <a:xfrm>
              <a:off x="1950720" y="2065295"/>
              <a:ext cx="2849880" cy="961394"/>
            </a:xfrm>
            <a:prstGeom prst="rect">
              <a:avLst/>
            </a:prstGeom>
            <a:ln>
              <a:noFill/>
            </a:ln>
            <a:extLst>
              <a:ext uri="{53640926-AAD7-44D8-BBD7-CCE9431645EC}">
                <a14:shadowObscured xmlns:a14="http://schemas.microsoft.com/office/drawing/2010/main"/>
              </a:ext>
            </a:extLst>
          </p:spPr>
        </p:pic>
      </p:grpSp>
      <p:grpSp>
        <p:nvGrpSpPr>
          <p:cNvPr id="4" name="Group 3"/>
          <p:cNvGrpSpPr/>
          <p:nvPr/>
        </p:nvGrpSpPr>
        <p:grpSpPr>
          <a:xfrm>
            <a:off x="1295400" y="1600200"/>
            <a:ext cx="4191000" cy="1066800"/>
            <a:chOff x="1295400" y="1600200"/>
            <a:chExt cx="4191000" cy="1066800"/>
          </a:xfrm>
        </p:grpSpPr>
        <p:sp>
          <p:nvSpPr>
            <p:cNvPr id="9" name="Parallelogram 8"/>
            <p:cNvSpPr/>
            <p:nvPr/>
          </p:nvSpPr>
          <p:spPr>
            <a:xfrm>
              <a:off x="1295400" y="1600200"/>
              <a:ext cx="4191000" cy="1066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p:nvPr/>
          </p:nvPicPr>
          <p:blipFill rotWithShape="1">
            <a:blip r:embed="rId7">
              <a:extLst>
                <a:ext uri="{28A0092B-C50C-407E-A947-70E740481C1C}">
                  <a14:useLocalDpi xmlns:a14="http://schemas.microsoft.com/office/drawing/2010/main" val="0"/>
                </a:ext>
              </a:extLst>
            </a:blip>
            <a:srcRect l="37813" t="12110" r="15848" b="44797"/>
            <a:stretch/>
          </p:blipFill>
          <p:spPr bwMode="auto">
            <a:xfrm>
              <a:off x="1981200" y="1620940"/>
              <a:ext cx="2752090" cy="996987"/>
            </a:xfrm>
            <a:prstGeom prst="rect">
              <a:avLst/>
            </a:prstGeom>
            <a:ln>
              <a:noFill/>
            </a:ln>
            <a:extLst>
              <a:ext uri="{53640926-AAD7-44D8-BBD7-CCE9431645EC}">
                <a14:shadowObscured xmlns:a14="http://schemas.microsoft.com/office/drawing/2010/main"/>
              </a:ext>
            </a:extLst>
          </p:spPr>
        </p:pic>
      </p:grpSp>
      <p:grpSp>
        <p:nvGrpSpPr>
          <p:cNvPr id="6" name="Group 5"/>
          <p:cNvGrpSpPr/>
          <p:nvPr/>
        </p:nvGrpSpPr>
        <p:grpSpPr>
          <a:xfrm>
            <a:off x="914400" y="3581400"/>
            <a:ext cx="4191000" cy="2590800"/>
            <a:chOff x="4724400" y="3581400"/>
            <a:chExt cx="4191000" cy="2590800"/>
          </a:xfrm>
        </p:grpSpPr>
        <p:sp>
          <p:nvSpPr>
            <p:cNvPr id="17" name="Parallelogram 16"/>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p:cNvPicPr/>
            <p:nvPr/>
          </p:nvPicPr>
          <p:blipFill rotWithShape="1">
            <a:blip r:embed="rId8">
              <a:extLst>
                <a:ext uri="{28A0092B-C50C-407E-A947-70E740481C1C}">
                  <a14:useLocalDpi xmlns:a14="http://schemas.microsoft.com/office/drawing/2010/main" val="0"/>
                </a:ext>
              </a:extLst>
            </a:blip>
            <a:srcRect l="33666" t="17076" r="28468" b="47620"/>
            <a:stretch/>
          </p:blipFill>
          <p:spPr bwMode="auto">
            <a:xfrm>
              <a:off x="5410200" y="3587115"/>
              <a:ext cx="2844800" cy="2508885"/>
            </a:xfrm>
            <a:prstGeom prst="rect">
              <a:avLst/>
            </a:prstGeom>
            <a:ln>
              <a:noFill/>
            </a:ln>
            <a:extLst>
              <a:ext uri="{53640926-AAD7-44D8-BBD7-CCE9431645EC}">
                <a14:shadowObscured xmlns:a14="http://schemas.microsoft.com/office/drawing/2010/main"/>
              </a:ext>
            </a:extLst>
          </p:spPr>
        </p:pic>
      </p:grpSp>
      <p:sp>
        <p:nvSpPr>
          <p:cNvPr id="26" name="Content Placeholder 2"/>
          <p:cNvSpPr txBox="1">
            <a:spLocks/>
          </p:cNvSpPr>
          <p:nvPr/>
        </p:nvSpPr>
        <p:spPr>
          <a:xfrm>
            <a:off x="457200" y="762001"/>
            <a:ext cx="6096000" cy="4571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layer 6: Northern Region – suitable rainfed high area rice</a:t>
            </a:r>
          </a:p>
        </p:txBody>
      </p:sp>
      <p:sp>
        <p:nvSpPr>
          <p:cNvPr id="27" name="Content Placeholder 2"/>
          <p:cNvSpPr txBox="1">
            <a:spLocks/>
          </p:cNvSpPr>
          <p:nvPr/>
        </p:nvSpPr>
        <p:spPr>
          <a:xfrm>
            <a:off x="5374261" y="4648201"/>
            <a:ext cx="3352800"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suitable rainfed high area rice</a:t>
            </a:r>
          </a:p>
        </p:txBody>
      </p:sp>
      <p:sp>
        <p:nvSpPr>
          <p:cNvPr id="28" name="Content Placeholder 2"/>
          <p:cNvSpPr txBox="1">
            <a:spLocks/>
          </p:cNvSpPr>
          <p:nvPr/>
        </p:nvSpPr>
        <p:spPr>
          <a:xfrm>
            <a:off x="5551227" y="1676400"/>
            <a:ext cx="2068773"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harvested area rice</a:t>
            </a:r>
          </a:p>
        </p:txBody>
      </p:sp>
      <p:sp>
        <p:nvSpPr>
          <p:cNvPr id="29" name="Content Placeholder 2"/>
          <p:cNvSpPr txBox="1">
            <a:spLocks/>
          </p:cNvSpPr>
          <p:nvPr/>
        </p:nvSpPr>
        <p:spPr>
          <a:xfrm>
            <a:off x="5638800" y="1984612"/>
            <a:ext cx="3352800"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irrigated area</a:t>
            </a:r>
          </a:p>
        </p:txBody>
      </p:sp>
      <p:sp>
        <p:nvSpPr>
          <p:cNvPr id="30" name="Content Placeholder 2"/>
          <p:cNvSpPr txBox="1">
            <a:spLocks/>
          </p:cNvSpPr>
          <p:nvPr/>
        </p:nvSpPr>
        <p:spPr>
          <a:xfrm>
            <a:off x="5715000" y="2362199"/>
            <a:ext cx="3352800"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agricultural area</a:t>
            </a:r>
          </a:p>
        </p:txBody>
      </p:sp>
      <p:sp>
        <p:nvSpPr>
          <p:cNvPr id="31" name="Content Placeholder 2"/>
          <p:cNvSpPr txBox="1">
            <a:spLocks/>
          </p:cNvSpPr>
          <p:nvPr/>
        </p:nvSpPr>
        <p:spPr>
          <a:xfrm>
            <a:off x="5791200" y="2743199"/>
            <a:ext cx="3352800"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rural population</a:t>
            </a:r>
          </a:p>
        </p:txBody>
      </p:sp>
      <p:sp>
        <p:nvSpPr>
          <p:cNvPr id="32" name="Content Placeholder 2"/>
          <p:cNvSpPr txBox="1">
            <a:spLocks/>
          </p:cNvSpPr>
          <p:nvPr/>
        </p:nvSpPr>
        <p:spPr>
          <a:xfrm>
            <a:off x="5867400" y="3179926"/>
            <a:ext cx="3352800"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suitable irrigated area rice</a:t>
            </a:r>
          </a:p>
        </p:txBody>
      </p:sp>
      <p:sp>
        <p:nvSpPr>
          <p:cNvPr id="33" name="Title 1"/>
          <p:cNvSpPr>
            <a:spLocks noGrp="1"/>
          </p:cNvSpPr>
          <p:nvPr>
            <p:ph type="title"/>
          </p:nvPr>
        </p:nvSpPr>
        <p:spPr>
          <a:xfrm>
            <a:off x="304800" y="152400"/>
            <a:ext cx="8458200" cy="685800"/>
          </a:xfrm>
        </p:spPr>
        <p:txBody>
          <a:bodyPr>
            <a:noAutofit/>
          </a:bodyPr>
          <a:lstStyle/>
          <a:p>
            <a:pPr algn="l"/>
            <a:r>
              <a:rPr lang="en-US" sz="2400" b="1" dirty="0" smtClean="0"/>
              <a:t>Visualization of Downscaling ... continued</a:t>
            </a:r>
            <a:endParaRPr lang="en-US" sz="2400" dirty="0"/>
          </a:p>
        </p:txBody>
      </p:sp>
    </p:spTree>
    <p:extLst>
      <p:ext uri="{BB962C8B-B14F-4D97-AF65-F5344CB8AC3E}">
        <p14:creationId xmlns:p14="http://schemas.microsoft.com/office/powerpoint/2010/main" val="214553817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Group 21"/>
          <p:cNvGrpSpPr/>
          <p:nvPr/>
        </p:nvGrpSpPr>
        <p:grpSpPr>
          <a:xfrm>
            <a:off x="1447800" y="3352800"/>
            <a:ext cx="4191000" cy="1028700"/>
            <a:chOff x="4724400" y="3581400"/>
            <a:chExt cx="4191000" cy="2590800"/>
          </a:xfrm>
        </p:grpSpPr>
        <p:sp>
          <p:nvSpPr>
            <p:cNvPr id="26" name="Parallelogram 25"/>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p:nvPr/>
          </p:nvPicPr>
          <p:blipFill rotWithShape="1">
            <a:blip r:embed="rId3">
              <a:extLst>
                <a:ext uri="{28A0092B-C50C-407E-A947-70E740481C1C}">
                  <a14:useLocalDpi xmlns:a14="http://schemas.microsoft.com/office/drawing/2010/main" val="0"/>
                </a:ext>
              </a:extLst>
            </a:blip>
            <a:srcRect l="33666" t="17076" r="28468" b="47620"/>
            <a:stretch/>
          </p:blipFill>
          <p:spPr bwMode="auto">
            <a:xfrm>
              <a:off x="5410200" y="3587115"/>
              <a:ext cx="2844800" cy="2508885"/>
            </a:xfrm>
            <a:prstGeom prst="rect">
              <a:avLst/>
            </a:prstGeom>
            <a:ln>
              <a:noFill/>
            </a:ln>
            <a:extLst>
              <a:ext uri="{53640926-AAD7-44D8-BBD7-CCE9431645EC}">
                <a14:shadowObscured xmlns:a14="http://schemas.microsoft.com/office/drawing/2010/main"/>
              </a:ext>
            </a:extLst>
          </p:spPr>
        </p:pic>
      </p:grpSp>
      <p:grpSp>
        <p:nvGrpSpPr>
          <p:cNvPr id="19" name="Group 18"/>
          <p:cNvGrpSpPr/>
          <p:nvPr/>
        </p:nvGrpSpPr>
        <p:grpSpPr>
          <a:xfrm>
            <a:off x="1371600" y="3086100"/>
            <a:ext cx="4191000" cy="1028700"/>
            <a:chOff x="4724400" y="3581400"/>
            <a:chExt cx="4191000" cy="2590800"/>
          </a:xfrm>
        </p:grpSpPr>
        <p:sp>
          <p:nvSpPr>
            <p:cNvPr id="23" name="Parallelogram 22"/>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p:nvPr/>
          </p:nvPicPr>
          <p:blipFill rotWithShape="1">
            <a:blip r:embed="rId4">
              <a:extLst>
                <a:ext uri="{28A0092B-C50C-407E-A947-70E740481C1C}">
                  <a14:useLocalDpi xmlns:a14="http://schemas.microsoft.com/office/drawing/2010/main" val="0"/>
                </a:ext>
              </a:extLst>
            </a:blip>
            <a:srcRect l="37487" t="11580" r="15548" b="44686"/>
            <a:stretch/>
          </p:blipFill>
          <p:spPr bwMode="auto">
            <a:xfrm>
              <a:off x="5438775" y="3657600"/>
              <a:ext cx="2790825" cy="2460625"/>
            </a:xfrm>
            <a:prstGeom prst="rect">
              <a:avLst/>
            </a:prstGeom>
            <a:ln>
              <a:noFill/>
            </a:ln>
            <a:extLst>
              <a:ext uri="{53640926-AAD7-44D8-BBD7-CCE9431645EC}">
                <a14:shadowObscured xmlns:a14="http://schemas.microsoft.com/office/drawing/2010/main"/>
              </a:ext>
            </a:extLst>
          </p:spPr>
        </p:pic>
      </p:grpSp>
      <p:grpSp>
        <p:nvGrpSpPr>
          <p:cNvPr id="18" name="Group 17"/>
          <p:cNvGrpSpPr/>
          <p:nvPr/>
        </p:nvGrpSpPr>
        <p:grpSpPr>
          <a:xfrm>
            <a:off x="1295400" y="2714066"/>
            <a:ext cx="4191000" cy="1095934"/>
            <a:chOff x="4724400" y="3581400"/>
            <a:chExt cx="4191000" cy="2590800"/>
          </a:xfrm>
        </p:grpSpPr>
        <p:sp>
          <p:nvSpPr>
            <p:cNvPr id="20" name="Parallelogram 19"/>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p:nvPr/>
          </p:nvPicPr>
          <p:blipFill rotWithShape="1">
            <a:blip r:embed="rId5">
              <a:extLst>
                <a:ext uri="{28A0092B-C50C-407E-A947-70E740481C1C}">
                  <a14:useLocalDpi xmlns:a14="http://schemas.microsoft.com/office/drawing/2010/main" val="0"/>
                </a:ext>
              </a:extLst>
            </a:blip>
            <a:srcRect l="37806" t="11748" r="15547" b="44702"/>
            <a:stretch/>
          </p:blipFill>
          <p:spPr bwMode="auto">
            <a:xfrm>
              <a:off x="5410200" y="3644900"/>
              <a:ext cx="2771775" cy="2451100"/>
            </a:xfrm>
            <a:prstGeom prst="rect">
              <a:avLst/>
            </a:prstGeom>
            <a:ln>
              <a:noFill/>
            </a:ln>
            <a:extLst>
              <a:ext uri="{53640926-AAD7-44D8-BBD7-CCE9431645EC}">
                <a14:shadowObscured xmlns:a14="http://schemas.microsoft.com/office/drawing/2010/main"/>
              </a:ext>
            </a:extLst>
          </p:spPr>
        </p:pic>
      </p:grpSp>
      <p:grpSp>
        <p:nvGrpSpPr>
          <p:cNvPr id="16" name="Group 15"/>
          <p:cNvGrpSpPr/>
          <p:nvPr/>
        </p:nvGrpSpPr>
        <p:grpSpPr>
          <a:xfrm>
            <a:off x="1295400" y="2438400"/>
            <a:ext cx="4191000" cy="990600"/>
            <a:chOff x="4686300" y="3428998"/>
            <a:chExt cx="4191000" cy="2590799"/>
          </a:xfrm>
        </p:grpSpPr>
        <p:sp>
          <p:nvSpPr>
            <p:cNvPr id="13" name="Parallelogram 12"/>
            <p:cNvSpPr/>
            <p:nvPr/>
          </p:nvSpPr>
          <p:spPr>
            <a:xfrm>
              <a:off x="4686300" y="3428998"/>
              <a:ext cx="4191000" cy="2590799"/>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p:nvPr/>
          </p:nvPicPr>
          <p:blipFill rotWithShape="1">
            <a:blip r:embed="rId6">
              <a:extLst>
                <a:ext uri="{28A0092B-C50C-407E-A947-70E740481C1C}">
                  <a14:useLocalDpi xmlns:a14="http://schemas.microsoft.com/office/drawing/2010/main" val="0"/>
                </a:ext>
              </a:extLst>
            </a:blip>
            <a:srcRect l="37484" t="11462" r="15368" b="43711"/>
            <a:stretch/>
          </p:blipFill>
          <p:spPr bwMode="auto">
            <a:xfrm>
              <a:off x="5352415" y="3434080"/>
              <a:ext cx="2800985" cy="2509520"/>
            </a:xfrm>
            <a:prstGeom prst="rect">
              <a:avLst/>
            </a:prstGeom>
            <a:ln>
              <a:noFill/>
            </a:ln>
            <a:extLst>
              <a:ext uri="{53640926-AAD7-44D8-BBD7-CCE9431645EC}">
                <a14:shadowObscured xmlns:a14="http://schemas.microsoft.com/office/drawing/2010/main"/>
              </a:ext>
            </a:extLst>
          </p:spPr>
        </p:pic>
      </p:grpSp>
      <p:grpSp>
        <p:nvGrpSpPr>
          <p:cNvPr id="8" name="Group 7"/>
          <p:cNvGrpSpPr/>
          <p:nvPr/>
        </p:nvGrpSpPr>
        <p:grpSpPr>
          <a:xfrm>
            <a:off x="1295400" y="2035745"/>
            <a:ext cx="4191000" cy="1012255"/>
            <a:chOff x="1295400" y="2035745"/>
            <a:chExt cx="4191000" cy="1012255"/>
          </a:xfrm>
        </p:grpSpPr>
        <p:sp>
          <p:nvSpPr>
            <p:cNvPr id="5" name="Parallelogram 4"/>
            <p:cNvSpPr/>
            <p:nvPr/>
          </p:nvSpPr>
          <p:spPr>
            <a:xfrm>
              <a:off x="1295400" y="2035745"/>
              <a:ext cx="4191000" cy="1012255"/>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p:nvPr/>
          </p:nvPicPr>
          <p:blipFill rotWithShape="1">
            <a:blip r:embed="rId7">
              <a:extLst>
                <a:ext uri="{28A0092B-C50C-407E-A947-70E740481C1C}">
                  <a14:useLocalDpi xmlns:a14="http://schemas.microsoft.com/office/drawing/2010/main" val="0"/>
                </a:ext>
              </a:extLst>
            </a:blip>
            <a:srcRect l="37480" t="11566" r="14559" b="44744"/>
            <a:stretch/>
          </p:blipFill>
          <p:spPr bwMode="auto">
            <a:xfrm>
              <a:off x="1950720" y="2065295"/>
              <a:ext cx="2849880" cy="961394"/>
            </a:xfrm>
            <a:prstGeom prst="rect">
              <a:avLst/>
            </a:prstGeom>
            <a:ln>
              <a:noFill/>
            </a:ln>
            <a:extLst>
              <a:ext uri="{53640926-AAD7-44D8-BBD7-CCE9431645EC}">
                <a14:shadowObscured xmlns:a14="http://schemas.microsoft.com/office/drawing/2010/main"/>
              </a:ext>
            </a:extLst>
          </p:spPr>
        </p:pic>
      </p:grpSp>
      <p:grpSp>
        <p:nvGrpSpPr>
          <p:cNvPr id="4" name="Group 3"/>
          <p:cNvGrpSpPr/>
          <p:nvPr/>
        </p:nvGrpSpPr>
        <p:grpSpPr>
          <a:xfrm>
            <a:off x="1295400" y="1600200"/>
            <a:ext cx="4191000" cy="1066800"/>
            <a:chOff x="1295400" y="1600200"/>
            <a:chExt cx="4191000" cy="1066800"/>
          </a:xfrm>
        </p:grpSpPr>
        <p:sp>
          <p:nvSpPr>
            <p:cNvPr id="9" name="Parallelogram 8"/>
            <p:cNvSpPr/>
            <p:nvPr/>
          </p:nvSpPr>
          <p:spPr>
            <a:xfrm>
              <a:off x="1295400" y="1600200"/>
              <a:ext cx="4191000" cy="1066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p:nvPr/>
          </p:nvPicPr>
          <p:blipFill rotWithShape="1">
            <a:blip r:embed="rId8">
              <a:extLst>
                <a:ext uri="{28A0092B-C50C-407E-A947-70E740481C1C}">
                  <a14:useLocalDpi xmlns:a14="http://schemas.microsoft.com/office/drawing/2010/main" val="0"/>
                </a:ext>
              </a:extLst>
            </a:blip>
            <a:srcRect l="37813" t="12110" r="15848" b="44797"/>
            <a:stretch/>
          </p:blipFill>
          <p:spPr bwMode="auto">
            <a:xfrm>
              <a:off x="1981200" y="1620940"/>
              <a:ext cx="2752090" cy="996987"/>
            </a:xfrm>
            <a:prstGeom prst="rect">
              <a:avLst/>
            </a:prstGeom>
            <a:ln>
              <a:noFill/>
            </a:ln>
            <a:extLst>
              <a:ext uri="{53640926-AAD7-44D8-BBD7-CCE9431645EC}">
                <a14:shadowObscured xmlns:a14="http://schemas.microsoft.com/office/drawing/2010/main"/>
              </a:ext>
            </a:extLst>
          </p:spPr>
        </p:pic>
      </p:grpSp>
      <p:grpSp>
        <p:nvGrpSpPr>
          <p:cNvPr id="7" name="Group 6"/>
          <p:cNvGrpSpPr/>
          <p:nvPr/>
        </p:nvGrpSpPr>
        <p:grpSpPr>
          <a:xfrm>
            <a:off x="990600" y="3886200"/>
            <a:ext cx="4191000" cy="2590800"/>
            <a:chOff x="4724400" y="3505200"/>
            <a:chExt cx="4191000" cy="2590800"/>
          </a:xfrm>
        </p:grpSpPr>
        <p:sp>
          <p:nvSpPr>
            <p:cNvPr id="17" name="Parallelogram 16"/>
            <p:cNvSpPr/>
            <p:nvPr/>
          </p:nvSpPr>
          <p:spPr>
            <a:xfrm>
              <a:off x="4724400" y="35052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p:cNvPicPr/>
            <p:nvPr/>
          </p:nvPicPr>
          <p:blipFill rotWithShape="1">
            <a:blip r:embed="rId9">
              <a:extLst>
                <a:ext uri="{28A0092B-C50C-407E-A947-70E740481C1C}">
                  <a14:useLocalDpi xmlns:a14="http://schemas.microsoft.com/office/drawing/2010/main" val="0"/>
                </a:ext>
              </a:extLst>
            </a:blip>
            <a:srcRect l="37484" t="11379" r="14709" b="44132"/>
            <a:stretch/>
          </p:blipFill>
          <p:spPr bwMode="auto">
            <a:xfrm>
              <a:off x="5389245" y="3581400"/>
              <a:ext cx="2840355" cy="2509520"/>
            </a:xfrm>
            <a:prstGeom prst="rect">
              <a:avLst/>
            </a:prstGeom>
            <a:ln>
              <a:noFill/>
            </a:ln>
            <a:extLst>
              <a:ext uri="{53640926-AAD7-44D8-BBD7-CCE9431645EC}">
                <a14:shadowObscured xmlns:a14="http://schemas.microsoft.com/office/drawing/2010/main"/>
              </a:ext>
            </a:extLst>
          </p:spPr>
        </p:pic>
      </p:grpSp>
      <p:sp>
        <p:nvSpPr>
          <p:cNvPr id="29" name="Content Placeholder 2"/>
          <p:cNvSpPr txBox="1">
            <a:spLocks/>
          </p:cNvSpPr>
          <p:nvPr/>
        </p:nvSpPr>
        <p:spPr>
          <a:xfrm>
            <a:off x="457200" y="762001"/>
            <a:ext cx="6477000" cy="4571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layer 7: Northern Region – suitable rainfed low area rice</a:t>
            </a:r>
          </a:p>
        </p:txBody>
      </p:sp>
      <p:sp>
        <p:nvSpPr>
          <p:cNvPr id="30" name="Content Placeholder 2"/>
          <p:cNvSpPr txBox="1">
            <a:spLocks/>
          </p:cNvSpPr>
          <p:nvPr/>
        </p:nvSpPr>
        <p:spPr>
          <a:xfrm>
            <a:off x="5374261" y="4648201"/>
            <a:ext cx="3352800"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suitable rainfed low area rice</a:t>
            </a:r>
          </a:p>
        </p:txBody>
      </p:sp>
      <p:sp>
        <p:nvSpPr>
          <p:cNvPr id="31" name="Content Placeholder 2"/>
          <p:cNvSpPr txBox="1">
            <a:spLocks/>
          </p:cNvSpPr>
          <p:nvPr/>
        </p:nvSpPr>
        <p:spPr>
          <a:xfrm>
            <a:off x="5551227" y="1676400"/>
            <a:ext cx="2068773"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harvested area rice</a:t>
            </a:r>
          </a:p>
        </p:txBody>
      </p:sp>
      <p:sp>
        <p:nvSpPr>
          <p:cNvPr id="32" name="Content Placeholder 2"/>
          <p:cNvSpPr txBox="1">
            <a:spLocks/>
          </p:cNvSpPr>
          <p:nvPr/>
        </p:nvSpPr>
        <p:spPr>
          <a:xfrm>
            <a:off x="5638800" y="1984612"/>
            <a:ext cx="3352800"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irrigated area</a:t>
            </a:r>
          </a:p>
        </p:txBody>
      </p:sp>
      <p:sp>
        <p:nvSpPr>
          <p:cNvPr id="33" name="Content Placeholder 2"/>
          <p:cNvSpPr txBox="1">
            <a:spLocks/>
          </p:cNvSpPr>
          <p:nvPr/>
        </p:nvSpPr>
        <p:spPr>
          <a:xfrm>
            <a:off x="5715000" y="2362199"/>
            <a:ext cx="3352800"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agricultural area</a:t>
            </a:r>
          </a:p>
        </p:txBody>
      </p:sp>
      <p:sp>
        <p:nvSpPr>
          <p:cNvPr id="34" name="Content Placeholder 2"/>
          <p:cNvSpPr txBox="1">
            <a:spLocks/>
          </p:cNvSpPr>
          <p:nvPr/>
        </p:nvSpPr>
        <p:spPr>
          <a:xfrm>
            <a:off x="5791200" y="2743199"/>
            <a:ext cx="3352800"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rural population</a:t>
            </a:r>
          </a:p>
        </p:txBody>
      </p:sp>
      <p:sp>
        <p:nvSpPr>
          <p:cNvPr id="35" name="Content Placeholder 2"/>
          <p:cNvSpPr txBox="1">
            <a:spLocks/>
          </p:cNvSpPr>
          <p:nvPr/>
        </p:nvSpPr>
        <p:spPr>
          <a:xfrm>
            <a:off x="5867400" y="3179926"/>
            <a:ext cx="3352800"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suitable irrigated area rice</a:t>
            </a:r>
          </a:p>
        </p:txBody>
      </p:sp>
      <p:sp>
        <p:nvSpPr>
          <p:cNvPr id="36" name="Content Placeholder 2"/>
          <p:cNvSpPr txBox="1">
            <a:spLocks/>
          </p:cNvSpPr>
          <p:nvPr/>
        </p:nvSpPr>
        <p:spPr>
          <a:xfrm>
            <a:off x="6019800" y="3658734"/>
            <a:ext cx="3352800" cy="45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suitable rainfed high area rice</a:t>
            </a:r>
          </a:p>
        </p:txBody>
      </p:sp>
      <p:sp>
        <p:nvSpPr>
          <p:cNvPr id="37" name="Title 1"/>
          <p:cNvSpPr>
            <a:spLocks noGrp="1"/>
          </p:cNvSpPr>
          <p:nvPr>
            <p:ph type="title"/>
          </p:nvPr>
        </p:nvSpPr>
        <p:spPr>
          <a:xfrm>
            <a:off x="304800" y="152400"/>
            <a:ext cx="8458200" cy="685800"/>
          </a:xfrm>
        </p:spPr>
        <p:txBody>
          <a:bodyPr>
            <a:noAutofit/>
          </a:bodyPr>
          <a:lstStyle/>
          <a:p>
            <a:pPr algn="l"/>
            <a:r>
              <a:rPr lang="en-US" sz="2400" b="1" dirty="0" smtClean="0"/>
              <a:t>Visualization of Downscaling ... continued</a:t>
            </a:r>
            <a:endParaRPr lang="en-US" sz="2400" dirty="0"/>
          </a:p>
        </p:txBody>
      </p:sp>
    </p:spTree>
    <p:extLst>
      <p:ext uri="{BB962C8B-B14F-4D97-AF65-F5344CB8AC3E}">
        <p14:creationId xmlns:p14="http://schemas.microsoft.com/office/powerpoint/2010/main" val="410312234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Hexagon 27"/>
          <p:cNvSpPr/>
          <p:nvPr/>
        </p:nvSpPr>
        <p:spPr>
          <a:xfrm>
            <a:off x="1701800" y="4495800"/>
            <a:ext cx="3556000" cy="6858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some more data</a:t>
            </a:r>
          </a:p>
        </p:txBody>
      </p:sp>
      <p:grpSp>
        <p:nvGrpSpPr>
          <p:cNvPr id="25" name="Group 24"/>
          <p:cNvGrpSpPr/>
          <p:nvPr/>
        </p:nvGrpSpPr>
        <p:grpSpPr>
          <a:xfrm>
            <a:off x="1524000" y="3640833"/>
            <a:ext cx="4191000" cy="1083567"/>
            <a:chOff x="4724400" y="3505200"/>
            <a:chExt cx="4191000" cy="2590800"/>
          </a:xfrm>
        </p:grpSpPr>
        <p:sp>
          <p:nvSpPr>
            <p:cNvPr id="29" name="Parallelogram 28"/>
            <p:cNvSpPr/>
            <p:nvPr/>
          </p:nvSpPr>
          <p:spPr>
            <a:xfrm>
              <a:off x="4724400" y="35052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p:cNvPicPr/>
            <p:nvPr/>
          </p:nvPicPr>
          <p:blipFill rotWithShape="1">
            <a:blip r:embed="rId3">
              <a:extLst>
                <a:ext uri="{28A0092B-C50C-407E-A947-70E740481C1C}">
                  <a14:useLocalDpi xmlns:a14="http://schemas.microsoft.com/office/drawing/2010/main" val="0"/>
                </a:ext>
              </a:extLst>
            </a:blip>
            <a:srcRect l="37484" t="11379" r="14709" b="44132"/>
            <a:stretch/>
          </p:blipFill>
          <p:spPr bwMode="auto">
            <a:xfrm>
              <a:off x="5389245" y="3581400"/>
              <a:ext cx="2840355" cy="2509520"/>
            </a:xfrm>
            <a:prstGeom prst="rect">
              <a:avLst/>
            </a:prstGeom>
            <a:ln>
              <a:noFill/>
            </a:ln>
            <a:extLst>
              <a:ext uri="{53640926-AAD7-44D8-BBD7-CCE9431645EC}">
                <a14:shadowObscured xmlns:a14="http://schemas.microsoft.com/office/drawing/2010/main"/>
              </a:ext>
            </a:extLst>
          </p:spPr>
        </p:pic>
      </p:grpSp>
      <p:grpSp>
        <p:nvGrpSpPr>
          <p:cNvPr id="22" name="Group 21"/>
          <p:cNvGrpSpPr/>
          <p:nvPr/>
        </p:nvGrpSpPr>
        <p:grpSpPr>
          <a:xfrm>
            <a:off x="1447800" y="3352800"/>
            <a:ext cx="4191000" cy="1028700"/>
            <a:chOff x="4724400" y="3581400"/>
            <a:chExt cx="4191000" cy="2590800"/>
          </a:xfrm>
        </p:grpSpPr>
        <p:sp>
          <p:nvSpPr>
            <p:cNvPr id="26" name="Parallelogram 25"/>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p:nvPr/>
          </p:nvPicPr>
          <p:blipFill rotWithShape="1">
            <a:blip r:embed="rId4">
              <a:extLst>
                <a:ext uri="{28A0092B-C50C-407E-A947-70E740481C1C}">
                  <a14:useLocalDpi xmlns:a14="http://schemas.microsoft.com/office/drawing/2010/main" val="0"/>
                </a:ext>
              </a:extLst>
            </a:blip>
            <a:srcRect l="33666" t="17076" r="28468" b="47620"/>
            <a:stretch/>
          </p:blipFill>
          <p:spPr bwMode="auto">
            <a:xfrm>
              <a:off x="5410200" y="3587115"/>
              <a:ext cx="2844800" cy="2508885"/>
            </a:xfrm>
            <a:prstGeom prst="rect">
              <a:avLst/>
            </a:prstGeom>
            <a:ln>
              <a:noFill/>
            </a:ln>
            <a:extLst>
              <a:ext uri="{53640926-AAD7-44D8-BBD7-CCE9431645EC}">
                <a14:shadowObscured xmlns:a14="http://schemas.microsoft.com/office/drawing/2010/main"/>
              </a:ext>
            </a:extLst>
          </p:spPr>
        </p:pic>
      </p:grpSp>
      <p:grpSp>
        <p:nvGrpSpPr>
          <p:cNvPr id="19" name="Group 18"/>
          <p:cNvGrpSpPr/>
          <p:nvPr/>
        </p:nvGrpSpPr>
        <p:grpSpPr>
          <a:xfrm>
            <a:off x="1371600" y="3086100"/>
            <a:ext cx="4191000" cy="1028700"/>
            <a:chOff x="4724400" y="3581400"/>
            <a:chExt cx="4191000" cy="2590800"/>
          </a:xfrm>
        </p:grpSpPr>
        <p:sp>
          <p:nvSpPr>
            <p:cNvPr id="23" name="Parallelogram 22"/>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p:nvPr/>
          </p:nvPicPr>
          <p:blipFill rotWithShape="1">
            <a:blip r:embed="rId5">
              <a:extLst>
                <a:ext uri="{28A0092B-C50C-407E-A947-70E740481C1C}">
                  <a14:useLocalDpi xmlns:a14="http://schemas.microsoft.com/office/drawing/2010/main" val="0"/>
                </a:ext>
              </a:extLst>
            </a:blip>
            <a:srcRect l="37487" t="11580" r="15548" b="44686"/>
            <a:stretch/>
          </p:blipFill>
          <p:spPr bwMode="auto">
            <a:xfrm>
              <a:off x="5438775" y="3657600"/>
              <a:ext cx="2790825" cy="2460625"/>
            </a:xfrm>
            <a:prstGeom prst="rect">
              <a:avLst/>
            </a:prstGeom>
            <a:ln>
              <a:noFill/>
            </a:ln>
            <a:extLst>
              <a:ext uri="{53640926-AAD7-44D8-BBD7-CCE9431645EC}">
                <a14:shadowObscured xmlns:a14="http://schemas.microsoft.com/office/drawing/2010/main"/>
              </a:ext>
            </a:extLst>
          </p:spPr>
        </p:pic>
      </p:grpSp>
      <p:grpSp>
        <p:nvGrpSpPr>
          <p:cNvPr id="18" name="Group 17"/>
          <p:cNvGrpSpPr/>
          <p:nvPr/>
        </p:nvGrpSpPr>
        <p:grpSpPr>
          <a:xfrm>
            <a:off x="1295400" y="2714066"/>
            <a:ext cx="4191000" cy="1095934"/>
            <a:chOff x="4724400" y="3581400"/>
            <a:chExt cx="4191000" cy="2590800"/>
          </a:xfrm>
        </p:grpSpPr>
        <p:sp>
          <p:nvSpPr>
            <p:cNvPr id="20" name="Parallelogram 19"/>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p:nvPr/>
          </p:nvPicPr>
          <p:blipFill rotWithShape="1">
            <a:blip r:embed="rId6">
              <a:extLst>
                <a:ext uri="{28A0092B-C50C-407E-A947-70E740481C1C}">
                  <a14:useLocalDpi xmlns:a14="http://schemas.microsoft.com/office/drawing/2010/main" val="0"/>
                </a:ext>
              </a:extLst>
            </a:blip>
            <a:srcRect l="37806" t="11748" r="15547" b="44702"/>
            <a:stretch/>
          </p:blipFill>
          <p:spPr bwMode="auto">
            <a:xfrm>
              <a:off x="5410200" y="3644900"/>
              <a:ext cx="2771775" cy="2451100"/>
            </a:xfrm>
            <a:prstGeom prst="rect">
              <a:avLst/>
            </a:prstGeom>
            <a:ln>
              <a:noFill/>
            </a:ln>
            <a:extLst>
              <a:ext uri="{53640926-AAD7-44D8-BBD7-CCE9431645EC}">
                <a14:shadowObscured xmlns:a14="http://schemas.microsoft.com/office/drawing/2010/main"/>
              </a:ext>
            </a:extLst>
          </p:spPr>
        </p:pic>
      </p:grpSp>
      <p:grpSp>
        <p:nvGrpSpPr>
          <p:cNvPr id="16" name="Group 15"/>
          <p:cNvGrpSpPr/>
          <p:nvPr/>
        </p:nvGrpSpPr>
        <p:grpSpPr>
          <a:xfrm>
            <a:off x="1295400" y="2438400"/>
            <a:ext cx="4191000" cy="990600"/>
            <a:chOff x="4686300" y="3428998"/>
            <a:chExt cx="4191000" cy="2590799"/>
          </a:xfrm>
        </p:grpSpPr>
        <p:sp>
          <p:nvSpPr>
            <p:cNvPr id="13" name="Parallelogram 12"/>
            <p:cNvSpPr/>
            <p:nvPr/>
          </p:nvSpPr>
          <p:spPr>
            <a:xfrm>
              <a:off x="4686300" y="3428998"/>
              <a:ext cx="4191000" cy="2590799"/>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p:nvPr/>
          </p:nvPicPr>
          <p:blipFill rotWithShape="1">
            <a:blip r:embed="rId7">
              <a:extLst>
                <a:ext uri="{28A0092B-C50C-407E-A947-70E740481C1C}">
                  <a14:useLocalDpi xmlns:a14="http://schemas.microsoft.com/office/drawing/2010/main" val="0"/>
                </a:ext>
              </a:extLst>
            </a:blip>
            <a:srcRect l="37484" t="11462" r="15368" b="43711"/>
            <a:stretch/>
          </p:blipFill>
          <p:spPr bwMode="auto">
            <a:xfrm>
              <a:off x="5352415" y="3434080"/>
              <a:ext cx="2800985" cy="2509520"/>
            </a:xfrm>
            <a:prstGeom prst="rect">
              <a:avLst/>
            </a:prstGeom>
            <a:ln>
              <a:noFill/>
            </a:ln>
            <a:extLst>
              <a:ext uri="{53640926-AAD7-44D8-BBD7-CCE9431645EC}">
                <a14:shadowObscured xmlns:a14="http://schemas.microsoft.com/office/drawing/2010/main"/>
              </a:ext>
            </a:extLst>
          </p:spPr>
        </p:pic>
      </p:grpSp>
      <p:grpSp>
        <p:nvGrpSpPr>
          <p:cNvPr id="4" name="Group 3"/>
          <p:cNvGrpSpPr/>
          <p:nvPr/>
        </p:nvGrpSpPr>
        <p:grpSpPr>
          <a:xfrm>
            <a:off x="1295400" y="1600200"/>
            <a:ext cx="4191000" cy="1066800"/>
            <a:chOff x="1295400" y="1600200"/>
            <a:chExt cx="4191000" cy="1066800"/>
          </a:xfrm>
        </p:grpSpPr>
        <p:sp>
          <p:nvSpPr>
            <p:cNvPr id="9" name="Parallelogram 8"/>
            <p:cNvSpPr/>
            <p:nvPr/>
          </p:nvSpPr>
          <p:spPr>
            <a:xfrm>
              <a:off x="1295400" y="1600200"/>
              <a:ext cx="4191000" cy="1066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p:nvPr/>
          </p:nvPicPr>
          <p:blipFill rotWithShape="1">
            <a:blip r:embed="rId8">
              <a:extLst>
                <a:ext uri="{28A0092B-C50C-407E-A947-70E740481C1C}">
                  <a14:useLocalDpi xmlns:a14="http://schemas.microsoft.com/office/drawing/2010/main" val="0"/>
                </a:ext>
              </a:extLst>
            </a:blip>
            <a:srcRect l="37813" t="12110" r="15848" b="44797"/>
            <a:stretch/>
          </p:blipFill>
          <p:spPr bwMode="auto">
            <a:xfrm>
              <a:off x="1981200" y="1620940"/>
              <a:ext cx="2752090" cy="996987"/>
            </a:xfrm>
            <a:prstGeom prst="rect">
              <a:avLst/>
            </a:prstGeom>
            <a:ln>
              <a:noFill/>
            </a:ln>
            <a:extLst>
              <a:ext uri="{53640926-AAD7-44D8-BBD7-CCE9431645EC}">
                <a14:shadowObscured xmlns:a14="http://schemas.microsoft.com/office/drawing/2010/main"/>
              </a:ext>
            </a:extLst>
          </p:spPr>
        </p:pic>
      </p:grpSp>
      <p:grpSp>
        <p:nvGrpSpPr>
          <p:cNvPr id="8" name="Group 7"/>
          <p:cNvGrpSpPr/>
          <p:nvPr/>
        </p:nvGrpSpPr>
        <p:grpSpPr>
          <a:xfrm>
            <a:off x="4781791" y="1158653"/>
            <a:ext cx="4191000" cy="2422747"/>
            <a:chOff x="1295400" y="2035745"/>
            <a:chExt cx="4191000" cy="1012255"/>
          </a:xfrm>
        </p:grpSpPr>
        <p:sp>
          <p:nvSpPr>
            <p:cNvPr id="5" name="Parallelogram 4"/>
            <p:cNvSpPr/>
            <p:nvPr/>
          </p:nvSpPr>
          <p:spPr>
            <a:xfrm>
              <a:off x="1295400" y="2035745"/>
              <a:ext cx="4191000" cy="1012255"/>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p:nvPr/>
          </p:nvPicPr>
          <p:blipFill rotWithShape="1">
            <a:blip r:embed="rId9">
              <a:extLst>
                <a:ext uri="{28A0092B-C50C-407E-A947-70E740481C1C}">
                  <a14:useLocalDpi xmlns:a14="http://schemas.microsoft.com/office/drawing/2010/main" val="0"/>
                </a:ext>
              </a:extLst>
            </a:blip>
            <a:srcRect l="37480" t="11566" r="14559" b="44744"/>
            <a:stretch/>
          </p:blipFill>
          <p:spPr bwMode="auto">
            <a:xfrm>
              <a:off x="1950720" y="2065295"/>
              <a:ext cx="2849880" cy="961394"/>
            </a:xfrm>
            <a:prstGeom prst="rect">
              <a:avLst/>
            </a:prstGeom>
            <a:ln>
              <a:noFill/>
            </a:ln>
            <a:extLst>
              <a:ext uri="{53640926-AAD7-44D8-BBD7-CCE9431645EC}">
                <a14:shadowObscured xmlns:a14="http://schemas.microsoft.com/office/drawing/2010/main"/>
              </a:ext>
            </a:extLst>
          </p:spPr>
        </p:pic>
      </p:grpSp>
      <p:sp>
        <p:nvSpPr>
          <p:cNvPr id="17" name="Parallelogram 16"/>
          <p:cNvSpPr/>
          <p:nvPr/>
        </p:nvSpPr>
        <p:spPr>
          <a:xfrm>
            <a:off x="4724400" y="3505200"/>
            <a:ext cx="4191000" cy="2590800"/>
          </a:xfrm>
          <a:prstGeom prst="parallelogram">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2"/>
          <p:cNvSpPr txBox="1">
            <a:spLocks/>
          </p:cNvSpPr>
          <p:nvPr/>
        </p:nvSpPr>
        <p:spPr>
          <a:xfrm>
            <a:off x="457200" y="762001"/>
            <a:ext cx="5715000" cy="4571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t>result 1</a:t>
            </a:r>
            <a:r>
              <a:rPr lang="en-US" sz="1800" dirty="0" smtClean="0"/>
              <a:t>: Northern Region – allocated irrigated area rice</a:t>
            </a:r>
          </a:p>
        </p:txBody>
      </p:sp>
      <p:pic>
        <p:nvPicPr>
          <p:cNvPr id="32" name="Picture 31"/>
          <p:cNvPicPr/>
          <p:nvPr/>
        </p:nvPicPr>
        <p:blipFill rotWithShape="1">
          <a:blip r:embed="rId10">
            <a:extLst>
              <a:ext uri="{28A0092B-C50C-407E-A947-70E740481C1C}">
                <a14:useLocalDpi xmlns:a14="http://schemas.microsoft.com/office/drawing/2010/main" val="0"/>
              </a:ext>
            </a:extLst>
          </a:blip>
          <a:srcRect l="33060" t="16830" r="28802" b="47610"/>
          <a:stretch/>
        </p:blipFill>
        <p:spPr bwMode="auto">
          <a:xfrm>
            <a:off x="5407026" y="3520440"/>
            <a:ext cx="2822574" cy="2537460"/>
          </a:xfrm>
          <a:prstGeom prst="rect">
            <a:avLst/>
          </a:prstGeom>
          <a:ln>
            <a:noFill/>
          </a:ln>
          <a:extLst>
            <a:ext uri="{53640926-AAD7-44D8-BBD7-CCE9431645EC}">
              <a14:shadowObscured xmlns:a14="http://schemas.microsoft.com/office/drawing/2010/main"/>
            </a:ext>
          </a:extLst>
        </p:spPr>
      </p:pic>
      <p:sp>
        <p:nvSpPr>
          <p:cNvPr id="33" name="Title 1"/>
          <p:cNvSpPr>
            <a:spLocks noGrp="1"/>
          </p:cNvSpPr>
          <p:nvPr>
            <p:ph type="title"/>
          </p:nvPr>
        </p:nvSpPr>
        <p:spPr>
          <a:xfrm>
            <a:off x="304800" y="152400"/>
            <a:ext cx="8458200" cy="685800"/>
          </a:xfrm>
        </p:spPr>
        <p:txBody>
          <a:bodyPr>
            <a:noAutofit/>
          </a:bodyPr>
          <a:lstStyle/>
          <a:p>
            <a:pPr algn="l"/>
            <a:r>
              <a:rPr lang="en-US" sz="2400" b="1" dirty="0" smtClean="0"/>
              <a:t>Visualization of Downscaling ... continued</a:t>
            </a:r>
            <a:endParaRPr lang="en-US" sz="2400" dirty="0"/>
          </a:p>
        </p:txBody>
      </p:sp>
    </p:spTree>
    <p:extLst>
      <p:ext uri="{BB962C8B-B14F-4D97-AF65-F5344CB8AC3E}">
        <p14:creationId xmlns:p14="http://schemas.microsoft.com/office/powerpoint/2010/main" val="369410156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Hexagon 27"/>
          <p:cNvSpPr/>
          <p:nvPr/>
        </p:nvSpPr>
        <p:spPr>
          <a:xfrm>
            <a:off x="1701800" y="4495800"/>
            <a:ext cx="3556000" cy="6858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some more data</a:t>
            </a:r>
          </a:p>
        </p:txBody>
      </p:sp>
      <p:grpSp>
        <p:nvGrpSpPr>
          <p:cNvPr id="25" name="Group 24"/>
          <p:cNvGrpSpPr/>
          <p:nvPr/>
        </p:nvGrpSpPr>
        <p:grpSpPr>
          <a:xfrm>
            <a:off x="1524000" y="3640833"/>
            <a:ext cx="4191000" cy="1083567"/>
            <a:chOff x="4724400" y="3505200"/>
            <a:chExt cx="4191000" cy="2590800"/>
          </a:xfrm>
        </p:grpSpPr>
        <p:sp>
          <p:nvSpPr>
            <p:cNvPr id="29" name="Parallelogram 28"/>
            <p:cNvSpPr/>
            <p:nvPr/>
          </p:nvSpPr>
          <p:spPr>
            <a:xfrm>
              <a:off x="4724400" y="35052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p:cNvPicPr/>
            <p:nvPr/>
          </p:nvPicPr>
          <p:blipFill rotWithShape="1">
            <a:blip r:embed="rId3">
              <a:extLst>
                <a:ext uri="{28A0092B-C50C-407E-A947-70E740481C1C}">
                  <a14:useLocalDpi xmlns:a14="http://schemas.microsoft.com/office/drawing/2010/main" val="0"/>
                </a:ext>
              </a:extLst>
            </a:blip>
            <a:srcRect l="37484" t="11379" r="14709" b="44132"/>
            <a:stretch/>
          </p:blipFill>
          <p:spPr bwMode="auto">
            <a:xfrm>
              <a:off x="5389245" y="3581400"/>
              <a:ext cx="2840355" cy="2509520"/>
            </a:xfrm>
            <a:prstGeom prst="rect">
              <a:avLst/>
            </a:prstGeom>
            <a:ln>
              <a:noFill/>
            </a:ln>
            <a:extLst>
              <a:ext uri="{53640926-AAD7-44D8-BBD7-CCE9431645EC}">
                <a14:shadowObscured xmlns:a14="http://schemas.microsoft.com/office/drawing/2010/main"/>
              </a:ext>
            </a:extLst>
          </p:spPr>
        </p:pic>
      </p:grpSp>
      <p:grpSp>
        <p:nvGrpSpPr>
          <p:cNvPr id="22" name="Group 21"/>
          <p:cNvGrpSpPr/>
          <p:nvPr/>
        </p:nvGrpSpPr>
        <p:grpSpPr>
          <a:xfrm>
            <a:off x="1447800" y="3352800"/>
            <a:ext cx="4191000" cy="1028700"/>
            <a:chOff x="4724400" y="3581400"/>
            <a:chExt cx="4191000" cy="2590800"/>
          </a:xfrm>
        </p:grpSpPr>
        <p:sp>
          <p:nvSpPr>
            <p:cNvPr id="26" name="Parallelogram 25"/>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p:nvPr/>
          </p:nvPicPr>
          <p:blipFill rotWithShape="1">
            <a:blip r:embed="rId4">
              <a:extLst>
                <a:ext uri="{28A0092B-C50C-407E-A947-70E740481C1C}">
                  <a14:useLocalDpi xmlns:a14="http://schemas.microsoft.com/office/drawing/2010/main" val="0"/>
                </a:ext>
              </a:extLst>
            </a:blip>
            <a:srcRect l="33666" t="17076" r="28468" b="47620"/>
            <a:stretch/>
          </p:blipFill>
          <p:spPr bwMode="auto">
            <a:xfrm>
              <a:off x="5410200" y="3587115"/>
              <a:ext cx="2844800" cy="2508885"/>
            </a:xfrm>
            <a:prstGeom prst="rect">
              <a:avLst/>
            </a:prstGeom>
            <a:ln>
              <a:noFill/>
            </a:ln>
            <a:extLst>
              <a:ext uri="{53640926-AAD7-44D8-BBD7-CCE9431645EC}">
                <a14:shadowObscured xmlns:a14="http://schemas.microsoft.com/office/drawing/2010/main"/>
              </a:ext>
            </a:extLst>
          </p:spPr>
        </p:pic>
      </p:grpSp>
      <p:grpSp>
        <p:nvGrpSpPr>
          <p:cNvPr id="19" name="Group 18"/>
          <p:cNvGrpSpPr/>
          <p:nvPr/>
        </p:nvGrpSpPr>
        <p:grpSpPr>
          <a:xfrm>
            <a:off x="1371600" y="3086100"/>
            <a:ext cx="4191000" cy="1028700"/>
            <a:chOff x="4724400" y="3581400"/>
            <a:chExt cx="4191000" cy="2590800"/>
          </a:xfrm>
        </p:grpSpPr>
        <p:sp>
          <p:nvSpPr>
            <p:cNvPr id="23" name="Parallelogram 22"/>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p:nvPr/>
          </p:nvPicPr>
          <p:blipFill rotWithShape="1">
            <a:blip r:embed="rId5">
              <a:extLst>
                <a:ext uri="{28A0092B-C50C-407E-A947-70E740481C1C}">
                  <a14:useLocalDpi xmlns:a14="http://schemas.microsoft.com/office/drawing/2010/main" val="0"/>
                </a:ext>
              </a:extLst>
            </a:blip>
            <a:srcRect l="37487" t="11580" r="15548" b="44686"/>
            <a:stretch/>
          </p:blipFill>
          <p:spPr bwMode="auto">
            <a:xfrm>
              <a:off x="5438775" y="3657600"/>
              <a:ext cx="2790825" cy="2460625"/>
            </a:xfrm>
            <a:prstGeom prst="rect">
              <a:avLst/>
            </a:prstGeom>
            <a:ln>
              <a:noFill/>
            </a:ln>
            <a:extLst>
              <a:ext uri="{53640926-AAD7-44D8-BBD7-CCE9431645EC}">
                <a14:shadowObscured xmlns:a14="http://schemas.microsoft.com/office/drawing/2010/main"/>
              </a:ext>
            </a:extLst>
          </p:spPr>
        </p:pic>
      </p:grpSp>
      <p:grpSp>
        <p:nvGrpSpPr>
          <p:cNvPr id="18" name="Group 17"/>
          <p:cNvGrpSpPr/>
          <p:nvPr/>
        </p:nvGrpSpPr>
        <p:grpSpPr>
          <a:xfrm>
            <a:off x="1295400" y="2714066"/>
            <a:ext cx="4191000" cy="1095934"/>
            <a:chOff x="4724400" y="3581400"/>
            <a:chExt cx="4191000" cy="2590800"/>
          </a:xfrm>
        </p:grpSpPr>
        <p:sp>
          <p:nvSpPr>
            <p:cNvPr id="20" name="Parallelogram 19"/>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p:nvPr/>
          </p:nvPicPr>
          <p:blipFill rotWithShape="1">
            <a:blip r:embed="rId6">
              <a:extLst>
                <a:ext uri="{28A0092B-C50C-407E-A947-70E740481C1C}">
                  <a14:useLocalDpi xmlns:a14="http://schemas.microsoft.com/office/drawing/2010/main" val="0"/>
                </a:ext>
              </a:extLst>
            </a:blip>
            <a:srcRect l="37806" t="11748" r="15547" b="44702"/>
            <a:stretch/>
          </p:blipFill>
          <p:spPr bwMode="auto">
            <a:xfrm>
              <a:off x="5410200" y="3644900"/>
              <a:ext cx="2771775" cy="2451100"/>
            </a:xfrm>
            <a:prstGeom prst="rect">
              <a:avLst/>
            </a:prstGeom>
            <a:ln>
              <a:noFill/>
            </a:ln>
            <a:extLst>
              <a:ext uri="{53640926-AAD7-44D8-BBD7-CCE9431645EC}">
                <a14:shadowObscured xmlns:a14="http://schemas.microsoft.com/office/drawing/2010/main"/>
              </a:ext>
            </a:extLst>
          </p:spPr>
        </p:pic>
      </p:grpSp>
      <p:grpSp>
        <p:nvGrpSpPr>
          <p:cNvPr id="8" name="Group 7"/>
          <p:cNvGrpSpPr/>
          <p:nvPr/>
        </p:nvGrpSpPr>
        <p:grpSpPr>
          <a:xfrm>
            <a:off x="1295400" y="2035745"/>
            <a:ext cx="4191000" cy="1012255"/>
            <a:chOff x="1295400" y="2035745"/>
            <a:chExt cx="4191000" cy="1012255"/>
          </a:xfrm>
        </p:grpSpPr>
        <p:sp>
          <p:nvSpPr>
            <p:cNvPr id="5" name="Parallelogram 4"/>
            <p:cNvSpPr/>
            <p:nvPr/>
          </p:nvSpPr>
          <p:spPr>
            <a:xfrm>
              <a:off x="1295400" y="2035745"/>
              <a:ext cx="4191000" cy="1012255"/>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p:nvPr/>
          </p:nvPicPr>
          <p:blipFill rotWithShape="1">
            <a:blip r:embed="rId7">
              <a:extLst>
                <a:ext uri="{28A0092B-C50C-407E-A947-70E740481C1C}">
                  <a14:useLocalDpi xmlns:a14="http://schemas.microsoft.com/office/drawing/2010/main" val="0"/>
                </a:ext>
              </a:extLst>
            </a:blip>
            <a:srcRect l="37480" t="11566" r="14559" b="44744"/>
            <a:stretch/>
          </p:blipFill>
          <p:spPr bwMode="auto">
            <a:xfrm>
              <a:off x="1950720" y="2065295"/>
              <a:ext cx="2849880" cy="961394"/>
            </a:xfrm>
            <a:prstGeom prst="rect">
              <a:avLst/>
            </a:prstGeom>
            <a:ln>
              <a:noFill/>
            </a:ln>
            <a:extLst>
              <a:ext uri="{53640926-AAD7-44D8-BBD7-CCE9431645EC}">
                <a14:shadowObscured xmlns:a14="http://schemas.microsoft.com/office/drawing/2010/main"/>
              </a:ext>
            </a:extLst>
          </p:spPr>
        </p:pic>
      </p:grpSp>
      <p:grpSp>
        <p:nvGrpSpPr>
          <p:cNvPr id="4" name="Group 3"/>
          <p:cNvGrpSpPr/>
          <p:nvPr/>
        </p:nvGrpSpPr>
        <p:grpSpPr>
          <a:xfrm>
            <a:off x="1295400" y="1600200"/>
            <a:ext cx="4191000" cy="1066800"/>
            <a:chOff x="1295400" y="1600200"/>
            <a:chExt cx="4191000" cy="1066800"/>
          </a:xfrm>
        </p:grpSpPr>
        <p:sp>
          <p:nvSpPr>
            <p:cNvPr id="9" name="Parallelogram 8"/>
            <p:cNvSpPr/>
            <p:nvPr/>
          </p:nvSpPr>
          <p:spPr>
            <a:xfrm>
              <a:off x="1295400" y="1600200"/>
              <a:ext cx="4191000" cy="1066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p:nvPr/>
          </p:nvPicPr>
          <p:blipFill rotWithShape="1">
            <a:blip r:embed="rId8">
              <a:extLst>
                <a:ext uri="{28A0092B-C50C-407E-A947-70E740481C1C}">
                  <a14:useLocalDpi xmlns:a14="http://schemas.microsoft.com/office/drawing/2010/main" val="0"/>
                </a:ext>
              </a:extLst>
            </a:blip>
            <a:srcRect l="37813" t="12110" r="15848" b="44797"/>
            <a:stretch/>
          </p:blipFill>
          <p:spPr bwMode="auto">
            <a:xfrm>
              <a:off x="1981200" y="1620940"/>
              <a:ext cx="2752090" cy="996987"/>
            </a:xfrm>
            <a:prstGeom prst="rect">
              <a:avLst/>
            </a:prstGeom>
            <a:ln>
              <a:noFill/>
            </a:ln>
            <a:extLst>
              <a:ext uri="{53640926-AAD7-44D8-BBD7-CCE9431645EC}">
                <a14:shadowObscured xmlns:a14="http://schemas.microsoft.com/office/drawing/2010/main"/>
              </a:ext>
            </a:extLst>
          </p:spPr>
        </p:pic>
      </p:grpSp>
      <p:grpSp>
        <p:nvGrpSpPr>
          <p:cNvPr id="16" name="Group 15"/>
          <p:cNvGrpSpPr/>
          <p:nvPr/>
        </p:nvGrpSpPr>
        <p:grpSpPr>
          <a:xfrm>
            <a:off x="4776787" y="1054753"/>
            <a:ext cx="4191000" cy="2755247"/>
            <a:chOff x="4686300" y="3428998"/>
            <a:chExt cx="4191000" cy="2590799"/>
          </a:xfrm>
          <a:solidFill>
            <a:schemeClr val="bg1"/>
          </a:solidFill>
        </p:grpSpPr>
        <p:sp>
          <p:nvSpPr>
            <p:cNvPr id="13" name="Parallelogram 12"/>
            <p:cNvSpPr/>
            <p:nvPr/>
          </p:nvSpPr>
          <p:spPr>
            <a:xfrm>
              <a:off x="4686300" y="3428998"/>
              <a:ext cx="4191000" cy="2590799"/>
            </a:xfrm>
            <a:prstGeom prst="parallelogra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p:nvPr/>
          </p:nvPicPr>
          <p:blipFill rotWithShape="1">
            <a:blip r:embed="rId9">
              <a:extLst>
                <a:ext uri="{28A0092B-C50C-407E-A947-70E740481C1C}">
                  <a14:useLocalDpi xmlns:a14="http://schemas.microsoft.com/office/drawing/2010/main" val="0"/>
                </a:ext>
              </a:extLst>
            </a:blip>
            <a:srcRect l="37484" t="11462" r="15368" b="43711"/>
            <a:stretch/>
          </p:blipFill>
          <p:spPr bwMode="auto">
            <a:xfrm>
              <a:off x="5352415" y="3434080"/>
              <a:ext cx="2800985" cy="2509520"/>
            </a:xfrm>
            <a:prstGeom prst="rect">
              <a:avLst/>
            </a:prstGeom>
            <a:grpFill/>
            <a:ln>
              <a:noFill/>
            </a:ln>
            <a:extLst>
              <a:ext uri="{53640926-AAD7-44D8-BBD7-CCE9431645EC}">
                <a14:shadowObscured xmlns:a14="http://schemas.microsoft.com/office/drawing/2010/main"/>
              </a:ext>
            </a:extLst>
          </p:spPr>
        </p:pic>
      </p:grpSp>
      <p:sp>
        <p:nvSpPr>
          <p:cNvPr id="17" name="Parallelogram 16"/>
          <p:cNvSpPr/>
          <p:nvPr/>
        </p:nvSpPr>
        <p:spPr>
          <a:xfrm>
            <a:off x="4724400" y="3505200"/>
            <a:ext cx="4191000" cy="2590800"/>
          </a:xfrm>
          <a:prstGeom prst="parallelogram">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2"/>
          <p:cNvSpPr txBox="1">
            <a:spLocks/>
          </p:cNvSpPr>
          <p:nvPr/>
        </p:nvSpPr>
        <p:spPr>
          <a:xfrm>
            <a:off x="457200" y="762001"/>
            <a:ext cx="5715000" cy="4571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smtClean="0"/>
              <a:t>result 2</a:t>
            </a:r>
            <a:r>
              <a:rPr lang="en-US" sz="1800" dirty="0" smtClean="0"/>
              <a:t>: Northern Region – allocated rainfed high area rice</a:t>
            </a:r>
          </a:p>
        </p:txBody>
      </p:sp>
      <p:pic>
        <p:nvPicPr>
          <p:cNvPr id="32" name="Picture 31"/>
          <p:cNvPicPr/>
          <p:nvPr/>
        </p:nvPicPr>
        <p:blipFill rotWithShape="1">
          <a:blip r:embed="rId10">
            <a:extLst>
              <a:ext uri="{28A0092B-C50C-407E-A947-70E740481C1C}">
                <a14:useLocalDpi xmlns:a14="http://schemas.microsoft.com/office/drawing/2010/main" val="0"/>
              </a:ext>
            </a:extLst>
          </a:blip>
          <a:srcRect l="33717" t="16888" r="28478" b="47416"/>
          <a:stretch/>
        </p:blipFill>
        <p:spPr bwMode="auto">
          <a:xfrm>
            <a:off x="5438775" y="3531870"/>
            <a:ext cx="2867025" cy="2526030"/>
          </a:xfrm>
          <a:prstGeom prst="rect">
            <a:avLst/>
          </a:prstGeom>
          <a:ln>
            <a:noFill/>
          </a:ln>
          <a:extLst>
            <a:ext uri="{53640926-AAD7-44D8-BBD7-CCE9431645EC}">
              <a14:shadowObscured xmlns:a14="http://schemas.microsoft.com/office/drawing/2010/main"/>
            </a:ext>
          </a:extLst>
        </p:spPr>
      </p:pic>
      <p:sp>
        <p:nvSpPr>
          <p:cNvPr id="33" name="Title 1"/>
          <p:cNvSpPr>
            <a:spLocks noGrp="1"/>
          </p:cNvSpPr>
          <p:nvPr>
            <p:ph type="title"/>
          </p:nvPr>
        </p:nvSpPr>
        <p:spPr>
          <a:xfrm>
            <a:off x="304800" y="152400"/>
            <a:ext cx="8458200" cy="685800"/>
          </a:xfrm>
        </p:spPr>
        <p:txBody>
          <a:bodyPr>
            <a:noAutofit/>
          </a:bodyPr>
          <a:lstStyle/>
          <a:p>
            <a:pPr algn="l"/>
            <a:r>
              <a:rPr lang="en-US" sz="2400" b="1" dirty="0" smtClean="0"/>
              <a:t>Visualization of Downscaling ... continued</a:t>
            </a:r>
            <a:endParaRPr lang="en-US" sz="2400" dirty="0"/>
          </a:p>
        </p:txBody>
      </p:sp>
    </p:spTree>
    <p:extLst>
      <p:ext uri="{BB962C8B-B14F-4D97-AF65-F5344CB8AC3E}">
        <p14:creationId xmlns:p14="http://schemas.microsoft.com/office/powerpoint/2010/main" val="290138195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Hexagon 32"/>
          <p:cNvSpPr/>
          <p:nvPr/>
        </p:nvSpPr>
        <p:spPr>
          <a:xfrm>
            <a:off x="1701800" y="4495800"/>
            <a:ext cx="3556000" cy="6858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some more data</a:t>
            </a:r>
          </a:p>
        </p:txBody>
      </p:sp>
      <p:grpSp>
        <p:nvGrpSpPr>
          <p:cNvPr id="22" name="Group 21"/>
          <p:cNvGrpSpPr/>
          <p:nvPr/>
        </p:nvGrpSpPr>
        <p:grpSpPr>
          <a:xfrm>
            <a:off x="1447800" y="3352800"/>
            <a:ext cx="4191000" cy="1028700"/>
            <a:chOff x="4724400" y="3581400"/>
            <a:chExt cx="4191000" cy="2590800"/>
          </a:xfrm>
        </p:grpSpPr>
        <p:sp>
          <p:nvSpPr>
            <p:cNvPr id="26" name="Parallelogram 25"/>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p:nvPr/>
          </p:nvPicPr>
          <p:blipFill rotWithShape="1">
            <a:blip r:embed="rId3">
              <a:extLst>
                <a:ext uri="{28A0092B-C50C-407E-A947-70E740481C1C}">
                  <a14:useLocalDpi xmlns:a14="http://schemas.microsoft.com/office/drawing/2010/main" val="0"/>
                </a:ext>
              </a:extLst>
            </a:blip>
            <a:srcRect l="33666" t="17076" r="28468" b="47620"/>
            <a:stretch/>
          </p:blipFill>
          <p:spPr bwMode="auto">
            <a:xfrm>
              <a:off x="5410200" y="3587115"/>
              <a:ext cx="2844800" cy="2508885"/>
            </a:xfrm>
            <a:prstGeom prst="rect">
              <a:avLst/>
            </a:prstGeom>
            <a:ln>
              <a:noFill/>
            </a:ln>
            <a:extLst>
              <a:ext uri="{53640926-AAD7-44D8-BBD7-CCE9431645EC}">
                <a14:shadowObscured xmlns:a14="http://schemas.microsoft.com/office/drawing/2010/main"/>
              </a:ext>
            </a:extLst>
          </p:spPr>
        </p:pic>
      </p:grpSp>
      <p:grpSp>
        <p:nvGrpSpPr>
          <p:cNvPr id="19" name="Group 18"/>
          <p:cNvGrpSpPr/>
          <p:nvPr/>
        </p:nvGrpSpPr>
        <p:grpSpPr>
          <a:xfrm>
            <a:off x="1371600" y="3086100"/>
            <a:ext cx="4191000" cy="1028700"/>
            <a:chOff x="4724400" y="3581400"/>
            <a:chExt cx="4191000" cy="2590800"/>
          </a:xfrm>
        </p:grpSpPr>
        <p:sp>
          <p:nvSpPr>
            <p:cNvPr id="23" name="Parallelogram 22"/>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p:nvPr/>
          </p:nvPicPr>
          <p:blipFill rotWithShape="1">
            <a:blip r:embed="rId4">
              <a:extLst>
                <a:ext uri="{28A0092B-C50C-407E-A947-70E740481C1C}">
                  <a14:useLocalDpi xmlns:a14="http://schemas.microsoft.com/office/drawing/2010/main" val="0"/>
                </a:ext>
              </a:extLst>
            </a:blip>
            <a:srcRect l="37487" t="11580" r="15548" b="44686"/>
            <a:stretch/>
          </p:blipFill>
          <p:spPr bwMode="auto">
            <a:xfrm>
              <a:off x="5438775" y="3657600"/>
              <a:ext cx="2790825" cy="2460625"/>
            </a:xfrm>
            <a:prstGeom prst="rect">
              <a:avLst/>
            </a:prstGeom>
            <a:ln>
              <a:noFill/>
            </a:ln>
            <a:extLst>
              <a:ext uri="{53640926-AAD7-44D8-BBD7-CCE9431645EC}">
                <a14:shadowObscured xmlns:a14="http://schemas.microsoft.com/office/drawing/2010/main"/>
              </a:ext>
            </a:extLst>
          </p:spPr>
        </p:pic>
      </p:grpSp>
      <p:grpSp>
        <p:nvGrpSpPr>
          <p:cNvPr id="18" name="Group 17"/>
          <p:cNvGrpSpPr/>
          <p:nvPr/>
        </p:nvGrpSpPr>
        <p:grpSpPr>
          <a:xfrm>
            <a:off x="1295400" y="2714066"/>
            <a:ext cx="4191000" cy="1095934"/>
            <a:chOff x="4724400" y="3581400"/>
            <a:chExt cx="4191000" cy="2590800"/>
          </a:xfrm>
        </p:grpSpPr>
        <p:sp>
          <p:nvSpPr>
            <p:cNvPr id="20" name="Parallelogram 19"/>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p:nvPr/>
          </p:nvPicPr>
          <p:blipFill rotWithShape="1">
            <a:blip r:embed="rId5">
              <a:extLst>
                <a:ext uri="{28A0092B-C50C-407E-A947-70E740481C1C}">
                  <a14:useLocalDpi xmlns:a14="http://schemas.microsoft.com/office/drawing/2010/main" val="0"/>
                </a:ext>
              </a:extLst>
            </a:blip>
            <a:srcRect l="37806" t="11748" r="15547" b="44702"/>
            <a:stretch/>
          </p:blipFill>
          <p:spPr bwMode="auto">
            <a:xfrm>
              <a:off x="5410200" y="3644900"/>
              <a:ext cx="2771775" cy="2451100"/>
            </a:xfrm>
            <a:prstGeom prst="rect">
              <a:avLst/>
            </a:prstGeom>
            <a:ln>
              <a:noFill/>
            </a:ln>
            <a:extLst>
              <a:ext uri="{53640926-AAD7-44D8-BBD7-CCE9431645EC}">
                <a14:shadowObscured xmlns:a14="http://schemas.microsoft.com/office/drawing/2010/main"/>
              </a:ext>
            </a:extLst>
          </p:spPr>
        </p:pic>
      </p:grpSp>
      <p:grpSp>
        <p:nvGrpSpPr>
          <p:cNvPr id="16" name="Group 15"/>
          <p:cNvGrpSpPr/>
          <p:nvPr/>
        </p:nvGrpSpPr>
        <p:grpSpPr>
          <a:xfrm>
            <a:off x="1295400" y="2438400"/>
            <a:ext cx="4191000" cy="990600"/>
            <a:chOff x="4686300" y="3428998"/>
            <a:chExt cx="4191000" cy="2590799"/>
          </a:xfrm>
        </p:grpSpPr>
        <p:sp>
          <p:nvSpPr>
            <p:cNvPr id="13" name="Parallelogram 12"/>
            <p:cNvSpPr/>
            <p:nvPr/>
          </p:nvSpPr>
          <p:spPr>
            <a:xfrm>
              <a:off x="4686300" y="3428998"/>
              <a:ext cx="4191000" cy="2590799"/>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p:nvPr/>
          </p:nvPicPr>
          <p:blipFill rotWithShape="1">
            <a:blip r:embed="rId6">
              <a:extLst>
                <a:ext uri="{28A0092B-C50C-407E-A947-70E740481C1C}">
                  <a14:useLocalDpi xmlns:a14="http://schemas.microsoft.com/office/drawing/2010/main" val="0"/>
                </a:ext>
              </a:extLst>
            </a:blip>
            <a:srcRect l="37484" t="11462" r="15368" b="43711"/>
            <a:stretch/>
          </p:blipFill>
          <p:spPr bwMode="auto">
            <a:xfrm>
              <a:off x="5352415" y="3434080"/>
              <a:ext cx="2800985" cy="2509520"/>
            </a:xfrm>
            <a:prstGeom prst="rect">
              <a:avLst/>
            </a:prstGeom>
            <a:ln>
              <a:noFill/>
            </a:ln>
            <a:extLst>
              <a:ext uri="{53640926-AAD7-44D8-BBD7-CCE9431645EC}">
                <a14:shadowObscured xmlns:a14="http://schemas.microsoft.com/office/drawing/2010/main"/>
              </a:ext>
            </a:extLst>
          </p:spPr>
        </p:pic>
      </p:grpSp>
      <p:grpSp>
        <p:nvGrpSpPr>
          <p:cNvPr id="8" name="Group 7"/>
          <p:cNvGrpSpPr/>
          <p:nvPr/>
        </p:nvGrpSpPr>
        <p:grpSpPr>
          <a:xfrm>
            <a:off x="1295400" y="2035745"/>
            <a:ext cx="4191000" cy="1012255"/>
            <a:chOff x="1295400" y="2035745"/>
            <a:chExt cx="4191000" cy="1012255"/>
          </a:xfrm>
        </p:grpSpPr>
        <p:sp>
          <p:nvSpPr>
            <p:cNvPr id="5" name="Parallelogram 4"/>
            <p:cNvSpPr/>
            <p:nvPr/>
          </p:nvSpPr>
          <p:spPr>
            <a:xfrm>
              <a:off x="1295400" y="2035745"/>
              <a:ext cx="4191000" cy="1012255"/>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p:nvPr/>
          </p:nvPicPr>
          <p:blipFill rotWithShape="1">
            <a:blip r:embed="rId7">
              <a:extLst>
                <a:ext uri="{28A0092B-C50C-407E-A947-70E740481C1C}">
                  <a14:useLocalDpi xmlns:a14="http://schemas.microsoft.com/office/drawing/2010/main" val="0"/>
                </a:ext>
              </a:extLst>
            </a:blip>
            <a:srcRect l="37480" t="11566" r="14559" b="44744"/>
            <a:stretch/>
          </p:blipFill>
          <p:spPr bwMode="auto">
            <a:xfrm>
              <a:off x="1950720" y="2065295"/>
              <a:ext cx="2849880" cy="961394"/>
            </a:xfrm>
            <a:prstGeom prst="rect">
              <a:avLst/>
            </a:prstGeom>
            <a:ln>
              <a:noFill/>
            </a:ln>
            <a:extLst>
              <a:ext uri="{53640926-AAD7-44D8-BBD7-CCE9431645EC}">
                <a14:shadowObscured xmlns:a14="http://schemas.microsoft.com/office/drawing/2010/main"/>
              </a:ext>
            </a:extLst>
          </p:spPr>
        </p:pic>
      </p:grpSp>
      <p:grpSp>
        <p:nvGrpSpPr>
          <p:cNvPr id="4" name="Group 3"/>
          <p:cNvGrpSpPr/>
          <p:nvPr/>
        </p:nvGrpSpPr>
        <p:grpSpPr>
          <a:xfrm>
            <a:off x="1295400" y="1600200"/>
            <a:ext cx="4191000" cy="1066800"/>
            <a:chOff x="1295400" y="1600200"/>
            <a:chExt cx="4191000" cy="1066800"/>
          </a:xfrm>
        </p:grpSpPr>
        <p:sp>
          <p:nvSpPr>
            <p:cNvPr id="9" name="Parallelogram 8"/>
            <p:cNvSpPr/>
            <p:nvPr/>
          </p:nvSpPr>
          <p:spPr>
            <a:xfrm>
              <a:off x="1295400" y="1600200"/>
              <a:ext cx="4191000" cy="1066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p:nvPr/>
          </p:nvPicPr>
          <p:blipFill rotWithShape="1">
            <a:blip r:embed="rId8">
              <a:extLst>
                <a:ext uri="{28A0092B-C50C-407E-A947-70E740481C1C}">
                  <a14:useLocalDpi xmlns:a14="http://schemas.microsoft.com/office/drawing/2010/main" val="0"/>
                </a:ext>
              </a:extLst>
            </a:blip>
            <a:srcRect l="37813" t="12110" r="15848" b="44797"/>
            <a:stretch/>
          </p:blipFill>
          <p:spPr bwMode="auto">
            <a:xfrm>
              <a:off x="1981200" y="1620940"/>
              <a:ext cx="2752090" cy="996987"/>
            </a:xfrm>
            <a:prstGeom prst="rect">
              <a:avLst/>
            </a:prstGeom>
            <a:ln>
              <a:noFill/>
            </a:ln>
            <a:extLst>
              <a:ext uri="{53640926-AAD7-44D8-BBD7-CCE9431645EC}">
                <a14:shadowObscured xmlns:a14="http://schemas.microsoft.com/office/drawing/2010/main"/>
              </a:ext>
            </a:extLst>
          </p:spPr>
        </p:pic>
      </p:grpSp>
      <p:sp>
        <p:nvSpPr>
          <p:cNvPr id="31" name="Content Placeholder 2"/>
          <p:cNvSpPr txBox="1">
            <a:spLocks/>
          </p:cNvSpPr>
          <p:nvPr/>
        </p:nvSpPr>
        <p:spPr>
          <a:xfrm>
            <a:off x="457200" y="762001"/>
            <a:ext cx="5715000" cy="4571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result 3: Northern Region – allocated rainfed low area rice</a:t>
            </a:r>
          </a:p>
          <a:p>
            <a:pPr marL="0" indent="0">
              <a:buFont typeface="Arial" pitchFamily="34" charset="0"/>
              <a:buNone/>
            </a:pPr>
            <a:endParaRPr lang="en-US" sz="1800" dirty="0" smtClean="0"/>
          </a:p>
        </p:txBody>
      </p:sp>
      <p:sp>
        <p:nvSpPr>
          <p:cNvPr id="34" name="Title 1"/>
          <p:cNvSpPr>
            <a:spLocks noGrp="1"/>
          </p:cNvSpPr>
          <p:nvPr>
            <p:ph type="title"/>
          </p:nvPr>
        </p:nvSpPr>
        <p:spPr>
          <a:xfrm>
            <a:off x="304800" y="152400"/>
            <a:ext cx="8458200" cy="685800"/>
          </a:xfrm>
        </p:spPr>
        <p:txBody>
          <a:bodyPr>
            <a:noAutofit/>
          </a:bodyPr>
          <a:lstStyle/>
          <a:p>
            <a:pPr algn="l"/>
            <a:r>
              <a:rPr lang="en-US" sz="2400" b="1" dirty="0" smtClean="0"/>
              <a:t>Visualization of Downscaling ... continued</a:t>
            </a:r>
            <a:endParaRPr lang="en-US" sz="2400" dirty="0"/>
          </a:p>
        </p:txBody>
      </p:sp>
      <p:grpSp>
        <p:nvGrpSpPr>
          <p:cNvPr id="35" name="Group 34"/>
          <p:cNvGrpSpPr/>
          <p:nvPr/>
        </p:nvGrpSpPr>
        <p:grpSpPr>
          <a:xfrm>
            <a:off x="4876800" y="1066800"/>
            <a:ext cx="4191000" cy="2590800"/>
            <a:chOff x="4724400" y="3505200"/>
            <a:chExt cx="4191000" cy="2590800"/>
          </a:xfrm>
        </p:grpSpPr>
        <p:sp>
          <p:nvSpPr>
            <p:cNvPr id="36" name="Parallelogram 35"/>
            <p:cNvSpPr/>
            <p:nvPr/>
          </p:nvSpPr>
          <p:spPr>
            <a:xfrm>
              <a:off x="4724400" y="35052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p:cNvPicPr/>
            <p:nvPr/>
          </p:nvPicPr>
          <p:blipFill rotWithShape="1">
            <a:blip r:embed="rId9">
              <a:extLst>
                <a:ext uri="{28A0092B-C50C-407E-A947-70E740481C1C}">
                  <a14:useLocalDpi xmlns:a14="http://schemas.microsoft.com/office/drawing/2010/main" val="0"/>
                </a:ext>
              </a:extLst>
            </a:blip>
            <a:srcRect l="37484" t="11379" r="14709" b="44132"/>
            <a:stretch/>
          </p:blipFill>
          <p:spPr bwMode="auto">
            <a:xfrm>
              <a:off x="5389245" y="3581400"/>
              <a:ext cx="2840355" cy="2509520"/>
            </a:xfrm>
            <a:prstGeom prst="rect">
              <a:avLst/>
            </a:prstGeom>
            <a:ln>
              <a:noFill/>
            </a:ln>
            <a:extLst>
              <a:ext uri="{53640926-AAD7-44D8-BBD7-CCE9431645EC}">
                <a14:shadowObscured xmlns:a14="http://schemas.microsoft.com/office/drawing/2010/main"/>
              </a:ext>
            </a:extLst>
          </p:spPr>
        </p:pic>
      </p:grpSp>
      <p:sp>
        <p:nvSpPr>
          <p:cNvPr id="17" name="Parallelogram 16"/>
          <p:cNvSpPr/>
          <p:nvPr/>
        </p:nvSpPr>
        <p:spPr>
          <a:xfrm>
            <a:off x="4724400" y="3505200"/>
            <a:ext cx="4191000" cy="2590800"/>
          </a:xfrm>
          <a:prstGeom prst="parallelogram">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p:cNvPicPr/>
          <p:nvPr/>
        </p:nvPicPr>
        <p:blipFill rotWithShape="1">
          <a:blip r:embed="rId10">
            <a:extLst>
              <a:ext uri="{28A0092B-C50C-407E-A947-70E740481C1C}">
                <a14:useLocalDpi xmlns:a14="http://schemas.microsoft.com/office/drawing/2010/main" val="0"/>
              </a:ext>
            </a:extLst>
          </a:blip>
          <a:srcRect l="33388" t="17372" r="28308" b="47014"/>
          <a:stretch/>
        </p:blipFill>
        <p:spPr bwMode="auto">
          <a:xfrm>
            <a:off x="5408296" y="3557270"/>
            <a:ext cx="2842260" cy="25006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760071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Hexagon 30"/>
          <p:cNvSpPr/>
          <p:nvPr/>
        </p:nvSpPr>
        <p:spPr>
          <a:xfrm>
            <a:off x="1701800" y="4495800"/>
            <a:ext cx="3556000" cy="6858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some more data</a:t>
            </a:r>
          </a:p>
        </p:txBody>
      </p:sp>
      <p:grpSp>
        <p:nvGrpSpPr>
          <p:cNvPr id="25" name="Group 24"/>
          <p:cNvGrpSpPr/>
          <p:nvPr/>
        </p:nvGrpSpPr>
        <p:grpSpPr>
          <a:xfrm>
            <a:off x="1524000" y="3640833"/>
            <a:ext cx="4191000" cy="1083567"/>
            <a:chOff x="4724400" y="3505200"/>
            <a:chExt cx="4191000" cy="2590800"/>
          </a:xfrm>
        </p:grpSpPr>
        <p:sp>
          <p:nvSpPr>
            <p:cNvPr id="29" name="Parallelogram 28"/>
            <p:cNvSpPr/>
            <p:nvPr/>
          </p:nvSpPr>
          <p:spPr>
            <a:xfrm>
              <a:off x="4724400" y="35052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p:cNvPicPr/>
            <p:nvPr/>
          </p:nvPicPr>
          <p:blipFill rotWithShape="1">
            <a:blip r:embed="rId3">
              <a:extLst>
                <a:ext uri="{28A0092B-C50C-407E-A947-70E740481C1C}">
                  <a14:useLocalDpi xmlns:a14="http://schemas.microsoft.com/office/drawing/2010/main" val="0"/>
                </a:ext>
              </a:extLst>
            </a:blip>
            <a:srcRect l="37484" t="11379" r="14709" b="44132"/>
            <a:stretch/>
          </p:blipFill>
          <p:spPr bwMode="auto">
            <a:xfrm>
              <a:off x="5389245" y="3581400"/>
              <a:ext cx="2840355" cy="2509520"/>
            </a:xfrm>
            <a:prstGeom prst="rect">
              <a:avLst/>
            </a:prstGeom>
            <a:ln>
              <a:noFill/>
            </a:ln>
            <a:extLst>
              <a:ext uri="{53640926-AAD7-44D8-BBD7-CCE9431645EC}">
                <a14:shadowObscured xmlns:a14="http://schemas.microsoft.com/office/drawing/2010/main"/>
              </a:ext>
            </a:extLst>
          </p:spPr>
        </p:pic>
      </p:grpSp>
      <p:grpSp>
        <p:nvGrpSpPr>
          <p:cNvPr id="22" name="Group 21"/>
          <p:cNvGrpSpPr/>
          <p:nvPr/>
        </p:nvGrpSpPr>
        <p:grpSpPr>
          <a:xfrm>
            <a:off x="1447800" y="3352800"/>
            <a:ext cx="4191000" cy="1028700"/>
            <a:chOff x="4724400" y="3581400"/>
            <a:chExt cx="4191000" cy="2590800"/>
          </a:xfrm>
        </p:grpSpPr>
        <p:sp>
          <p:nvSpPr>
            <p:cNvPr id="26" name="Parallelogram 25"/>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p:nvPr/>
          </p:nvPicPr>
          <p:blipFill rotWithShape="1">
            <a:blip r:embed="rId4">
              <a:extLst>
                <a:ext uri="{28A0092B-C50C-407E-A947-70E740481C1C}">
                  <a14:useLocalDpi xmlns:a14="http://schemas.microsoft.com/office/drawing/2010/main" val="0"/>
                </a:ext>
              </a:extLst>
            </a:blip>
            <a:srcRect l="33666" t="17076" r="28468" b="47620"/>
            <a:stretch/>
          </p:blipFill>
          <p:spPr bwMode="auto">
            <a:xfrm>
              <a:off x="5410200" y="3587115"/>
              <a:ext cx="2844800" cy="2508885"/>
            </a:xfrm>
            <a:prstGeom prst="rect">
              <a:avLst/>
            </a:prstGeom>
            <a:ln>
              <a:noFill/>
            </a:ln>
            <a:extLst>
              <a:ext uri="{53640926-AAD7-44D8-BBD7-CCE9431645EC}">
                <a14:shadowObscured xmlns:a14="http://schemas.microsoft.com/office/drawing/2010/main"/>
              </a:ext>
            </a:extLst>
          </p:spPr>
        </p:pic>
      </p:grpSp>
      <p:grpSp>
        <p:nvGrpSpPr>
          <p:cNvPr id="19" name="Group 18"/>
          <p:cNvGrpSpPr/>
          <p:nvPr/>
        </p:nvGrpSpPr>
        <p:grpSpPr>
          <a:xfrm>
            <a:off x="1371600" y="3086100"/>
            <a:ext cx="4191000" cy="1028700"/>
            <a:chOff x="4724400" y="3581400"/>
            <a:chExt cx="4191000" cy="2590800"/>
          </a:xfrm>
        </p:grpSpPr>
        <p:sp>
          <p:nvSpPr>
            <p:cNvPr id="23" name="Parallelogram 22"/>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p:nvPr/>
          </p:nvPicPr>
          <p:blipFill rotWithShape="1">
            <a:blip r:embed="rId5">
              <a:extLst>
                <a:ext uri="{28A0092B-C50C-407E-A947-70E740481C1C}">
                  <a14:useLocalDpi xmlns:a14="http://schemas.microsoft.com/office/drawing/2010/main" val="0"/>
                </a:ext>
              </a:extLst>
            </a:blip>
            <a:srcRect l="37487" t="11580" r="15548" b="44686"/>
            <a:stretch/>
          </p:blipFill>
          <p:spPr bwMode="auto">
            <a:xfrm>
              <a:off x="5438775" y="3657600"/>
              <a:ext cx="2790825" cy="2460625"/>
            </a:xfrm>
            <a:prstGeom prst="rect">
              <a:avLst/>
            </a:prstGeom>
            <a:ln>
              <a:noFill/>
            </a:ln>
            <a:extLst>
              <a:ext uri="{53640926-AAD7-44D8-BBD7-CCE9431645EC}">
                <a14:shadowObscured xmlns:a14="http://schemas.microsoft.com/office/drawing/2010/main"/>
              </a:ext>
            </a:extLst>
          </p:spPr>
        </p:pic>
      </p:grpSp>
      <p:grpSp>
        <p:nvGrpSpPr>
          <p:cNvPr id="16" name="Group 15"/>
          <p:cNvGrpSpPr/>
          <p:nvPr/>
        </p:nvGrpSpPr>
        <p:grpSpPr>
          <a:xfrm>
            <a:off x="1295400" y="2438400"/>
            <a:ext cx="4191000" cy="990600"/>
            <a:chOff x="4686300" y="3428998"/>
            <a:chExt cx="4191000" cy="2590799"/>
          </a:xfrm>
        </p:grpSpPr>
        <p:sp>
          <p:nvSpPr>
            <p:cNvPr id="13" name="Parallelogram 12"/>
            <p:cNvSpPr/>
            <p:nvPr/>
          </p:nvSpPr>
          <p:spPr>
            <a:xfrm>
              <a:off x="4686300" y="3428998"/>
              <a:ext cx="4191000" cy="2590799"/>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p:nvPr/>
          </p:nvPicPr>
          <p:blipFill rotWithShape="1">
            <a:blip r:embed="rId6">
              <a:extLst>
                <a:ext uri="{28A0092B-C50C-407E-A947-70E740481C1C}">
                  <a14:useLocalDpi xmlns:a14="http://schemas.microsoft.com/office/drawing/2010/main" val="0"/>
                </a:ext>
              </a:extLst>
            </a:blip>
            <a:srcRect l="37484" t="11462" r="15368" b="43711"/>
            <a:stretch/>
          </p:blipFill>
          <p:spPr bwMode="auto">
            <a:xfrm>
              <a:off x="5352415" y="3434080"/>
              <a:ext cx="2800985" cy="2509520"/>
            </a:xfrm>
            <a:prstGeom prst="rect">
              <a:avLst/>
            </a:prstGeom>
            <a:ln>
              <a:noFill/>
            </a:ln>
            <a:extLst>
              <a:ext uri="{53640926-AAD7-44D8-BBD7-CCE9431645EC}">
                <a14:shadowObscured xmlns:a14="http://schemas.microsoft.com/office/drawing/2010/main"/>
              </a:ext>
            </a:extLst>
          </p:spPr>
        </p:pic>
      </p:grpSp>
      <p:grpSp>
        <p:nvGrpSpPr>
          <p:cNvPr id="8" name="Group 7"/>
          <p:cNvGrpSpPr/>
          <p:nvPr/>
        </p:nvGrpSpPr>
        <p:grpSpPr>
          <a:xfrm>
            <a:off x="1295400" y="2035745"/>
            <a:ext cx="4191000" cy="1012255"/>
            <a:chOff x="1295400" y="2035745"/>
            <a:chExt cx="4191000" cy="1012255"/>
          </a:xfrm>
        </p:grpSpPr>
        <p:sp>
          <p:nvSpPr>
            <p:cNvPr id="5" name="Parallelogram 4"/>
            <p:cNvSpPr/>
            <p:nvPr/>
          </p:nvSpPr>
          <p:spPr>
            <a:xfrm>
              <a:off x="1295400" y="2035745"/>
              <a:ext cx="4191000" cy="1012255"/>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p:nvPr/>
          </p:nvPicPr>
          <p:blipFill rotWithShape="1">
            <a:blip r:embed="rId7">
              <a:extLst>
                <a:ext uri="{28A0092B-C50C-407E-A947-70E740481C1C}">
                  <a14:useLocalDpi xmlns:a14="http://schemas.microsoft.com/office/drawing/2010/main" val="0"/>
                </a:ext>
              </a:extLst>
            </a:blip>
            <a:srcRect l="37480" t="11566" r="14559" b="44744"/>
            <a:stretch/>
          </p:blipFill>
          <p:spPr bwMode="auto">
            <a:xfrm>
              <a:off x="1950720" y="2065295"/>
              <a:ext cx="2849880" cy="961394"/>
            </a:xfrm>
            <a:prstGeom prst="rect">
              <a:avLst/>
            </a:prstGeom>
            <a:ln>
              <a:noFill/>
            </a:ln>
            <a:extLst>
              <a:ext uri="{53640926-AAD7-44D8-BBD7-CCE9431645EC}">
                <a14:shadowObscured xmlns:a14="http://schemas.microsoft.com/office/drawing/2010/main"/>
              </a:ext>
            </a:extLst>
          </p:spPr>
        </p:pic>
      </p:grpSp>
      <p:grpSp>
        <p:nvGrpSpPr>
          <p:cNvPr id="6" name="Group 5"/>
          <p:cNvGrpSpPr/>
          <p:nvPr/>
        </p:nvGrpSpPr>
        <p:grpSpPr>
          <a:xfrm>
            <a:off x="1295400" y="1600200"/>
            <a:ext cx="4191000" cy="1066800"/>
            <a:chOff x="1295400" y="1600200"/>
            <a:chExt cx="4191000" cy="1066800"/>
          </a:xfrm>
        </p:grpSpPr>
        <p:sp>
          <p:nvSpPr>
            <p:cNvPr id="9" name="Parallelogram 8"/>
            <p:cNvSpPr/>
            <p:nvPr/>
          </p:nvSpPr>
          <p:spPr>
            <a:xfrm>
              <a:off x="1295400" y="1600200"/>
              <a:ext cx="4191000" cy="1066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p:nvPr/>
          </p:nvPicPr>
          <p:blipFill rotWithShape="1">
            <a:blip r:embed="rId8">
              <a:extLst>
                <a:ext uri="{28A0092B-C50C-407E-A947-70E740481C1C}">
                  <a14:useLocalDpi xmlns:a14="http://schemas.microsoft.com/office/drawing/2010/main" val="0"/>
                </a:ext>
              </a:extLst>
            </a:blip>
            <a:srcRect l="37813" t="12110" r="15848" b="44797"/>
            <a:stretch/>
          </p:blipFill>
          <p:spPr bwMode="auto">
            <a:xfrm>
              <a:off x="1981200" y="1620940"/>
              <a:ext cx="2752090" cy="996987"/>
            </a:xfrm>
            <a:prstGeom prst="rect">
              <a:avLst/>
            </a:prstGeom>
            <a:ln>
              <a:noFill/>
            </a:ln>
            <a:extLst>
              <a:ext uri="{53640926-AAD7-44D8-BBD7-CCE9431645EC}">
                <a14:shadowObscured xmlns:a14="http://schemas.microsoft.com/office/drawing/2010/main"/>
              </a:ext>
            </a:extLst>
          </p:spPr>
        </p:pic>
      </p:grpSp>
      <p:grpSp>
        <p:nvGrpSpPr>
          <p:cNvPr id="18" name="Group 17"/>
          <p:cNvGrpSpPr/>
          <p:nvPr/>
        </p:nvGrpSpPr>
        <p:grpSpPr>
          <a:xfrm>
            <a:off x="4770216" y="1089750"/>
            <a:ext cx="4191000" cy="2720250"/>
            <a:chOff x="4724400" y="3581400"/>
            <a:chExt cx="4191000" cy="2590800"/>
          </a:xfrm>
        </p:grpSpPr>
        <p:sp>
          <p:nvSpPr>
            <p:cNvPr id="20" name="Parallelogram 19"/>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p:nvPr/>
          </p:nvPicPr>
          <p:blipFill rotWithShape="1">
            <a:blip r:embed="rId9">
              <a:extLst>
                <a:ext uri="{28A0092B-C50C-407E-A947-70E740481C1C}">
                  <a14:useLocalDpi xmlns:a14="http://schemas.microsoft.com/office/drawing/2010/main" val="0"/>
                </a:ext>
              </a:extLst>
            </a:blip>
            <a:srcRect l="37806" t="11748" r="15547" b="44702"/>
            <a:stretch/>
          </p:blipFill>
          <p:spPr bwMode="auto">
            <a:xfrm>
              <a:off x="5410200" y="3644900"/>
              <a:ext cx="2771775" cy="2451100"/>
            </a:xfrm>
            <a:prstGeom prst="rect">
              <a:avLst/>
            </a:prstGeom>
            <a:ln>
              <a:noFill/>
            </a:ln>
            <a:extLst>
              <a:ext uri="{53640926-AAD7-44D8-BBD7-CCE9431645EC}">
                <a14:shadowObscured xmlns:a14="http://schemas.microsoft.com/office/drawing/2010/main"/>
              </a:ext>
            </a:extLst>
          </p:spPr>
        </p:pic>
      </p:grpSp>
      <p:sp>
        <p:nvSpPr>
          <p:cNvPr id="17" name="Parallelogram 16"/>
          <p:cNvSpPr/>
          <p:nvPr/>
        </p:nvSpPr>
        <p:spPr>
          <a:xfrm>
            <a:off x="4724400" y="3505200"/>
            <a:ext cx="4191000" cy="2590800"/>
          </a:xfrm>
          <a:prstGeom prst="parallelogram">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ntent Placeholder 2"/>
          <p:cNvSpPr txBox="1">
            <a:spLocks/>
          </p:cNvSpPr>
          <p:nvPr/>
        </p:nvSpPr>
        <p:spPr>
          <a:xfrm>
            <a:off x="457200" y="762001"/>
            <a:ext cx="5715000" cy="4571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result 4: Northern Region – allocated subsistence area rice</a:t>
            </a:r>
          </a:p>
        </p:txBody>
      </p:sp>
      <p:pic>
        <p:nvPicPr>
          <p:cNvPr id="28" name="Picture 27"/>
          <p:cNvPicPr/>
          <p:nvPr/>
        </p:nvPicPr>
        <p:blipFill rotWithShape="1">
          <a:blip r:embed="rId10">
            <a:extLst>
              <a:ext uri="{28A0092B-C50C-407E-A947-70E740481C1C}">
                <a14:useLocalDpi xmlns:a14="http://schemas.microsoft.com/office/drawing/2010/main" val="0"/>
              </a:ext>
            </a:extLst>
          </a:blip>
          <a:srcRect l="33719" t="16138" r="28796" b="48132"/>
          <a:stretch/>
        </p:blipFill>
        <p:spPr bwMode="auto">
          <a:xfrm>
            <a:off x="5410200" y="3581400"/>
            <a:ext cx="2743200" cy="2438400"/>
          </a:xfrm>
          <a:prstGeom prst="rect">
            <a:avLst/>
          </a:prstGeom>
          <a:ln>
            <a:noFill/>
          </a:ln>
          <a:extLst>
            <a:ext uri="{53640926-AAD7-44D8-BBD7-CCE9431645EC}">
              <a14:shadowObscured xmlns:a14="http://schemas.microsoft.com/office/drawing/2010/main"/>
            </a:ext>
          </a:extLst>
        </p:spPr>
      </p:pic>
      <p:sp>
        <p:nvSpPr>
          <p:cNvPr id="33" name="Title 1"/>
          <p:cNvSpPr>
            <a:spLocks noGrp="1"/>
          </p:cNvSpPr>
          <p:nvPr>
            <p:ph type="title"/>
          </p:nvPr>
        </p:nvSpPr>
        <p:spPr>
          <a:xfrm>
            <a:off x="304800" y="152400"/>
            <a:ext cx="8458200" cy="685800"/>
          </a:xfrm>
        </p:spPr>
        <p:txBody>
          <a:bodyPr>
            <a:noAutofit/>
          </a:bodyPr>
          <a:lstStyle/>
          <a:p>
            <a:pPr algn="l"/>
            <a:r>
              <a:rPr lang="en-US" sz="2400" b="1" dirty="0" smtClean="0"/>
              <a:t>Visualization of Downscaling ... continued</a:t>
            </a:r>
            <a:endParaRPr lang="en-US" sz="2400" dirty="0"/>
          </a:p>
        </p:txBody>
      </p:sp>
    </p:spTree>
    <p:extLst>
      <p:ext uri="{BB962C8B-B14F-4D97-AF65-F5344CB8AC3E}">
        <p14:creationId xmlns:p14="http://schemas.microsoft.com/office/powerpoint/2010/main" val="411313838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1143000"/>
          </a:xfrm>
        </p:spPr>
        <p:txBody>
          <a:bodyPr>
            <a:noAutofit/>
          </a:bodyPr>
          <a:lstStyle/>
          <a:p>
            <a:r>
              <a:rPr lang="en-US" sz="3200" b="1" dirty="0" smtClean="0"/>
              <a:t>Leading to “SPAM Challenges and Opportunities”</a:t>
            </a:r>
            <a:endParaRPr lang="en-US" sz="3200" dirty="0"/>
          </a:p>
        </p:txBody>
      </p:sp>
      <p:sp>
        <p:nvSpPr>
          <p:cNvPr id="3" name="Content Placeholder 2"/>
          <p:cNvSpPr>
            <a:spLocks noGrp="1"/>
          </p:cNvSpPr>
          <p:nvPr>
            <p:ph idx="1"/>
          </p:nvPr>
        </p:nvSpPr>
        <p:spPr>
          <a:xfrm>
            <a:off x="518932" y="1447800"/>
            <a:ext cx="8382000" cy="4800600"/>
          </a:xfrm>
        </p:spPr>
        <p:txBody>
          <a:bodyPr>
            <a:noAutofit/>
          </a:bodyPr>
          <a:lstStyle/>
          <a:p>
            <a:r>
              <a:rPr lang="en-US" sz="2800" dirty="0" smtClean="0"/>
              <a:t>What is SPAM</a:t>
            </a:r>
          </a:p>
          <a:p>
            <a:r>
              <a:rPr lang="en-US" sz="2800" dirty="0" smtClean="0"/>
              <a:t>The SPAM process</a:t>
            </a:r>
          </a:p>
          <a:p>
            <a:r>
              <a:rPr lang="en-US" sz="2800" dirty="0"/>
              <a:t>Visualization of downscaling</a:t>
            </a:r>
          </a:p>
          <a:p>
            <a:r>
              <a:rPr lang="en-US" sz="2800" dirty="0" smtClean="0"/>
              <a:t>SPAM results</a:t>
            </a:r>
          </a:p>
          <a:p>
            <a:r>
              <a:rPr lang="en-US" sz="2800" dirty="0" smtClean="0"/>
              <a:t>Equations behind SPAM</a:t>
            </a:r>
          </a:p>
          <a:p>
            <a:r>
              <a:rPr lang="en-US" sz="2800" dirty="0" smtClean="0"/>
              <a:t>Crop list and statistical data coverage</a:t>
            </a:r>
          </a:p>
          <a:p>
            <a:r>
              <a:rPr lang="en-US" sz="2800" dirty="0" smtClean="0"/>
              <a:t>Challenges</a:t>
            </a:r>
          </a:p>
          <a:p>
            <a:r>
              <a:rPr lang="en-US" sz="2800" dirty="0" smtClean="0"/>
              <a:t>Opportunities</a:t>
            </a:r>
          </a:p>
          <a:p>
            <a:endParaRPr lang="en-US" sz="2800" dirty="0" smtClean="0"/>
          </a:p>
          <a:p>
            <a:endParaRPr lang="en-US" sz="2800" dirty="0" smtClean="0"/>
          </a:p>
          <a:p>
            <a:endParaRPr lang="en-US" sz="2800" dirty="0"/>
          </a:p>
          <a:p>
            <a:endParaRPr lang="en-US" sz="2800" dirty="0"/>
          </a:p>
        </p:txBody>
      </p:sp>
    </p:spTree>
    <p:extLst>
      <p:ext uri="{BB962C8B-B14F-4D97-AF65-F5344CB8AC3E}">
        <p14:creationId xmlns:p14="http://schemas.microsoft.com/office/powerpoint/2010/main" val="1026646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Hexagon 31"/>
          <p:cNvSpPr/>
          <p:nvPr/>
        </p:nvSpPr>
        <p:spPr>
          <a:xfrm>
            <a:off x="1701800" y="4495800"/>
            <a:ext cx="3556000" cy="6858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some more data</a:t>
            </a:r>
          </a:p>
        </p:txBody>
      </p:sp>
      <p:grpSp>
        <p:nvGrpSpPr>
          <p:cNvPr id="25" name="Group 24"/>
          <p:cNvGrpSpPr/>
          <p:nvPr/>
        </p:nvGrpSpPr>
        <p:grpSpPr>
          <a:xfrm>
            <a:off x="1524000" y="3640833"/>
            <a:ext cx="4191000" cy="1083567"/>
            <a:chOff x="4724400" y="3505200"/>
            <a:chExt cx="4191000" cy="2590800"/>
          </a:xfrm>
        </p:grpSpPr>
        <p:sp>
          <p:nvSpPr>
            <p:cNvPr id="29" name="Parallelogram 28"/>
            <p:cNvSpPr/>
            <p:nvPr/>
          </p:nvSpPr>
          <p:spPr>
            <a:xfrm>
              <a:off x="4724400" y="35052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p:cNvPicPr/>
            <p:nvPr/>
          </p:nvPicPr>
          <p:blipFill rotWithShape="1">
            <a:blip r:embed="rId3">
              <a:extLst>
                <a:ext uri="{28A0092B-C50C-407E-A947-70E740481C1C}">
                  <a14:useLocalDpi xmlns:a14="http://schemas.microsoft.com/office/drawing/2010/main" val="0"/>
                </a:ext>
              </a:extLst>
            </a:blip>
            <a:srcRect l="37484" t="11379" r="14709" b="44132"/>
            <a:stretch/>
          </p:blipFill>
          <p:spPr bwMode="auto">
            <a:xfrm>
              <a:off x="5389245" y="3581400"/>
              <a:ext cx="2840355" cy="2509520"/>
            </a:xfrm>
            <a:prstGeom prst="rect">
              <a:avLst/>
            </a:prstGeom>
            <a:ln>
              <a:noFill/>
            </a:ln>
            <a:extLst>
              <a:ext uri="{53640926-AAD7-44D8-BBD7-CCE9431645EC}">
                <a14:shadowObscured xmlns:a14="http://schemas.microsoft.com/office/drawing/2010/main"/>
              </a:ext>
            </a:extLst>
          </p:spPr>
        </p:pic>
      </p:grpSp>
      <p:grpSp>
        <p:nvGrpSpPr>
          <p:cNvPr id="22" name="Group 21"/>
          <p:cNvGrpSpPr/>
          <p:nvPr/>
        </p:nvGrpSpPr>
        <p:grpSpPr>
          <a:xfrm>
            <a:off x="1447800" y="3352800"/>
            <a:ext cx="4191000" cy="1028700"/>
            <a:chOff x="4724400" y="3581400"/>
            <a:chExt cx="4191000" cy="2590800"/>
          </a:xfrm>
        </p:grpSpPr>
        <p:sp>
          <p:nvSpPr>
            <p:cNvPr id="26" name="Parallelogram 25"/>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p:cNvPicPr/>
            <p:nvPr/>
          </p:nvPicPr>
          <p:blipFill rotWithShape="1">
            <a:blip r:embed="rId4">
              <a:extLst>
                <a:ext uri="{28A0092B-C50C-407E-A947-70E740481C1C}">
                  <a14:useLocalDpi xmlns:a14="http://schemas.microsoft.com/office/drawing/2010/main" val="0"/>
                </a:ext>
              </a:extLst>
            </a:blip>
            <a:srcRect l="33666" t="17076" r="28468" b="47620"/>
            <a:stretch/>
          </p:blipFill>
          <p:spPr bwMode="auto">
            <a:xfrm>
              <a:off x="5410200" y="3587115"/>
              <a:ext cx="2844800" cy="2508885"/>
            </a:xfrm>
            <a:prstGeom prst="rect">
              <a:avLst/>
            </a:prstGeom>
            <a:ln>
              <a:noFill/>
            </a:ln>
            <a:extLst>
              <a:ext uri="{53640926-AAD7-44D8-BBD7-CCE9431645EC}">
                <a14:shadowObscured xmlns:a14="http://schemas.microsoft.com/office/drawing/2010/main"/>
              </a:ext>
            </a:extLst>
          </p:spPr>
        </p:pic>
      </p:grpSp>
      <p:grpSp>
        <p:nvGrpSpPr>
          <p:cNvPr id="19" name="Group 18"/>
          <p:cNvGrpSpPr/>
          <p:nvPr/>
        </p:nvGrpSpPr>
        <p:grpSpPr>
          <a:xfrm>
            <a:off x="1371600" y="3086100"/>
            <a:ext cx="4191000" cy="1028700"/>
            <a:chOff x="4724400" y="3581400"/>
            <a:chExt cx="4191000" cy="2590800"/>
          </a:xfrm>
        </p:grpSpPr>
        <p:sp>
          <p:nvSpPr>
            <p:cNvPr id="23" name="Parallelogram 22"/>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p:nvPr/>
          </p:nvPicPr>
          <p:blipFill rotWithShape="1">
            <a:blip r:embed="rId5">
              <a:extLst>
                <a:ext uri="{28A0092B-C50C-407E-A947-70E740481C1C}">
                  <a14:useLocalDpi xmlns:a14="http://schemas.microsoft.com/office/drawing/2010/main" val="0"/>
                </a:ext>
              </a:extLst>
            </a:blip>
            <a:srcRect l="37487" t="11580" r="15548" b="44686"/>
            <a:stretch/>
          </p:blipFill>
          <p:spPr bwMode="auto">
            <a:xfrm>
              <a:off x="5438775" y="3657600"/>
              <a:ext cx="2790825" cy="2460625"/>
            </a:xfrm>
            <a:prstGeom prst="rect">
              <a:avLst/>
            </a:prstGeom>
            <a:ln>
              <a:noFill/>
            </a:ln>
            <a:extLst>
              <a:ext uri="{53640926-AAD7-44D8-BBD7-CCE9431645EC}">
                <a14:shadowObscured xmlns:a14="http://schemas.microsoft.com/office/drawing/2010/main"/>
              </a:ext>
            </a:extLst>
          </p:spPr>
        </p:pic>
      </p:grpSp>
      <p:grpSp>
        <p:nvGrpSpPr>
          <p:cNvPr id="18" name="Group 17"/>
          <p:cNvGrpSpPr/>
          <p:nvPr/>
        </p:nvGrpSpPr>
        <p:grpSpPr>
          <a:xfrm>
            <a:off x="1295400" y="2714066"/>
            <a:ext cx="4191000" cy="1095934"/>
            <a:chOff x="4724400" y="3581400"/>
            <a:chExt cx="4191000" cy="2590800"/>
          </a:xfrm>
        </p:grpSpPr>
        <p:sp>
          <p:nvSpPr>
            <p:cNvPr id="20" name="Parallelogram 19"/>
            <p:cNvSpPr/>
            <p:nvPr/>
          </p:nvSpPr>
          <p:spPr>
            <a:xfrm>
              <a:off x="4724400" y="3581400"/>
              <a:ext cx="4191000" cy="2590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p:nvPr/>
          </p:nvPicPr>
          <p:blipFill rotWithShape="1">
            <a:blip r:embed="rId6">
              <a:extLst>
                <a:ext uri="{28A0092B-C50C-407E-A947-70E740481C1C}">
                  <a14:useLocalDpi xmlns:a14="http://schemas.microsoft.com/office/drawing/2010/main" val="0"/>
                </a:ext>
              </a:extLst>
            </a:blip>
            <a:srcRect l="37806" t="11748" r="15547" b="44702"/>
            <a:stretch/>
          </p:blipFill>
          <p:spPr bwMode="auto">
            <a:xfrm>
              <a:off x="5410200" y="3644900"/>
              <a:ext cx="2771775" cy="2451100"/>
            </a:xfrm>
            <a:prstGeom prst="rect">
              <a:avLst/>
            </a:prstGeom>
            <a:ln>
              <a:noFill/>
            </a:ln>
            <a:extLst>
              <a:ext uri="{53640926-AAD7-44D8-BBD7-CCE9431645EC}">
                <a14:shadowObscured xmlns:a14="http://schemas.microsoft.com/office/drawing/2010/main"/>
              </a:ext>
            </a:extLst>
          </p:spPr>
        </p:pic>
      </p:grpSp>
      <p:grpSp>
        <p:nvGrpSpPr>
          <p:cNvPr id="16" name="Group 15"/>
          <p:cNvGrpSpPr/>
          <p:nvPr/>
        </p:nvGrpSpPr>
        <p:grpSpPr>
          <a:xfrm>
            <a:off x="1295400" y="2438400"/>
            <a:ext cx="4191000" cy="990600"/>
            <a:chOff x="4686300" y="3428998"/>
            <a:chExt cx="4191000" cy="2590799"/>
          </a:xfrm>
        </p:grpSpPr>
        <p:sp>
          <p:nvSpPr>
            <p:cNvPr id="13" name="Parallelogram 12"/>
            <p:cNvSpPr/>
            <p:nvPr/>
          </p:nvSpPr>
          <p:spPr>
            <a:xfrm>
              <a:off x="4686300" y="3428998"/>
              <a:ext cx="4191000" cy="2590799"/>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p:nvPr/>
          </p:nvPicPr>
          <p:blipFill rotWithShape="1">
            <a:blip r:embed="rId7">
              <a:extLst>
                <a:ext uri="{28A0092B-C50C-407E-A947-70E740481C1C}">
                  <a14:useLocalDpi xmlns:a14="http://schemas.microsoft.com/office/drawing/2010/main" val="0"/>
                </a:ext>
              </a:extLst>
            </a:blip>
            <a:srcRect l="37484" t="11462" r="15368" b="43711"/>
            <a:stretch/>
          </p:blipFill>
          <p:spPr bwMode="auto">
            <a:xfrm>
              <a:off x="5352415" y="3434080"/>
              <a:ext cx="2800985" cy="2509520"/>
            </a:xfrm>
            <a:prstGeom prst="rect">
              <a:avLst/>
            </a:prstGeom>
            <a:ln>
              <a:noFill/>
            </a:ln>
            <a:extLst>
              <a:ext uri="{53640926-AAD7-44D8-BBD7-CCE9431645EC}">
                <a14:shadowObscured xmlns:a14="http://schemas.microsoft.com/office/drawing/2010/main"/>
              </a:ext>
            </a:extLst>
          </p:spPr>
        </p:pic>
      </p:grpSp>
      <p:grpSp>
        <p:nvGrpSpPr>
          <p:cNvPr id="8" name="Group 7"/>
          <p:cNvGrpSpPr/>
          <p:nvPr/>
        </p:nvGrpSpPr>
        <p:grpSpPr>
          <a:xfrm>
            <a:off x="1295400" y="2035745"/>
            <a:ext cx="4191000" cy="1012255"/>
            <a:chOff x="1295400" y="2035745"/>
            <a:chExt cx="4191000" cy="1012255"/>
          </a:xfrm>
        </p:grpSpPr>
        <p:sp>
          <p:nvSpPr>
            <p:cNvPr id="5" name="Parallelogram 4"/>
            <p:cNvSpPr/>
            <p:nvPr/>
          </p:nvSpPr>
          <p:spPr>
            <a:xfrm>
              <a:off x="1295400" y="2035745"/>
              <a:ext cx="4191000" cy="1012255"/>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p:nvPr/>
          </p:nvPicPr>
          <p:blipFill rotWithShape="1">
            <a:blip r:embed="rId8">
              <a:extLst>
                <a:ext uri="{28A0092B-C50C-407E-A947-70E740481C1C}">
                  <a14:useLocalDpi xmlns:a14="http://schemas.microsoft.com/office/drawing/2010/main" val="0"/>
                </a:ext>
              </a:extLst>
            </a:blip>
            <a:srcRect l="37480" t="11566" r="14559" b="44744"/>
            <a:stretch/>
          </p:blipFill>
          <p:spPr bwMode="auto">
            <a:xfrm>
              <a:off x="1950720" y="2065295"/>
              <a:ext cx="2849880" cy="961394"/>
            </a:xfrm>
            <a:prstGeom prst="rect">
              <a:avLst/>
            </a:prstGeom>
            <a:ln>
              <a:noFill/>
            </a:ln>
            <a:extLst>
              <a:ext uri="{53640926-AAD7-44D8-BBD7-CCE9431645EC}">
                <a14:shadowObscured xmlns:a14="http://schemas.microsoft.com/office/drawing/2010/main"/>
              </a:ext>
            </a:extLst>
          </p:spPr>
        </p:pic>
      </p:grpSp>
      <p:grpSp>
        <p:nvGrpSpPr>
          <p:cNvPr id="4" name="Group 3"/>
          <p:cNvGrpSpPr/>
          <p:nvPr/>
        </p:nvGrpSpPr>
        <p:grpSpPr>
          <a:xfrm>
            <a:off x="1295400" y="1600199"/>
            <a:ext cx="4191000" cy="2493169"/>
            <a:chOff x="1295400" y="1600200"/>
            <a:chExt cx="4191000" cy="1066800"/>
          </a:xfrm>
        </p:grpSpPr>
        <p:sp>
          <p:nvSpPr>
            <p:cNvPr id="9" name="Parallelogram 8"/>
            <p:cNvSpPr/>
            <p:nvPr/>
          </p:nvSpPr>
          <p:spPr>
            <a:xfrm>
              <a:off x="1295400" y="1600200"/>
              <a:ext cx="4191000" cy="1066800"/>
            </a:xfrm>
            <a:prstGeom prst="parallelogra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p:nvPr/>
          </p:nvPicPr>
          <p:blipFill rotWithShape="1">
            <a:blip r:embed="rId9">
              <a:extLst>
                <a:ext uri="{28A0092B-C50C-407E-A947-70E740481C1C}">
                  <a14:useLocalDpi xmlns:a14="http://schemas.microsoft.com/office/drawing/2010/main" val="0"/>
                </a:ext>
              </a:extLst>
            </a:blip>
            <a:srcRect l="37813" t="12110" r="15848" b="44797"/>
            <a:stretch/>
          </p:blipFill>
          <p:spPr bwMode="auto">
            <a:xfrm>
              <a:off x="1981200" y="1620940"/>
              <a:ext cx="2752090" cy="996987"/>
            </a:xfrm>
            <a:prstGeom prst="rect">
              <a:avLst/>
            </a:prstGeom>
            <a:ln>
              <a:noFill/>
            </a:ln>
            <a:extLst>
              <a:ext uri="{53640926-AAD7-44D8-BBD7-CCE9431645EC}">
                <a14:shadowObscured xmlns:a14="http://schemas.microsoft.com/office/drawing/2010/main"/>
              </a:ext>
            </a:extLst>
          </p:spPr>
        </p:pic>
      </p:grpSp>
      <p:sp>
        <p:nvSpPr>
          <p:cNvPr id="17" name="Parallelogram 16"/>
          <p:cNvSpPr/>
          <p:nvPr/>
        </p:nvSpPr>
        <p:spPr>
          <a:xfrm>
            <a:off x="4724400" y="3505200"/>
            <a:ext cx="4191000" cy="2590800"/>
          </a:xfrm>
          <a:prstGeom prst="parallelogram">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p:cNvPicPr/>
          <p:nvPr/>
        </p:nvPicPr>
        <p:blipFill rotWithShape="1">
          <a:blip r:embed="rId10">
            <a:extLst>
              <a:ext uri="{28A0092B-C50C-407E-A947-70E740481C1C}">
                <a14:useLocalDpi xmlns:a14="http://schemas.microsoft.com/office/drawing/2010/main" val="0"/>
              </a:ext>
            </a:extLst>
          </a:blip>
          <a:srcRect l="37159" t="10901" r="15049" b="44619"/>
          <a:stretch/>
        </p:blipFill>
        <p:spPr bwMode="auto">
          <a:xfrm>
            <a:off x="5410200" y="3581400"/>
            <a:ext cx="2839720" cy="2499995"/>
          </a:xfrm>
          <a:prstGeom prst="rect">
            <a:avLst/>
          </a:prstGeom>
          <a:ln>
            <a:noFill/>
          </a:ln>
          <a:extLst>
            <a:ext uri="{53640926-AAD7-44D8-BBD7-CCE9431645EC}">
              <a14:shadowObscured xmlns:a14="http://schemas.microsoft.com/office/drawing/2010/main"/>
            </a:ext>
          </a:extLst>
        </p:spPr>
      </p:pic>
      <p:sp>
        <p:nvSpPr>
          <p:cNvPr id="33" name="Content Placeholder 2"/>
          <p:cNvSpPr txBox="1">
            <a:spLocks/>
          </p:cNvSpPr>
          <p:nvPr/>
        </p:nvSpPr>
        <p:spPr>
          <a:xfrm>
            <a:off x="457200" y="762001"/>
            <a:ext cx="5715000" cy="4571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smtClean="0"/>
              <a:t>result 5: Northern Region – allocated rice area total</a:t>
            </a:r>
          </a:p>
        </p:txBody>
      </p:sp>
      <p:sp>
        <p:nvSpPr>
          <p:cNvPr id="34" name="Title 1"/>
          <p:cNvSpPr>
            <a:spLocks noGrp="1"/>
          </p:cNvSpPr>
          <p:nvPr>
            <p:ph type="title"/>
          </p:nvPr>
        </p:nvSpPr>
        <p:spPr>
          <a:xfrm>
            <a:off x="304800" y="152400"/>
            <a:ext cx="8458200" cy="685800"/>
          </a:xfrm>
        </p:spPr>
        <p:txBody>
          <a:bodyPr>
            <a:noAutofit/>
          </a:bodyPr>
          <a:lstStyle/>
          <a:p>
            <a:pPr algn="l"/>
            <a:r>
              <a:rPr lang="en-US" sz="2400" b="1" dirty="0" smtClean="0"/>
              <a:t>Visualization of Downscaling ... continued</a:t>
            </a:r>
            <a:endParaRPr lang="en-US" sz="2400" dirty="0"/>
          </a:p>
        </p:txBody>
      </p:sp>
      <p:sp>
        <p:nvSpPr>
          <p:cNvPr id="28" name="Parallelogram 27"/>
          <p:cNvSpPr/>
          <p:nvPr/>
        </p:nvSpPr>
        <p:spPr>
          <a:xfrm>
            <a:off x="4419600" y="3300412"/>
            <a:ext cx="4685665" cy="3147147"/>
          </a:xfrm>
          <a:prstGeom prst="parallelogram">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solidFill>
                  <a:schemeClr val="tx1">
                    <a:lumMod val="95000"/>
                    <a:lumOff val="5000"/>
                  </a:schemeClr>
                </a:solidFill>
              </a:rPr>
              <a:t>scaled to FAO Country Totals</a:t>
            </a:r>
            <a:endParaRPr lang="en-US" i="1" dirty="0">
              <a:solidFill>
                <a:schemeClr val="tx1">
                  <a:lumMod val="95000"/>
                  <a:lumOff val="5000"/>
                </a:schemeClr>
              </a:solidFill>
            </a:endParaRPr>
          </a:p>
        </p:txBody>
      </p:sp>
    </p:spTree>
    <p:extLst>
      <p:ext uri="{BB962C8B-B14F-4D97-AF65-F5344CB8AC3E}">
        <p14:creationId xmlns:p14="http://schemas.microsoft.com/office/powerpoint/2010/main" val="16163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261" t="14147" r="1635" b="18862"/>
          <a:stretch/>
        </p:blipFill>
        <p:spPr>
          <a:xfrm>
            <a:off x="135014" y="1859460"/>
            <a:ext cx="8763000" cy="4792244"/>
          </a:xfrm>
          <a:prstGeom prst="rect">
            <a:avLst/>
          </a:prstGeom>
        </p:spPr>
      </p:pic>
      <p:sp>
        <p:nvSpPr>
          <p:cNvPr id="2" name="Title 1"/>
          <p:cNvSpPr>
            <a:spLocks noGrp="1"/>
          </p:cNvSpPr>
          <p:nvPr>
            <p:ph type="title"/>
          </p:nvPr>
        </p:nvSpPr>
        <p:spPr>
          <a:xfrm>
            <a:off x="457200" y="762000"/>
            <a:ext cx="8229600" cy="655638"/>
          </a:xfrm>
        </p:spPr>
        <p:txBody>
          <a:bodyPr>
            <a:normAutofit/>
          </a:bodyPr>
          <a:lstStyle/>
          <a:p>
            <a:r>
              <a:rPr lang="en-US" sz="2800" b="1" dirty="0" smtClean="0"/>
              <a:t>Crop Distribution – Maize 2005</a:t>
            </a:r>
            <a:endParaRPr lang="en-US" sz="2800" b="1" dirty="0"/>
          </a:p>
        </p:txBody>
      </p:sp>
      <p:sp>
        <p:nvSpPr>
          <p:cNvPr id="5" name="Title 1"/>
          <p:cNvSpPr txBox="1">
            <a:spLocks/>
          </p:cNvSpPr>
          <p:nvPr/>
        </p:nvSpPr>
        <p:spPr>
          <a:xfrm>
            <a:off x="401567" y="76200"/>
            <a:ext cx="8229600" cy="655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SPAM Results</a:t>
            </a:r>
            <a:endParaRPr lang="en-US" sz="3600" b="1"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80" t="12520" r="2891" b="20162"/>
          <a:stretch/>
        </p:blipFill>
        <p:spPr>
          <a:xfrm>
            <a:off x="109329" y="1783260"/>
            <a:ext cx="8882271" cy="4800600"/>
          </a:xfrm>
          <a:prstGeom prst="rect">
            <a:avLst/>
          </a:prstGeom>
        </p:spPr>
      </p:pic>
      <p:sp>
        <p:nvSpPr>
          <p:cNvPr id="6" name="Title 1"/>
          <p:cNvSpPr txBox="1">
            <a:spLocks/>
          </p:cNvSpPr>
          <p:nvPr/>
        </p:nvSpPr>
        <p:spPr>
          <a:xfrm>
            <a:off x="401567" y="838200"/>
            <a:ext cx="8229600" cy="655638"/>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Crop Distribution – Vegetables 2005</a:t>
            </a:r>
            <a:endParaRPr lang="en-US" sz="2800" b="1" dirty="0"/>
          </a:p>
        </p:txBody>
      </p:sp>
    </p:spTree>
    <p:extLst>
      <p:ext uri="{BB962C8B-B14F-4D97-AF65-F5344CB8AC3E}">
        <p14:creationId xmlns:p14="http://schemas.microsoft.com/office/powerpoint/2010/main" val="327924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
            <a:lum/>
          </a:blip>
          <a:srcRect/>
          <a:stretch>
            <a:fillRect l="-7000" r="-7000"/>
          </a:stretch>
        </a:blipFill>
        <a:effectLst/>
      </p:bgPr>
    </p:bg>
    <p:spTree>
      <p:nvGrpSpPr>
        <p:cNvPr id="1" name=""/>
        <p:cNvGrpSpPr/>
        <p:nvPr/>
      </p:nvGrpSpPr>
      <p:grpSpPr>
        <a:xfrm>
          <a:off x="0" y="0"/>
          <a:ext cx="0" cy="0"/>
          <a:chOff x="0" y="0"/>
          <a:chExt cx="0" cy="0"/>
        </a:xfrm>
      </p:grpSpPr>
      <p:sp>
        <p:nvSpPr>
          <p:cNvPr id="110598" name="Rectangle 1030"/>
          <p:cNvSpPr>
            <a:spLocks noGrp="1" noChangeArrowheads="1"/>
          </p:cNvSpPr>
          <p:nvPr>
            <p:ph type="title"/>
          </p:nvPr>
        </p:nvSpPr>
        <p:spPr>
          <a:xfrm>
            <a:off x="435796" y="0"/>
            <a:ext cx="8229600" cy="962025"/>
          </a:xfrm>
        </p:spPr>
        <p:txBody>
          <a:bodyPr>
            <a:normAutofit/>
          </a:bodyPr>
          <a:lstStyle/>
          <a:p>
            <a:r>
              <a:rPr lang="en-US" sz="3400" u="sng" dirty="0" smtClean="0"/>
              <a:t>Equations behind SPAM</a:t>
            </a:r>
            <a:endParaRPr lang="en-US" sz="3400" u="sng" dirty="0"/>
          </a:p>
        </p:txBody>
      </p:sp>
      <p:sp>
        <p:nvSpPr>
          <p:cNvPr id="110615" name="Rectangle 1047"/>
          <p:cNvSpPr>
            <a:spLocks noChangeArrowheads="1"/>
          </p:cNvSpPr>
          <p:nvPr/>
        </p:nvSpPr>
        <p:spPr bwMode="auto">
          <a:xfrm>
            <a:off x="2709863" y="3252788"/>
            <a:ext cx="9144000" cy="0"/>
          </a:xfrm>
          <a:prstGeom prst="rect">
            <a:avLst/>
          </a:prstGeom>
          <a:noFill/>
          <a:ln w="9525">
            <a:noFill/>
            <a:miter lim="800000"/>
            <a:headEnd/>
            <a:tailEnd/>
          </a:ln>
          <a:effectLst/>
        </p:spPr>
        <p:txBody>
          <a:bodyPr>
            <a:spAutoFit/>
          </a:bodyPr>
          <a:lstStyle/>
          <a:p>
            <a:endParaRPr lang="en-US" dirty="0"/>
          </a:p>
        </p:txBody>
      </p:sp>
      <p:sp>
        <p:nvSpPr>
          <p:cNvPr id="110618" name="Rectangle 1050"/>
          <p:cNvSpPr>
            <a:spLocks noChangeArrowheads="1"/>
          </p:cNvSpPr>
          <p:nvPr/>
        </p:nvSpPr>
        <p:spPr bwMode="auto">
          <a:xfrm>
            <a:off x="4043363" y="3257550"/>
            <a:ext cx="9144000" cy="0"/>
          </a:xfrm>
          <a:prstGeom prst="rect">
            <a:avLst/>
          </a:prstGeom>
          <a:noFill/>
          <a:ln w="9525">
            <a:noFill/>
            <a:miter lim="800000"/>
            <a:headEnd/>
            <a:tailEnd/>
          </a:ln>
          <a:effectLst/>
        </p:spPr>
        <p:txBody>
          <a:bodyPr>
            <a:spAutoFit/>
          </a:bodyPr>
          <a:lstStyle/>
          <a:p>
            <a:endParaRPr lang="en-US" dirty="0"/>
          </a:p>
        </p:txBody>
      </p:sp>
      <p:sp>
        <p:nvSpPr>
          <p:cNvPr id="110620" name="Rectangle 1052"/>
          <p:cNvSpPr>
            <a:spLocks noChangeArrowheads="1"/>
          </p:cNvSpPr>
          <p:nvPr/>
        </p:nvSpPr>
        <p:spPr bwMode="auto">
          <a:xfrm>
            <a:off x="3200400" y="3252788"/>
            <a:ext cx="9144000" cy="0"/>
          </a:xfrm>
          <a:prstGeom prst="rect">
            <a:avLst/>
          </a:prstGeom>
          <a:noFill/>
          <a:ln w="9525">
            <a:noFill/>
            <a:miter lim="800000"/>
            <a:headEnd/>
            <a:tailEnd/>
          </a:ln>
          <a:effectLst/>
        </p:spPr>
        <p:txBody>
          <a:bodyPr>
            <a:spAutoFit/>
          </a:bodyPr>
          <a:lstStyle/>
          <a:p>
            <a:endParaRPr lang="en-US" dirty="0"/>
          </a:p>
        </p:txBody>
      </p:sp>
      <p:sp>
        <p:nvSpPr>
          <p:cNvPr id="110631" name="Rectangle 1063"/>
          <p:cNvSpPr>
            <a:spLocks noChangeArrowheads="1"/>
          </p:cNvSpPr>
          <p:nvPr/>
        </p:nvSpPr>
        <p:spPr bwMode="auto">
          <a:xfrm>
            <a:off x="0" y="3257550"/>
            <a:ext cx="9144000" cy="0"/>
          </a:xfrm>
          <a:prstGeom prst="rect">
            <a:avLst/>
          </a:prstGeom>
          <a:noFill/>
          <a:ln w="9525">
            <a:noFill/>
            <a:miter lim="800000"/>
            <a:headEnd/>
            <a:tailEnd/>
          </a:ln>
          <a:effectLst/>
        </p:spPr>
        <p:txBody>
          <a:bodyPr wrap="none" anchor="ctr">
            <a:spAutoFit/>
          </a:bodyPr>
          <a:lstStyle/>
          <a:p>
            <a:endParaRPr lang="en-US" dirty="0"/>
          </a:p>
        </p:txBody>
      </p:sp>
      <p:sp>
        <p:nvSpPr>
          <p:cNvPr id="2" name="TextBox 1"/>
          <p:cNvSpPr txBox="1"/>
          <p:nvPr/>
        </p:nvSpPr>
        <p:spPr>
          <a:xfrm>
            <a:off x="461963" y="956888"/>
            <a:ext cx="8077200" cy="6001643"/>
          </a:xfrm>
          <a:prstGeom prst="rect">
            <a:avLst/>
          </a:prstGeom>
          <a:noFill/>
        </p:spPr>
        <p:txBody>
          <a:bodyPr wrap="square" rtlCol="0">
            <a:spAutoFit/>
          </a:bodyPr>
          <a:lstStyle/>
          <a:p>
            <a:r>
              <a:rPr lang="en-US" sz="2400" dirty="0" smtClean="0">
                <a:solidFill>
                  <a:srgbClr val="FF0000"/>
                </a:solidFill>
              </a:rPr>
              <a:t>Minimize difference</a:t>
            </a:r>
            <a:r>
              <a:rPr lang="en-US" sz="2400" dirty="0" smtClean="0"/>
              <a:t> between prior and allocated area share for all pixels, crops and production systems in a </a:t>
            </a:r>
            <a:r>
              <a:rPr lang="en-US" sz="2400" dirty="0" smtClean="0">
                <a:solidFill>
                  <a:srgbClr val="FF0000"/>
                </a:solidFill>
              </a:rPr>
              <a:t>cross entropy equation</a:t>
            </a:r>
          </a:p>
          <a:p>
            <a:pPr indent="461963"/>
            <a:r>
              <a:rPr lang="en-US" sz="2400" dirty="0" smtClean="0"/>
              <a:t>subject to constraints (limits) dictated by existing</a:t>
            </a:r>
          </a:p>
          <a:p>
            <a:pPr marL="744538" lvl="1" indent="-287338">
              <a:buFont typeface="Arial" panose="020B0604020202020204" pitchFamily="34" charset="0"/>
              <a:buChar char="•"/>
            </a:pPr>
            <a:r>
              <a:rPr lang="en-US" sz="2400" dirty="0" smtClean="0"/>
              <a:t>agricultural area</a:t>
            </a:r>
          </a:p>
          <a:p>
            <a:pPr marL="742950" lvl="1" indent="-285750">
              <a:buFont typeface="Arial" panose="020B0604020202020204" pitchFamily="34" charset="0"/>
              <a:buChar char="•"/>
            </a:pPr>
            <a:r>
              <a:rPr lang="en-US" sz="2400" dirty="0" smtClean="0"/>
              <a:t>irrigated area</a:t>
            </a:r>
          </a:p>
          <a:p>
            <a:pPr marL="742950" lvl="1" indent="-285750">
              <a:buFont typeface="Arial" panose="020B0604020202020204" pitchFamily="34" charset="0"/>
              <a:buChar char="•"/>
            </a:pPr>
            <a:r>
              <a:rPr lang="en-US" sz="2400" dirty="0" smtClean="0"/>
              <a:t>suitable area</a:t>
            </a:r>
          </a:p>
          <a:p>
            <a:pPr marL="742950" lvl="1" indent="-285750">
              <a:buFont typeface="Arial" panose="020B0604020202020204" pitchFamily="34" charset="0"/>
              <a:buChar char="•"/>
            </a:pPr>
            <a:r>
              <a:rPr lang="en-US" sz="2400" dirty="0" smtClean="0"/>
              <a:t>crop area statistics</a:t>
            </a:r>
          </a:p>
          <a:p>
            <a:r>
              <a:rPr lang="en-US" sz="2400" dirty="0" smtClean="0"/>
              <a:t>and solve in </a:t>
            </a:r>
            <a:r>
              <a:rPr lang="en-US" sz="2400" dirty="0" smtClean="0">
                <a:solidFill>
                  <a:srgbClr val="FF0000"/>
                </a:solidFill>
              </a:rPr>
              <a:t>GAMS</a:t>
            </a:r>
          </a:p>
          <a:p>
            <a:endParaRPr lang="en-US" sz="2400" dirty="0"/>
          </a:p>
          <a:p>
            <a:r>
              <a:rPr lang="en-US" sz="2400" dirty="0" smtClean="0"/>
              <a:t>But first calculate the </a:t>
            </a:r>
            <a:r>
              <a:rPr lang="en-US" sz="2400" dirty="0" smtClean="0">
                <a:solidFill>
                  <a:srgbClr val="00B050"/>
                </a:solidFill>
              </a:rPr>
              <a:t>priors </a:t>
            </a:r>
            <a:r>
              <a:rPr lang="en-US" sz="2400" dirty="0" smtClean="0"/>
              <a:t>for each pixel, crop and production system as a function of </a:t>
            </a:r>
            <a:r>
              <a:rPr lang="en-US" sz="2400" dirty="0" smtClean="0">
                <a:solidFill>
                  <a:srgbClr val="00B050"/>
                </a:solidFill>
              </a:rPr>
              <a:t>potential revenue, irrigated </a:t>
            </a:r>
            <a:r>
              <a:rPr lang="en-US" sz="2400" dirty="0" smtClean="0">
                <a:solidFill>
                  <a:srgbClr val="00B050"/>
                </a:solidFill>
              </a:rPr>
              <a:t>area </a:t>
            </a:r>
            <a:r>
              <a:rPr lang="en-US" sz="2400" dirty="0" smtClean="0">
                <a:solidFill>
                  <a:srgbClr val="00B050"/>
                </a:solidFill>
              </a:rPr>
              <a:t>and agricultural land,</a:t>
            </a:r>
          </a:p>
          <a:p>
            <a:pPr marL="342900" indent="-342900">
              <a:buFont typeface="Arial" panose="020B0604020202020204" pitchFamily="34" charset="0"/>
              <a:buChar char="•"/>
            </a:pPr>
            <a:endParaRPr lang="en-US" sz="2400" dirty="0"/>
          </a:p>
          <a:p>
            <a:r>
              <a:rPr lang="en-US" sz="2400" dirty="0" smtClean="0"/>
              <a:t>where </a:t>
            </a:r>
            <a:r>
              <a:rPr lang="en-US" sz="2400" dirty="0" smtClean="0">
                <a:solidFill>
                  <a:srgbClr val="0070C0"/>
                </a:solidFill>
              </a:rPr>
              <a:t>potential revenue </a:t>
            </a:r>
            <a:r>
              <a:rPr lang="en-US" sz="2400" dirty="0" smtClean="0"/>
              <a:t>is a function of </a:t>
            </a:r>
            <a:r>
              <a:rPr lang="en-US" sz="2400" dirty="0" smtClean="0">
                <a:solidFill>
                  <a:srgbClr val="0070C0"/>
                </a:solidFill>
              </a:rPr>
              <a:t>percentage of crop area, crop price, rural population density and potential yield</a:t>
            </a:r>
          </a:p>
        </p:txBody>
      </p:sp>
    </p:spTree>
    <p:extLst>
      <p:ext uri="{BB962C8B-B14F-4D97-AF65-F5344CB8AC3E}">
        <p14:creationId xmlns:p14="http://schemas.microsoft.com/office/powerpoint/2010/main" val="824184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960" name="Rectangle 1032"/>
          <p:cNvSpPr>
            <a:spLocks noGrp="1" noChangeArrowheads="1"/>
          </p:cNvSpPr>
          <p:nvPr>
            <p:ph type="title"/>
          </p:nvPr>
        </p:nvSpPr>
        <p:spPr>
          <a:xfrm>
            <a:off x="233680" y="152400"/>
            <a:ext cx="8778240" cy="990600"/>
          </a:xfrm>
        </p:spPr>
        <p:txBody>
          <a:bodyPr/>
          <a:lstStyle/>
          <a:p>
            <a:r>
              <a:rPr lang="en-US" sz="3400" u="sng" dirty="0" smtClean="0"/>
              <a:t>Equations behind SPAM</a:t>
            </a:r>
            <a:endParaRPr lang="en-US" sz="3400" u="sng" dirty="0"/>
          </a:p>
        </p:txBody>
      </p:sp>
      <p:sp>
        <p:nvSpPr>
          <p:cNvPr id="125961" name="Rectangle 1033"/>
          <p:cNvSpPr>
            <a:spLocks noGrp="1" noChangeArrowheads="1"/>
          </p:cNvSpPr>
          <p:nvPr>
            <p:ph type="body" idx="1"/>
          </p:nvPr>
        </p:nvSpPr>
        <p:spPr/>
        <p:txBody>
          <a:bodyPr>
            <a:normAutofit fontScale="92500"/>
          </a:bodyPr>
          <a:lstStyle/>
          <a:p>
            <a:pPr>
              <a:lnSpc>
                <a:spcPct val="90000"/>
              </a:lnSpc>
            </a:pPr>
            <a:r>
              <a:rPr lang="en-US" sz="2800" i="1" dirty="0"/>
              <a:t>S</a:t>
            </a:r>
            <a:r>
              <a:rPr lang="en-US" sz="2800" i="1" baseline="-25000" dirty="0"/>
              <a:t>ijl</a:t>
            </a:r>
            <a:r>
              <a:rPr lang="en-US" sz="2800" i="1" dirty="0"/>
              <a:t> </a:t>
            </a:r>
            <a:r>
              <a:rPr lang="en-US" sz="2800" dirty="0"/>
              <a:t>is the area share allocated to pixel </a:t>
            </a:r>
            <a:r>
              <a:rPr lang="en-US" sz="2800" i="1" dirty="0"/>
              <a:t>i</a:t>
            </a:r>
            <a:r>
              <a:rPr lang="en-US" sz="2800" dirty="0"/>
              <a:t> and crop </a:t>
            </a:r>
            <a:r>
              <a:rPr lang="en-US" sz="2800" i="1" dirty="0"/>
              <a:t>j</a:t>
            </a:r>
            <a:r>
              <a:rPr lang="en-US" sz="2800" dirty="0"/>
              <a:t> at input level </a:t>
            </a:r>
            <a:r>
              <a:rPr lang="en-US" sz="2800" i="1" dirty="0"/>
              <a:t>l</a:t>
            </a:r>
            <a:r>
              <a:rPr lang="en-US" sz="2800" dirty="0"/>
              <a:t> </a:t>
            </a:r>
          </a:p>
          <a:p>
            <a:pPr>
              <a:lnSpc>
                <a:spcPct val="90000"/>
              </a:lnSpc>
            </a:pPr>
            <a:endParaRPr lang="en-US" sz="2800" dirty="0"/>
          </a:p>
          <a:p>
            <a:pPr>
              <a:lnSpc>
                <a:spcPct val="90000"/>
              </a:lnSpc>
            </a:pPr>
            <a:endParaRPr lang="en-US" sz="2800" dirty="0"/>
          </a:p>
          <a:p>
            <a:pPr>
              <a:lnSpc>
                <a:spcPct val="90000"/>
              </a:lnSpc>
            </a:pPr>
            <a:r>
              <a:rPr lang="en-US" sz="2800" dirty="0"/>
              <a:t>Potential Revenue</a:t>
            </a:r>
          </a:p>
          <a:p>
            <a:pPr>
              <a:lnSpc>
                <a:spcPct val="90000"/>
              </a:lnSpc>
            </a:pPr>
            <a:endParaRPr lang="en-US" sz="2800" dirty="0"/>
          </a:p>
          <a:p>
            <a:pPr>
              <a:lnSpc>
                <a:spcPct val="90000"/>
              </a:lnSpc>
            </a:pPr>
            <a:endParaRPr lang="en-US" sz="2800" dirty="0"/>
          </a:p>
          <a:p>
            <a:pPr>
              <a:lnSpc>
                <a:spcPct val="90000"/>
              </a:lnSpc>
            </a:pPr>
            <a:endParaRPr lang="en-US" sz="2800" dirty="0"/>
          </a:p>
          <a:p>
            <a:pPr>
              <a:lnSpc>
                <a:spcPct val="90000"/>
              </a:lnSpc>
            </a:pPr>
            <a:r>
              <a:rPr lang="en-US" sz="2800" dirty="0" smtClean="0"/>
              <a:t>Prior</a:t>
            </a:r>
          </a:p>
          <a:p>
            <a:pPr marL="0" indent="0">
              <a:lnSpc>
                <a:spcPct val="90000"/>
              </a:lnSpc>
              <a:buNone/>
            </a:pPr>
            <a:r>
              <a:rPr lang="en-US" sz="2800" dirty="0"/>
              <a:t> </a:t>
            </a:r>
            <a:r>
              <a:rPr lang="en-US" sz="2800" dirty="0" smtClean="0"/>
              <a:t>         </a:t>
            </a:r>
            <a:r>
              <a:rPr lang="en-US" sz="2800" i="1" dirty="0" smtClean="0">
                <a:latin typeface="Times New Roman" panose="02020603050405020304" pitchFamily="18" charset="0"/>
                <a:cs typeface="Times New Roman" panose="02020603050405020304" pitchFamily="18" charset="0"/>
              </a:rPr>
              <a:t>∏</a:t>
            </a:r>
            <a:r>
              <a:rPr lang="en-US" sz="2800" i="1" baseline="-25000" dirty="0" smtClean="0">
                <a:latin typeface="Times New Roman" panose="02020603050405020304" pitchFamily="18" charset="0"/>
                <a:cs typeface="Times New Roman" panose="02020603050405020304" pitchFamily="18" charset="0"/>
              </a:rPr>
              <a:t>ijl</a:t>
            </a:r>
            <a:r>
              <a:rPr lang="en-US" sz="2800" dirty="0" smtClean="0">
                <a:latin typeface="Times New Roman" panose="02020603050405020304" pitchFamily="18" charset="0"/>
                <a:cs typeface="Times New Roman" panose="02020603050405020304" pitchFamily="18" charset="0"/>
              </a:rPr>
              <a:t> = </a:t>
            </a:r>
            <a:r>
              <a:rPr lang="en-US" sz="2800" i="1" dirty="0" smtClean="0">
                <a:latin typeface="Times New Roman" panose="02020603050405020304" pitchFamily="18" charset="0"/>
                <a:cs typeface="Times New Roman" panose="02020603050405020304" pitchFamily="18" charset="0"/>
              </a:rPr>
              <a:t>f(Potential revenue , Irrigated area , Cropland)</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nSpc>
                <a:spcPct val="90000"/>
              </a:lnSpc>
              <a:buFont typeface="Wingdings" pitchFamily="2" charset="2"/>
              <a:buNone/>
            </a:pPr>
            <a:endParaRPr lang="en-US" sz="2800" dirty="0"/>
          </a:p>
          <a:p>
            <a:pPr>
              <a:lnSpc>
                <a:spcPct val="90000"/>
              </a:lnSpc>
              <a:buFont typeface="Wingdings" pitchFamily="2" charset="2"/>
              <a:buNone/>
            </a:pPr>
            <a:endParaRPr lang="en-US" sz="2800" dirty="0"/>
          </a:p>
          <a:p>
            <a:pPr>
              <a:lnSpc>
                <a:spcPct val="90000"/>
              </a:lnSpc>
              <a:buFont typeface="Wingdings" pitchFamily="2" charset="2"/>
              <a:buNone/>
            </a:pPr>
            <a:endParaRPr lang="en-US" dirty="0"/>
          </a:p>
        </p:txBody>
      </p:sp>
      <p:graphicFrame>
        <p:nvGraphicFramePr>
          <p:cNvPr id="125962" name="Object 1034"/>
          <p:cNvGraphicFramePr>
            <a:graphicFrameLocks noChangeAspect="1"/>
          </p:cNvGraphicFramePr>
          <p:nvPr>
            <p:extLst>
              <p:ext uri="{D42A27DB-BD31-4B8C-83A1-F6EECF244321}">
                <p14:modId xmlns:p14="http://schemas.microsoft.com/office/powerpoint/2010/main" val="433293076"/>
              </p:ext>
            </p:extLst>
          </p:nvPr>
        </p:nvGraphicFramePr>
        <p:xfrm>
          <a:off x="1295400" y="2439447"/>
          <a:ext cx="2971799" cy="532353"/>
        </p:xfrm>
        <a:graphic>
          <a:graphicData uri="http://schemas.openxmlformats.org/presentationml/2006/ole">
            <mc:AlternateContent xmlns:mc="http://schemas.openxmlformats.org/markup-compatibility/2006">
              <mc:Choice xmlns:v="urn:schemas-microsoft-com:vml" Requires="v">
                <p:oleObj spid="_x0000_s7194" name="Equation" r:id="rId4" imgW="1346040" imgH="241200" progId="Equation.3">
                  <p:embed/>
                </p:oleObj>
              </mc:Choice>
              <mc:Fallback>
                <p:oleObj name="Equation" r:id="rId4" imgW="1346040" imgH="241200" progId="Equation.3">
                  <p:embed/>
                  <p:pic>
                    <p:nvPicPr>
                      <p:cNvPr id="0" name=""/>
                      <p:cNvPicPr>
                        <a:picLocks noChangeAspect="1" noChangeArrowheads="1"/>
                      </p:cNvPicPr>
                      <p:nvPr/>
                    </p:nvPicPr>
                    <p:blipFill>
                      <a:blip r:embed="rId5"/>
                      <a:srcRect/>
                      <a:stretch>
                        <a:fillRect/>
                      </a:stretch>
                    </p:blipFill>
                    <p:spPr bwMode="auto">
                      <a:xfrm>
                        <a:off x="1295400" y="2439447"/>
                        <a:ext cx="2971799" cy="532353"/>
                      </a:xfrm>
                      <a:prstGeom prst="rect">
                        <a:avLst/>
                      </a:prstGeom>
                      <a:noFill/>
                      <a:extLst/>
                    </p:spPr>
                  </p:pic>
                </p:oleObj>
              </mc:Fallback>
            </mc:AlternateContent>
          </a:graphicData>
        </a:graphic>
      </p:graphicFrame>
      <p:sp>
        <p:nvSpPr>
          <p:cNvPr id="125965" name="Rectangle 103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dirty="0"/>
          </a:p>
        </p:txBody>
      </p:sp>
      <p:sp>
        <p:nvSpPr>
          <p:cNvPr id="125967" name="Rectangle 1039"/>
          <p:cNvSpPr>
            <a:spLocks noChangeArrowheads="1"/>
          </p:cNvSpPr>
          <p:nvPr/>
        </p:nvSpPr>
        <p:spPr bwMode="auto">
          <a:xfrm>
            <a:off x="0" y="3309938"/>
            <a:ext cx="9144000" cy="0"/>
          </a:xfrm>
          <a:prstGeom prst="rect">
            <a:avLst/>
          </a:prstGeom>
          <a:noFill/>
          <a:ln w="9525">
            <a:noFill/>
            <a:miter lim="800000"/>
            <a:headEnd/>
            <a:tailEnd/>
          </a:ln>
          <a:effectLst/>
        </p:spPr>
        <p:txBody>
          <a:bodyPr wrap="none" anchor="ctr">
            <a:spAutoFit/>
          </a:bodyPr>
          <a:lstStyle/>
          <a:p>
            <a:endParaRPr lang="en-US" dirty="0"/>
          </a:p>
        </p:txBody>
      </p:sp>
      <p:sp>
        <p:nvSpPr>
          <p:cNvPr id="125968" name="Rectangle 10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 name="Object 1039"/>
          <p:cNvGraphicFramePr>
            <a:graphicFrameLocks noChangeAspect="1"/>
          </p:cNvGraphicFramePr>
          <p:nvPr/>
        </p:nvGraphicFramePr>
        <p:xfrm>
          <a:off x="1261427" y="3749674"/>
          <a:ext cx="6612129" cy="842645"/>
        </p:xfrm>
        <a:graphic>
          <a:graphicData uri="http://schemas.openxmlformats.org/presentationml/2006/ole">
            <mc:AlternateContent xmlns:mc="http://schemas.openxmlformats.org/markup-compatibility/2006">
              <mc:Choice xmlns:v="urn:schemas-microsoft-com:vml" Requires="v">
                <p:oleObj spid="_x0000_s7195" name="Equation" r:id="rId6" imgW="3352680" imgH="431640" progId="Equation.DSMT4">
                  <p:embed/>
                </p:oleObj>
              </mc:Choice>
              <mc:Fallback>
                <p:oleObj name="Equation" r:id="rId6" imgW="3352680" imgH="431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1427" y="3749674"/>
                        <a:ext cx="6612129" cy="8426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1032"/>
          <p:cNvSpPr txBox="1">
            <a:spLocks noChangeArrowheads="1"/>
          </p:cNvSpPr>
          <p:nvPr/>
        </p:nvSpPr>
        <p:spPr>
          <a:xfrm>
            <a:off x="178371" y="729375"/>
            <a:ext cx="877824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latin typeface="Bradley Hand ITC" panose="03070402050302030203" pitchFamily="66" charset="0"/>
              </a:rPr>
              <a:t>now it becomes serious</a:t>
            </a:r>
            <a:endParaRPr lang="en-US" sz="3200" b="1" dirty="0">
              <a:solidFill>
                <a:srgbClr val="FF0000"/>
              </a:solidFill>
              <a:latin typeface="Bradley Hand ITC" panose="03070402050302030203" pitchFamily="66" charset="0"/>
            </a:endParaRPr>
          </a:p>
        </p:txBody>
      </p:sp>
    </p:spTree>
    <p:extLst>
      <p:ext uri="{BB962C8B-B14F-4D97-AF65-F5344CB8AC3E}">
        <p14:creationId xmlns:p14="http://schemas.microsoft.com/office/powerpoint/2010/main" val="3989194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u="sng" dirty="0" smtClean="0"/>
              <a:t>SPAM Prior Calculation</a:t>
            </a:r>
            <a:endParaRPr lang="en-US" sz="3400" u="sng" dirty="0"/>
          </a:p>
        </p:txBody>
      </p:sp>
      <p:sp>
        <p:nvSpPr>
          <p:cNvPr id="3" name="Content Placeholder 2"/>
          <p:cNvSpPr>
            <a:spLocks noGrp="1"/>
          </p:cNvSpPr>
          <p:nvPr>
            <p:ph idx="1"/>
          </p:nvPr>
        </p:nvSpPr>
        <p:spPr>
          <a:xfrm>
            <a:off x="990600" y="1544320"/>
            <a:ext cx="7604760" cy="5770880"/>
          </a:xfrm>
        </p:spPr>
        <p:txBody>
          <a:bodyPr/>
          <a:lstStyle/>
          <a:p>
            <a:r>
              <a:rPr lang="en-US" dirty="0" smtClean="0"/>
              <a:t>Subsistence crop area: </a:t>
            </a:r>
          </a:p>
          <a:p>
            <a:endParaRPr lang="en-US" dirty="0" smtClean="0"/>
          </a:p>
          <a:p>
            <a:r>
              <a:rPr lang="en-US" dirty="0" smtClean="0"/>
              <a:t>Irrigated crop area:</a:t>
            </a:r>
          </a:p>
          <a:p>
            <a:endParaRPr lang="en-US" dirty="0" smtClean="0"/>
          </a:p>
          <a:p>
            <a:endParaRPr lang="en-US" dirty="0" smtClean="0"/>
          </a:p>
          <a:p>
            <a:r>
              <a:rPr lang="en-US" dirty="0" smtClean="0"/>
              <a:t>Rainfed crop area:</a:t>
            </a:r>
            <a:endParaRPr lang="en-US" dirty="0"/>
          </a:p>
        </p:txBody>
      </p:sp>
      <p:sp>
        <p:nvSpPr>
          <p:cNvPr id="3665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66593" name="Object 1"/>
          <p:cNvGraphicFramePr>
            <a:graphicFrameLocks noChangeAspect="1"/>
          </p:cNvGraphicFramePr>
          <p:nvPr>
            <p:extLst>
              <p:ext uri="{D42A27DB-BD31-4B8C-83A1-F6EECF244321}">
                <p14:modId xmlns:p14="http://schemas.microsoft.com/office/powerpoint/2010/main" val="1037838389"/>
              </p:ext>
            </p:extLst>
          </p:nvPr>
        </p:nvGraphicFramePr>
        <p:xfrm>
          <a:off x="1412248" y="2077720"/>
          <a:ext cx="7884152" cy="985520"/>
        </p:xfrm>
        <a:graphic>
          <a:graphicData uri="http://schemas.openxmlformats.org/presentationml/2006/ole">
            <mc:AlternateContent xmlns:mc="http://schemas.openxmlformats.org/markup-compatibility/2006">
              <mc:Choice xmlns:v="urn:schemas-microsoft-com:vml" Requires="v">
                <p:oleObj spid="_x0000_s5257" name="Equation" r:id="rId3" imgW="4203360" imgH="533160" progId="Equation.DSMT4">
                  <p:embed/>
                </p:oleObj>
              </mc:Choice>
              <mc:Fallback>
                <p:oleObj name="Equation" r:id="rId3" imgW="4203360" imgH="53316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248" y="2077720"/>
                        <a:ext cx="7884152" cy="985520"/>
                      </a:xfrm>
                      <a:prstGeom prst="rect">
                        <a:avLst/>
                      </a:prstGeom>
                      <a:noFill/>
                      <a:extLst/>
                    </p:spPr>
                  </p:pic>
                </p:oleObj>
              </mc:Fallback>
            </mc:AlternateContent>
          </a:graphicData>
        </a:graphic>
      </p:graphicFrame>
      <p:sp>
        <p:nvSpPr>
          <p:cNvPr id="3665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66595" name="Object 3"/>
          <p:cNvGraphicFramePr>
            <a:graphicFrameLocks noChangeAspect="1"/>
          </p:cNvGraphicFramePr>
          <p:nvPr>
            <p:extLst>
              <p:ext uri="{D42A27DB-BD31-4B8C-83A1-F6EECF244321}">
                <p14:modId xmlns:p14="http://schemas.microsoft.com/office/powerpoint/2010/main" val="3778322073"/>
              </p:ext>
            </p:extLst>
          </p:nvPr>
        </p:nvGraphicFramePr>
        <p:xfrm>
          <a:off x="1422906" y="3408680"/>
          <a:ext cx="5892294" cy="1076960"/>
        </p:xfrm>
        <a:graphic>
          <a:graphicData uri="http://schemas.openxmlformats.org/presentationml/2006/ole">
            <mc:AlternateContent xmlns:mc="http://schemas.openxmlformats.org/markup-compatibility/2006">
              <mc:Choice xmlns:v="urn:schemas-microsoft-com:vml" Requires="v">
                <p:oleObj spid="_x0000_s5258" name="Equation" r:id="rId5" imgW="3175000" imgH="584200" progId="Equation.DSMT4">
                  <p:embed/>
                </p:oleObj>
              </mc:Choice>
              <mc:Fallback>
                <p:oleObj name="Equation" r:id="rId5" imgW="3175000" imgH="584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2906" y="3408680"/>
                        <a:ext cx="5892294" cy="10769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65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66597" name="Object 5"/>
          <p:cNvGraphicFramePr>
            <a:graphicFrameLocks noChangeAspect="1"/>
          </p:cNvGraphicFramePr>
          <p:nvPr>
            <p:extLst>
              <p:ext uri="{D42A27DB-BD31-4B8C-83A1-F6EECF244321}">
                <p14:modId xmlns:p14="http://schemas.microsoft.com/office/powerpoint/2010/main" val="3388578708"/>
              </p:ext>
            </p:extLst>
          </p:nvPr>
        </p:nvGraphicFramePr>
        <p:xfrm>
          <a:off x="1480037" y="5186680"/>
          <a:ext cx="7688841" cy="924560"/>
        </p:xfrm>
        <a:graphic>
          <a:graphicData uri="http://schemas.openxmlformats.org/presentationml/2006/ole">
            <mc:AlternateContent xmlns:mc="http://schemas.openxmlformats.org/markup-compatibility/2006">
              <mc:Choice xmlns:v="urn:schemas-microsoft-com:vml" Requires="v">
                <p:oleObj spid="_x0000_s5259" name="Equation" r:id="rId7" imgW="4889500" imgH="596900" progId="Equation.DSMT4">
                  <p:embed/>
                </p:oleObj>
              </mc:Choice>
              <mc:Fallback>
                <p:oleObj name="Equation" r:id="rId7" imgW="4889500" imgH="5969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0037" y="5186680"/>
                        <a:ext cx="7688841" cy="924560"/>
                      </a:xfrm>
                      <a:prstGeom prst="rect">
                        <a:avLst/>
                      </a:prstGeom>
                      <a:noFill/>
                      <a:extLst/>
                    </p:spPr>
                  </p:pic>
                </p:oleObj>
              </mc:Fallback>
            </mc:AlternateContent>
          </a:graphicData>
        </a:graphic>
      </p:graphicFrame>
    </p:spTree>
    <p:extLst>
      <p:ext uri="{BB962C8B-B14F-4D97-AF65-F5344CB8AC3E}">
        <p14:creationId xmlns:p14="http://schemas.microsoft.com/office/powerpoint/2010/main" val="468463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8" name="Rectangle 1030"/>
          <p:cNvSpPr>
            <a:spLocks noGrp="1" noChangeArrowheads="1"/>
          </p:cNvSpPr>
          <p:nvPr>
            <p:ph type="title"/>
          </p:nvPr>
        </p:nvSpPr>
        <p:spPr>
          <a:xfrm>
            <a:off x="457200" y="274638"/>
            <a:ext cx="8229600" cy="962025"/>
          </a:xfrm>
        </p:spPr>
        <p:txBody>
          <a:bodyPr>
            <a:normAutofit/>
          </a:bodyPr>
          <a:lstStyle/>
          <a:p>
            <a:r>
              <a:rPr lang="en-US" sz="3400" u="sng" dirty="0" smtClean="0"/>
              <a:t>SPAM Optimization</a:t>
            </a:r>
            <a:endParaRPr lang="en-US" sz="3400" u="sng" dirty="0"/>
          </a:p>
        </p:txBody>
      </p:sp>
      <p:sp>
        <p:nvSpPr>
          <p:cNvPr id="110615" name="Rectangle 1047"/>
          <p:cNvSpPr>
            <a:spLocks noChangeArrowheads="1"/>
          </p:cNvSpPr>
          <p:nvPr/>
        </p:nvSpPr>
        <p:spPr bwMode="auto">
          <a:xfrm>
            <a:off x="2709863" y="3252788"/>
            <a:ext cx="9144000" cy="0"/>
          </a:xfrm>
          <a:prstGeom prst="rect">
            <a:avLst/>
          </a:prstGeom>
          <a:noFill/>
          <a:ln w="9525">
            <a:noFill/>
            <a:miter lim="800000"/>
            <a:headEnd/>
            <a:tailEnd/>
          </a:ln>
          <a:effectLst/>
        </p:spPr>
        <p:txBody>
          <a:bodyPr>
            <a:spAutoFit/>
          </a:bodyPr>
          <a:lstStyle/>
          <a:p>
            <a:endParaRPr lang="en-US" dirty="0"/>
          </a:p>
        </p:txBody>
      </p:sp>
      <p:graphicFrame>
        <p:nvGraphicFramePr>
          <p:cNvPr id="110614" name="Object 1046"/>
          <p:cNvGraphicFramePr>
            <a:graphicFrameLocks noChangeAspect="1"/>
          </p:cNvGraphicFramePr>
          <p:nvPr>
            <p:extLst>
              <p:ext uri="{D42A27DB-BD31-4B8C-83A1-F6EECF244321}">
                <p14:modId xmlns:p14="http://schemas.microsoft.com/office/powerpoint/2010/main" val="4162301281"/>
              </p:ext>
            </p:extLst>
          </p:nvPr>
        </p:nvGraphicFramePr>
        <p:xfrm>
          <a:off x="887413" y="1309688"/>
          <a:ext cx="7635875" cy="712787"/>
        </p:xfrm>
        <a:graphic>
          <a:graphicData uri="http://schemas.openxmlformats.org/presentationml/2006/ole">
            <mc:AlternateContent xmlns:mc="http://schemas.openxmlformats.org/markup-compatibility/2006">
              <mc:Choice xmlns:v="urn:schemas-microsoft-com:vml" Requires="v">
                <p:oleObj spid="_x0000_s6434" name="Equation" r:id="rId4" imgW="3771720" imgH="355320" progId="Equation.3">
                  <p:embed/>
                </p:oleObj>
              </mc:Choice>
              <mc:Fallback>
                <p:oleObj name="Equation" r:id="rId4" imgW="3771720" imgH="355320" progId="Equation.3">
                  <p:embed/>
                  <p:pic>
                    <p:nvPicPr>
                      <p:cNvPr id="0" name=""/>
                      <p:cNvPicPr>
                        <a:picLocks noChangeAspect="1" noChangeArrowheads="1"/>
                      </p:cNvPicPr>
                      <p:nvPr/>
                    </p:nvPicPr>
                    <p:blipFill>
                      <a:blip r:embed="rId5"/>
                      <a:srcRect/>
                      <a:stretch>
                        <a:fillRect/>
                      </a:stretch>
                    </p:blipFill>
                    <p:spPr bwMode="auto">
                      <a:xfrm>
                        <a:off x="887413" y="1309688"/>
                        <a:ext cx="7635875" cy="71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616" name="Text Box 1048"/>
          <p:cNvSpPr txBox="1">
            <a:spLocks noChangeArrowheads="1"/>
          </p:cNvSpPr>
          <p:nvPr/>
        </p:nvSpPr>
        <p:spPr bwMode="auto">
          <a:xfrm>
            <a:off x="895350" y="2114550"/>
            <a:ext cx="2038350" cy="457200"/>
          </a:xfrm>
          <a:prstGeom prst="rect">
            <a:avLst/>
          </a:prstGeom>
          <a:noFill/>
          <a:ln w="9525">
            <a:noFill/>
            <a:miter lim="800000"/>
            <a:headEnd/>
            <a:tailEnd/>
          </a:ln>
          <a:effectLst/>
        </p:spPr>
        <p:txBody>
          <a:bodyPr>
            <a:spAutoFit/>
          </a:bodyPr>
          <a:lstStyle/>
          <a:p>
            <a:pPr algn="l">
              <a:spcBef>
                <a:spcPct val="50000"/>
              </a:spcBef>
            </a:pPr>
            <a:r>
              <a:rPr lang="en-US" dirty="0"/>
              <a:t>Subject to: </a:t>
            </a:r>
          </a:p>
        </p:txBody>
      </p:sp>
      <p:sp>
        <p:nvSpPr>
          <p:cNvPr id="110618" name="Rectangle 1050"/>
          <p:cNvSpPr>
            <a:spLocks noChangeArrowheads="1"/>
          </p:cNvSpPr>
          <p:nvPr/>
        </p:nvSpPr>
        <p:spPr bwMode="auto">
          <a:xfrm>
            <a:off x="4043363" y="3257550"/>
            <a:ext cx="9144000" cy="0"/>
          </a:xfrm>
          <a:prstGeom prst="rect">
            <a:avLst/>
          </a:prstGeom>
          <a:noFill/>
          <a:ln w="9525">
            <a:noFill/>
            <a:miter lim="800000"/>
            <a:headEnd/>
            <a:tailEnd/>
          </a:ln>
          <a:effectLst/>
        </p:spPr>
        <p:txBody>
          <a:bodyPr>
            <a:spAutoFit/>
          </a:bodyPr>
          <a:lstStyle/>
          <a:p>
            <a:endParaRPr lang="en-US" dirty="0"/>
          </a:p>
        </p:txBody>
      </p:sp>
      <p:graphicFrame>
        <p:nvGraphicFramePr>
          <p:cNvPr id="110617" name="Object 1049"/>
          <p:cNvGraphicFramePr>
            <a:graphicFrameLocks noChangeAspect="1"/>
          </p:cNvGraphicFramePr>
          <p:nvPr/>
        </p:nvGraphicFramePr>
        <p:xfrm>
          <a:off x="1700213" y="2724150"/>
          <a:ext cx="2120900" cy="687388"/>
        </p:xfrm>
        <a:graphic>
          <a:graphicData uri="http://schemas.openxmlformats.org/presentationml/2006/ole">
            <mc:AlternateContent xmlns:mc="http://schemas.openxmlformats.org/markup-compatibility/2006">
              <mc:Choice xmlns:v="urn:schemas-microsoft-com:vml" Requires="v">
                <p:oleObj spid="_x0000_s6435" r:id="rId6" imgW="1054100" imgH="342900" progId="Equation.3">
                  <p:embed/>
                </p:oleObj>
              </mc:Choice>
              <mc:Fallback>
                <p:oleObj r:id="rId6" imgW="1054100" imgH="342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0213" y="2724150"/>
                        <a:ext cx="2120900" cy="68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620" name="Rectangle 1052"/>
          <p:cNvSpPr>
            <a:spLocks noChangeArrowheads="1"/>
          </p:cNvSpPr>
          <p:nvPr/>
        </p:nvSpPr>
        <p:spPr bwMode="auto">
          <a:xfrm>
            <a:off x="3200400" y="3252788"/>
            <a:ext cx="9144000" cy="0"/>
          </a:xfrm>
          <a:prstGeom prst="rect">
            <a:avLst/>
          </a:prstGeom>
          <a:noFill/>
          <a:ln w="9525">
            <a:noFill/>
            <a:miter lim="800000"/>
            <a:headEnd/>
            <a:tailEnd/>
          </a:ln>
          <a:effectLst/>
        </p:spPr>
        <p:txBody>
          <a:bodyPr>
            <a:spAutoFit/>
          </a:bodyPr>
          <a:lstStyle/>
          <a:p>
            <a:endParaRPr lang="en-US" dirty="0"/>
          </a:p>
        </p:txBody>
      </p:sp>
      <p:graphicFrame>
        <p:nvGraphicFramePr>
          <p:cNvPr id="110619" name="Object 1051"/>
          <p:cNvGraphicFramePr>
            <a:graphicFrameLocks noChangeAspect="1"/>
          </p:cNvGraphicFramePr>
          <p:nvPr/>
        </p:nvGraphicFramePr>
        <p:xfrm>
          <a:off x="1714500" y="3595688"/>
          <a:ext cx="5557838" cy="714375"/>
        </p:xfrm>
        <a:graphic>
          <a:graphicData uri="http://schemas.openxmlformats.org/presentationml/2006/ole">
            <mc:AlternateContent xmlns:mc="http://schemas.openxmlformats.org/markup-compatibility/2006">
              <mc:Choice xmlns:v="urn:schemas-microsoft-com:vml" Requires="v">
                <p:oleObj spid="_x0000_s6436" name="Equation" r:id="rId8" imgW="2743200" imgH="355320" progId="Equation.3">
                  <p:embed/>
                </p:oleObj>
              </mc:Choice>
              <mc:Fallback>
                <p:oleObj name="Equation" r:id="rId8" imgW="2743200" imgH="3553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4500" y="3595688"/>
                        <a:ext cx="5557838"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621" name="Object 1053"/>
          <p:cNvGraphicFramePr>
            <a:graphicFrameLocks noChangeAspect="1"/>
          </p:cNvGraphicFramePr>
          <p:nvPr>
            <p:extLst>
              <p:ext uri="{D42A27DB-BD31-4B8C-83A1-F6EECF244321}">
                <p14:modId xmlns:p14="http://schemas.microsoft.com/office/powerpoint/2010/main" val="2204095452"/>
              </p:ext>
            </p:extLst>
          </p:nvPr>
        </p:nvGraphicFramePr>
        <p:xfrm>
          <a:off x="1716088" y="4343400"/>
          <a:ext cx="5922962" cy="485775"/>
        </p:xfrm>
        <a:graphic>
          <a:graphicData uri="http://schemas.openxmlformats.org/presentationml/2006/ole">
            <mc:AlternateContent xmlns:mc="http://schemas.openxmlformats.org/markup-compatibility/2006">
              <mc:Choice xmlns:v="urn:schemas-microsoft-com:vml" Requires="v">
                <p:oleObj spid="_x0000_s6437" r:id="rId10" imgW="2908300" imgH="241300" progId="Equation.3">
                  <p:embed/>
                </p:oleObj>
              </mc:Choice>
              <mc:Fallback>
                <p:oleObj r:id="rId10" imgW="2908300" imgH="2413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16088" y="4343400"/>
                        <a:ext cx="5922962"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626" name="Object 1058"/>
          <p:cNvGraphicFramePr>
            <a:graphicFrameLocks noChangeAspect="1"/>
          </p:cNvGraphicFramePr>
          <p:nvPr>
            <p:extLst>
              <p:ext uri="{D42A27DB-BD31-4B8C-83A1-F6EECF244321}">
                <p14:modId xmlns:p14="http://schemas.microsoft.com/office/powerpoint/2010/main" val="341750588"/>
              </p:ext>
            </p:extLst>
          </p:nvPr>
        </p:nvGraphicFramePr>
        <p:xfrm>
          <a:off x="1739900" y="4860925"/>
          <a:ext cx="4502150" cy="714375"/>
        </p:xfrm>
        <a:graphic>
          <a:graphicData uri="http://schemas.openxmlformats.org/presentationml/2006/ole">
            <mc:AlternateContent xmlns:mc="http://schemas.openxmlformats.org/markup-compatibility/2006">
              <mc:Choice xmlns:v="urn:schemas-microsoft-com:vml" Requires="v">
                <p:oleObj spid="_x0000_s6438" name="Equation" r:id="rId12" imgW="2222280" imgH="355320" progId="Equation.3">
                  <p:embed/>
                </p:oleObj>
              </mc:Choice>
              <mc:Fallback>
                <p:oleObj name="Equation" r:id="rId12" imgW="2222280" imgH="355320" progId="Equation.3">
                  <p:embed/>
                  <p:pic>
                    <p:nvPicPr>
                      <p:cNvPr id="0" name=""/>
                      <p:cNvPicPr>
                        <a:picLocks noChangeAspect="1" noChangeArrowheads="1"/>
                      </p:cNvPicPr>
                      <p:nvPr/>
                    </p:nvPicPr>
                    <p:blipFill>
                      <a:blip r:embed="rId13"/>
                      <a:srcRect/>
                      <a:stretch>
                        <a:fillRect/>
                      </a:stretch>
                    </p:blipFill>
                    <p:spPr bwMode="auto">
                      <a:xfrm>
                        <a:off x="1739900" y="4860925"/>
                        <a:ext cx="450215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631" name="Rectangle 1063"/>
          <p:cNvSpPr>
            <a:spLocks noChangeArrowheads="1"/>
          </p:cNvSpPr>
          <p:nvPr/>
        </p:nvSpPr>
        <p:spPr bwMode="auto">
          <a:xfrm>
            <a:off x="0" y="3257550"/>
            <a:ext cx="9144000" cy="0"/>
          </a:xfrm>
          <a:prstGeom prst="rect">
            <a:avLst/>
          </a:prstGeom>
          <a:noFill/>
          <a:ln w="9525">
            <a:noFill/>
            <a:miter lim="800000"/>
            <a:headEnd/>
            <a:tailEnd/>
          </a:ln>
          <a:effectLst/>
        </p:spPr>
        <p:txBody>
          <a:bodyPr wrap="none" anchor="ctr">
            <a:spAutoFit/>
          </a:bodyPr>
          <a:lstStyle/>
          <a:p>
            <a:endParaRPr lang="en-US" dirty="0"/>
          </a:p>
        </p:txBody>
      </p:sp>
      <p:graphicFrame>
        <p:nvGraphicFramePr>
          <p:cNvPr id="110630" name="Object 1062"/>
          <p:cNvGraphicFramePr>
            <a:graphicFrameLocks noChangeAspect="1"/>
          </p:cNvGraphicFramePr>
          <p:nvPr>
            <p:extLst>
              <p:ext uri="{D42A27DB-BD31-4B8C-83A1-F6EECF244321}">
                <p14:modId xmlns:p14="http://schemas.microsoft.com/office/powerpoint/2010/main" val="3603221060"/>
              </p:ext>
            </p:extLst>
          </p:nvPr>
        </p:nvGraphicFramePr>
        <p:xfrm>
          <a:off x="1722438" y="5657850"/>
          <a:ext cx="6507162" cy="673100"/>
        </p:xfrm>
        <a:graphic>
          <a:graphicData uri="http://schemas.openxmlformats.org/presentationml/2006/ole">
            <mc:AlternateContent xmlns:mc="http://schemas.openxmlformats.org/markup-compatibility/2006">
              <mc:Choice xmlns:v="urn:schemas-microsoft-com:vml" Requires="v">
                <p:oleObj spid="_x0000_s6439" name="Equation" r:id="rId14" imgW="3314700" imgH="342900" progId="Equation.DSMT4">
                  <p:embed/>
                </p:oleObj>
              </mc:Choice>
              <mc:Fallback>
                <p:oleObj name="Equation" r:id="rId14" imgW="3314700" imgH="3429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22438" y="5657850"/>
                        <a:ext cx="6507162"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4726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80" y="201228"/>
            <a:ext cx="8229600" cy="550356"/>
          </a:xfrm>
        </p:spPr>
        <p:txBody>
          <a:bodyPr>
            <a:noAutofit/>
          </a:bodyPr>
          <a:lstStyle/>
          <a:p>
            <a:r>
              <a:rPr lang="en-US" sz="3400" b="1" dirty="0">
                <a:solidFill>
                  <a:srgbClr val="C00000"/>
                </a:solidFill>
              </a:rPr>
              <a:t>SPAM2005 Crop </a:t>
            </a:r>
            <a:r>
              <a:rPr lang="en-US" sz="3400" b="1" dirty="0" smtClean="0">
                <a:solidFill>
                  <a:srgbClr val="C00000"/>
                </a:solidFill>
              </a:rPr>
              <a:t>List and ...</a:t>
            </a:r>
            <a:endParaRPr lang="en-US" sz="3400" b="1"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506576827"/>
              </p:ext>
            </p:extLst>
          </p:nvPr>
        </p:nvGraphicFramePr>
        <p:xfrm>
          <a:off x="152400" y="953368"/>
          <a:ext cx="8454011" cy="5552055"/>
        </p:xfrm>
        <a:graphic>
          <a:graphicData uri="http://schemas.openxmlformats.org/drawingml/2006/table">
            <a:tbl>
              <a:tblPr/>
              <a:tblGrid>
                <a:gridCol w="562707"/>
                <a:gridCol w="401934"/>
                <a:gridCol w="1702359"/>
                <a:gridCol w="494880"/>
                <a:gridCol w="509117"/>
                <a:gridCol w="1205802"/>
                <a:gridCol w="616299"/>
                <a:gridCol w="790470"/>
                <a:gridCol w="1353177"/>
                <a:gridCol w="817266"/>
              </a:tblGrid>
              <a:tr h="337625">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latin typeface="Calibri"/>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a:solidFill>
                            <a:srgbClr val="000000"/>
                          </a:solidFill>
                          <a:latin typeface="Calibri"/>
                        </a:rPr>
                        <a:t>wheat</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14</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chemeClr val="tx1"/>
                          </a:solidFill>
                          <a:latin typeface="Calibri"/>
                        </a:rPr>
                        <a:t>dry beans</a:t>
                      </a:r>
                      <a:endParaRPr lang="en-US" sz="1600" b="0" i="0" u="none" strike="noStrike" dirty="0">
                        <a:solidFill>
                          <a:schemeClr val="tx1"/>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28</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sugarcane</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7625">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latin typeface="Calibri"/>
                        </a:rPr>
                        <a:t>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a:solidFill>
                            <a:srgbClr val="000000"/>
                          </a:solidFill>
                          <a:latin typeface="Calibri"/>
                        </a:rPr>
                        <a:t>rice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15</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a:solidFill>
                            <a:srgbClr val="000000"/>
                          </a:solidFill>
                          <a:latin typeface="Calibri"/>
                        </a:rPr>
                        <a:t>chickpea</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29</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sugar</a:t>
                      </a:r>
                      <a:r>
                        <a:rPr lang="en-US" sz="1600" b="0" i="0" u="none" strike="noStrike" baseline="0" dirty="0" smtClean="0">
                          <a:solidFill>
                            <a:srgbClr val="000000"/>
                          </a:solidFill>
                          <a:latin typeface="Calibri"/>
                        </a:rPr>
                        <a:t> beet</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7625">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latin typeface="Calibri"/>
                        </a:rPr>
                        <a:t>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a:solidFill>
                            <a:srgbClr val="000000"/>
                          </a:solidFill>
                          <a:latin typeface="Calibri"/>
                        </a:rPr>
                        <a:t>maize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16</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a:solidFill>
                            <a:srgbClr val="000000"/>
                          </a:solidFill>
                          <a:latin typeface="Calibri"/>
                        </a:rPr>
                        <a:t>cowpea</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7625">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latin typeface="Calibri"/>
                        </a:rPr>
                        <a:t>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a:solidFill>
                            <a:srgbClr val="000000"/>
                          </a:solidFill>
                          <a:latin typeface="Calibri"/>
                        </a:rPr>
                        <a:t>barley</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17</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pigeon pea</a:t>
                      </a:r>
                      <a:endParaRPr lang="en-US" sz="1600" dirty="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30</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cotton</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7625">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latin typeface="Calibri"/>
                        </a:rPr>
                        <a:t>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pearl</a:t>
                      </a:r>
                      <a:r>
                        <a:rPr lang="en-US" sz="1600" b="0" i="0" u="none" strike="noStrike" baseline="0" dirty="0" smtClean="0">
                          <a:solidFill>
                            <a:srgbClr val="000000"/>
                          </a:solidFill>
                          <a:latin typeface="Calibri"/>
                        </a:rPr>
                        <a:t> </a:t>
                      </a:r>
                      <a:r>
                        <a:rPr lang="en-US" sz="1600" b="0" i="0" u="none" strike="noStrike" dirty="0" smtClean="0">
                          <a:solidFill>
                            <a:srgbClr val="000000"/>
                          </a:solidFill>
                          <a:latin typeface="Calibri"/>
                        </a:rPr>
                        <a:t>millet</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18</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lentils</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31</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other</a:t>
                      </a:r>
                      <a:r>
                        <a:rPr lang="en-US" sz="1600" b="0" i="0" u="none" strike="noStrike" baseline="0" dirty="0" smtClean="0">
                          <a:solidFill>
                            <a:srgbClr val="000000"/>
                          </a:solidFill>
                          <a:latin typeface="Calibri"/>
                        </a:rPr>
                        <a:t> fibres</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7625">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latin typeface="Calibri"/>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finger/small</a:t>
                      </a:r>
                      <a:r>
                        <a:rPr lang="en-US" sz="1600" b="0" i="0" u="none" strike="noStrike" baseline="0" dirty="0" smtClean="0">
                          <a:solidFill>
                            <a:srgbClr val="000000"/>
                          </a:solidFill>
                          <a:latin typeface="Calibri"/>
                        </a:rPr>
                        <a:t> millets</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19</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other pulses</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32</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arabica</a:t>
                      </a:r>
                      <a:r>
                        <a:rPr lang="en-US" sz="1600" b="0" i="0" u="none" strike="noStrike" baseline="0" dirty="0" smtClean="0">
                          <a:solidFill>
                            <a:srgbClr val="000000"/>
                          </a:solidFill>
                          <a:latin typeface="Calibri"/>
                        </a:rPr>
                        <a:t> coffee</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7625">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rgbClr val="000000"/>
                          </a:solidFill>
                          <a:latin typeface="Calibri"/>
                        </a:rPr>
                        <a:t>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sorghum</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33</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robusta</a:t>
                      </a:r>
                      <a:r>
                        <a:rPr lang="en-US" sz="1600" b="0" i="0" u="none" strike="noStrike" baseline="0" dirty="0" smtClean="0">
                          <a:solidFill>
                            <a:srgbClr val="000000"/>
                          </a:solidFill>
                          <a:latin typeface="Calibri"/>
                        </a:rPr>
                        <a:t> coffee</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7625">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8</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other cereals</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20</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soybeans</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34</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cocoa</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7625">
                <a:tc>
                  <a:txBody>
                    <a:bodyPr/>
                    <a:lstStyle/>
                    <a:p>
                      <a:endParaRPr lang="en-US" sz="1600" dirty="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21</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groundnuts</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35</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tea</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93895">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smtClean="0">
                        <a:solidFill>
                          <a:srgbClr val="000000"/>
                        </a:solidFill>
                        <a:latin typeface="Calibri"/>
                      </a:endParaRPr>
                    </a:p>
                    <a:p>
                      <a:pPr algn="ctr" fontAlgn="b"/>
                      <a:r>
                        <a:rPr lang="en-US" sz="1600" b="0" i="0" u="none" strike="noStrike" dirty="0" smtClean="0">
                          <a:solidFill>
                            <a:srgbClr val="000000"/>
                          </a:solidFill>
                          <a:latin typeface="Calibri"/>
                        </a:rPr>
                        <a:t>9</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a:solidFill>
                            <a:srgbClr val="000000"/>
                          </a:solidFill>
                          <a:latin typeface="Calibri"/>
                        </a:rPr>
                        <a:t>potato</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22</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coconuts</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36</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tobacco</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7625">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10</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sweet potato</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23</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oil</a:t>
                      </a:r>
                      <a:r>
                        <a:rPr lang="en-US" sz="1600" b="0" i="0" u="none" strike="noStrike" baseline="0" dirty="0" smtClean="0">
                          <a:solidFill>
                            <a:srgbClr val="000000"/>
                          </a:solidFill>
                          <a:latin typeface="Calibri"/>
                        </a:rPr>
                        <a:t> palm</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37</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banana</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7625">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11</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a:solidFill>
                            <a:srgbClr val="000000"/>
                          </a:solidFill>
                          <a:latin typeface="Calibri"/>
                        </a:rPr>
                        <a:t>yam</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24</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sunflower</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38</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plantains</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7625">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12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chemeClr val="tx1"/>
                          </a:solidFill>
                          <a:latin typeface="Calibri"/>
                        </a:rPr>
                        <a:t>cassava</a:t>
                      </a:r>
                      <a:endParaRPr lang="en-US" sz="1600" b="0" i="0" u="none" strike="noStrike" dirty="0">
                        <a:solidFill>
                          <a:schemeClr val="tx1"/>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25</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rapeseed</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39</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tropical</a:t>
                      </a:r>
                      <a:r>
                        <a:rPr lang="en-US" sz="1600" b="0" i="0" u="none" strike="noStrike" baseline="0" dirty="0" smtClean="0">
                          <a:solidFill>
                            <a:srgbClr val="000000"/>
                          </a:solidFill>
                          <a:latin typeface="Calibri"/>
                        </a:rPr>
                        <a:t> fruit</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7625">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13</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14400" fontAlgn="b"/>
                      <a:r>
                        <a:rPr lang="en-US" sz="1600" b="0" i="0" u="none" strike="noStrike" dirty="0" smtClean="0">
                          <a:solidFill>
                            <a:schemeClr val="tx1"/>
                          </a:solidFill>
                          <a:latin typeface="Calibri"/>
                        </a:rPr>
                        <a:t>other roots &amp;</a:t>
                      </a:r>
                      <a:r>
                        <a:rPr lang="en-US" sz="1600" b="0" i="0" u="none" strike="noStrike" baseline="0" dirty="0" smtClean="0">
                          <a:solidFill>
                            <a:schemeClr val="tx1"/>
                          </a:solidFill>
                          <a:latin typeface="Calibri"/>
                        </a:rPr>
                        <a:t> </a:t>
                      </a:r>
                      <a:r>
                        <a:rPr lang="en-US" sz="1600" b="0" i="0" u="none" strike="noStrike" dirty="0" smtClean="0">
                          <a:solidFill>
                            <a:schemeClr val="tx1"/>
                          </a:solidFill>
                          <a:latin typeface="Calibri"/>
                        </a:rPr>
                        <a:t>tubers</a:t>
                      </a:r>
                      <a:endParaRPr lang="en-US" sz="1600" b="0" i="0" u="none" strike="noStrike" dirty="0">
                        <a:solidFill>
                          <a:schemeClr val="tx1"/>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26</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sesame seed</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40</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temperate</a:t>
                      </a:r>
                      <a:r>
                        <a:rPr lang="en-US" sz="1600" b="0" i="0" u="none" strike="noStrike" baseline="0" dirty="0" smtClean="0">
                          <a:solidFill>
                            <a:srgbClr val="000000"/>
                          </a:solidFill>
                          <a:latin typeface="Calibri"/>
                        </a:rPr>
                        <a:t> fruit</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7625">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27</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other oil crops</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41</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vegetables</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37625">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smtClean="0">
                          <a:solidFill>
                            <a:srgbClr val="000000"/>
                          </a:solidFill>
                          <a:latin typeface="Calibri"/>
                        </a:rPr>
                        <a:t>42</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600" b="0" i="0" u="none" strike="noStrike" dirty="0" smtClean="0">
                          <a:solidFill>
                            <a:srgbClr val="000000"/>
                          </a:solidFill>
                          <a:latin typeface="Calibri"/>
                        </a:rPr>
                        <a:t>rest</a:t>
                      </a:r>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en-US" sz="1600" b="0" i="0" u="none" strike="noStrike" dirty="0">
                        <a:solidFill>
                          <a:srgbClr val="000000"/>
                        </a:solidFill>
                        <a:latin typeface="Calibri"/>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rot="17806188">
            <a:off x="46410" y="2149276"/>
            <a:ext cx="970012" cy="348109"/>
          </a:xfrm>
          <a:prstGeom prst="rect">
            <a:avLst/>
          </a:prstGeom>
          <a:noFill/>
        </p:spPr>
        <p:txBody>
          <a:bodyPr wrap="square" rtlCol="0">
            <a:spAutoFit/>
          </a:bodyPr>
          <a:lstStyle/>
          <a:p>
            <a:r>
              <a:rPr lang="en-US" sz="1662" i="1" dirty="0"/>
              <a:t>cereals</a:t>
            </a:r>
          </a:p>
        </p:txBody>
      </p:sp>
      <p:sp>
        <p:nvSpPr>
          <p:cNvPr id="5" name="TextBox 4"/>
          <p:cNvSpPr txBox="1"/>
          <p:nvPr/>
        </p:nvSpPr>
        <p:spPr>
          <a:xfrm rot="17806188">
            <a:off x="-326379" y="4585737"/>
            <a:ext cx="1676451" cy="348109"/>
          </a:xfrm>
          <a:prstGeom prst="rect">
            <a:avLst/>
          </a:prstGeom>
          <a:noFill/>
        </p:spPr>
        <p:txBody>
          <a:bodyPr wrap="square" rtlCol="0">
            <a:spAutoFit/>
          </a:bodyPr>
          <a:lstStyle/>
          <a:p>
            <a:r>
              <a:rPr lang="en-US" sz="1662" i="1" dirty="0"/>
              <a:t>roots &amp; tubers</a:t>
            </a:r>
          </a:p>
        </p:txBody>
      </p:sp>
      <p:sp>
        <p:nvSpPr>
          <p:cNvPr id="7" name="TextBox 6"/>
          <p:cNvSpPr txBox="1"/>
          <p:nvPr/>
        </p:nvSpPr>
        <p:spPr>
          <a:xfrm rot="17806188">
            <a:off x="2775065" y="1908119"/>
            <a:ext cx="970012" cy="348109"/>
          </a:xfrm>
          <a:prstGeom prst="rect">
            <a:avLst/>
          </a:prstGeom>
          <a:noFill/>
        </p:spPr>
        <p:txBody>
          <a:bodyPr wrap="square" rtlCol="0">
            <a:spAutoFit/>
          </a:bodyPr>
          <a:lstStyle/>
          <a:p>
            <a:r>
              <a:rPr lang="en-US" sz="1662" i="1" dirty="0"/>
              <a:t>pulses</a:t>
            </a:r>
          </a:p>
        </p:txBody>
      </p:sp>
      <p:sp>
        <p:nvSpPr>
          <p:cNvPr id="8" name="TextBox 7"/>
          <p:cNvSpPr txBox="1"/>
          <p:nvPr/>
        </p:nvSpPr>
        <p:spPr>
          <a:xfrm rot="17806188">
            <a:off x="2513951" y="4312514"/>
            <a:ext cx="1676451" cy="348109"/>
          </a:xfrm>
          <a:prstGeom prst="rect">
            <a:avLst/>
          </a:prstGeom>
          <a:noFill/>
        </p:spPr>
        <p:txBody>
          <a:bodyPr wrap="square" rtlCol="0">
            <a:spAutoFit/>
          </a:bodyPr>
          <a:lstStyle/>
          <a:p>
            <a:r>
              <a:rPr lang="en-US" sz="1662" i="1" dirty="0"/>
              <a:t>oil crops</a:t>
            </a:r>
          </a:p>
        </p:txBody>
      </p:sp>
      <p:sp>
        <p:nvSpPr>
          <p:cNvPr id="9" name="TextBox 8"/>
          <p:cNvSpPr txBox="1"/>
          <p:nvPr/>
        </p:nvSpPr>
        <p:spPr>
          <a:xfrm rot="17806188">
            <a:off x="5178520" y="1183957"/>
            <a:ext cx="970012" cy="348109"/>
          </a:xfrm>
          <a:prstGeom prst="rect">
            <a:avLst/>
          </a:prstGeom>
          <a:noFill/>
        </p:spPr>
        <p:txBody>
          <a:bodyPr wrap="square" rtlCol="0">
            <a:spAutoFit/>
          </a:bodyPr>
          <a:lstStyle/>
          <a:p>
            <a:r>
              <a:rPr lang="en-US" sz="1662" i="1" dirty="0"/>
              <a:t>sugar c.</a:t>
            </a:r>
          </a:p>
        </p:txBody>
      </p:sp>
      <p:sp>
        <p:nvSpPr>
          <p:cNvPr id="10" name="TextBox 9"/>
          <p:cNvSpPr txBox="1"/>
          <p:nvPr/>
        </p:nvSpPr>
        <p:spPr>
          <a:xfrm rot="17806188">
            <a:off x="5217961" y="2015995"/>
            <a:ext cx="970012" cy="348109"/>
          </a:xfrm>
          <a:prstGeom prst="rect">
            <a:avLst/>
          </a:prstGeom>
          <a:noFill/>
        </p:spPr>
        <p:txBody>
          <a:bodyPr wrap="square" rtlCol="0">
            <a:spAutoFit/>
          </a:bodyPr>
          <a:lstStyle/>
          <a:p>
            <a:r>
              <a:rPr lang="en-US" sz="1662" i="1" dirty="0"/>
              <a:t>fibres</a:t>
            </a:r>
          </a:p>
        </p:txBody>
      </p:sp>
      <p:sp>
        <p:nvSpPr>
          <p:cNvPr id="11" name="TextBox 10"/>
          <p:cNvSpPr txBox="1"/>
          <p:nvPr/>
        </p:nvSpPr>
        <p:spPr>
          <a:xfrm rot="17806188">
            <a:off x="4985713" y="3134941"/>
            <a:ext cx="1262512" cy="348109"/>
          </a:xfrm>
          <a:prstGeom prst="rect">
            <a:avLst/>
          </a:prstGeom>
          <a:noFill/>
        </p:spPr>
        <p:txBody>
          <a:bodyPr wrap="square" rtlCol="0">
            <a:spAutoFit/>
          </a:bodyPr>
          <a:lstStyle/>
          <a:p>
            <a:r>
              <a:rPr lang="en-US" sz="1662" i="1" dirty="0"/>
              <a:t>stimulants</a:t>
            </a:r>
          </a:p>
        </p:txBody>
      </p:sp>
      <p:sp>
        <p:nvSpPr>
          <p:cNvPr id="12" name="TextBox 11"/>
          <p:cNvSpPr txBox="1"/>
          <p:nvPr/>
        </p:nvSpPr>
        <p:spPr>
          <a:xfrm rot="17806188">
            <a:off x="4958624" y="4891546"/>
            <a:ext cx="1271483" cy="348109"/>
          </a:xfrm>
          <a:prstGeom prst="rect">
            <a:avLst/>
          </a:prstGeom>
          <a:noFill/>
        </p:spPr>
        <p:txBody>
          <a:bodyPr wrap="square" rtlCol="0">
            <a:spAutoFit/>
          </a:bodyPr>
          <a:lstStyle/>
          <a:p>
            <a:r>
              <a:rPr lang="en-US" sz="1662" i="1" dirty="0"/>
              <a:t>fruits &amp; veg</a:t>
            </a:r>
          </a:p>
        </p:txBody>
      </p:sp>
      <p:sp>
        <p:nvSpPr>
          <p:cNvPr id="33" name="TextBox 32"/>
          <p:cNvSpPr txBox="1"/>
          <p:nvPr/>
        </p:nvSpPr>
        <p:spPr>
          <a:xfrm rot="19509543">
            <a:off x="4987601" y="6190345"/>
            <a:ext cx="1271483" cy="348109"/>
          </a:xfrm>
          <a:prstGeom prst="rect">
            <a:avLst/>
          </a:prstGeom>
          <a:noFill/>
        </p:spPr>
        <p:txBody>
          <a:bodyPr wrap="square" rtlCol="0">
            <a:spAutoFit/>
          </a:bodyPr>
          <a:lstStyle/>
          <a:p>
            <a:r>
              <a:rPr lang="en-US" sz="1662" i="1" dirty="0" smtClean="0"/>
              <a:t>all the rest</a:t>
            </a:r>
            <a:endParaRPr lang="en-US" sz="1662" i="1" dirty="0"/>
          </a:p>
        </p:txBody>
      </p:sp>
      <p:sp>
        <p:nvSpPr>
          <p:cNvPr id="34" name="TextBox 33"/>
          <p:cNvSpPr txBox="1"/>
          <p:nvPr/>
        </p:nvSpPr>
        <p:spPr>
          <a:xfrm>
            <a:off x="118241" y="6163762"/>
            <a:ext cx="4301359" cy="7078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ln w="0">
            <a:solidFill>
              <a:schemeClr val="tx1">
                <a:alpha val="77000"/>
              </a:schemeClr>
            </a:solidFill>
          </a:ln>
          <a:effectLst>
            <a:outerShdw blurRad="50800" dist="38100" dir="2700000" algn="tl" rotWithShape="0">
              <a:prstClr val="black">
                <a:alpha val="40000"/>
              </a:prstClr>
            </a:outerShdw>
          </a:effectLst>
          <a:scene3d>
            <a:camera prst="orthographicFront">
              <a:rot lat="0" lon="0" rev="0"/>
            </a:camera>
            <a:lightRig rig="threePt" dir="t"/>
          </a:scene3d>
        </p:spPr>
        <p:txBody>
          <a:bodyPr wrap="square" rtlCol="0">
            <a:spAutoFit/>
          </a:bodyPr>
          <a:lstStyle/>
          <a:p>
            <a:r>
              <a:rPr lang="en-US" sz="2000" dirty="0" smtClean="0">
                <a:solidFill>
                  <a:srgbClr val="FF0000"/>
                </a:solidFill>
              </a:rPr>
              <a:t>“rest” accounts for only 2-5 % of global crop harvested area – with exceptions  </a:t>
            </a:r>
            <a:endParaRPr lang="en-US" sz="2000" dirty="0">
              <a:solidFill>
                <a:srgbClr val="FF0000"/>
              </a:solidFill>
            </a:endParaRPr>
          </a:p>
        </p:txBody>
      </p:sp>
    </p:spTree>
    <p:extLst>
      <p:ext uri="{BB962C8B-B14F-4D97-AF65-F5344CB8AC3E}">
        <p14:creationId xmlns:p14="http://schemas.microsoft.com/office/powerpoint/2010/main" val="3727610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400" b="1" dirty="0" smtClean="0"/>
              <a:t>... Statistical Area Coverage – subnational</a:t>
            </a:r>
            <a:endParaRPr lang="en-US" sz="3400" b="1"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658" t="18537" r="5655" b="22276"/>
          <a:stretch/>
        </p:blipFill>
        <p:spPr>
          <a:xfrm>
            <a:off x="381000" y="1447800"/>
            <a:ext cx="8553454" cy="4460488"/>
          </a:xfrm>
          <a:prstGeom prst="rect">
            <a:avLst/>
          </a:prstGeom>
        </p:spPr>
      </p:pic>
    </p:spTree>
    <p:extLst>
      <p:ext uri="{BB962C8B-B14F-4D97-AF65-F5344CB8AC3E}">
        <p14:creationId xmlns:p14="http://schemas.microsoft.com/office/powerpoint/2010/main" val="7739985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659" t="20325" r="6408" b="20976"/>
          <a:stretch/>
        </p:blipFill>
        <p:spPr>
          <a:xfrm>
            <a:off x="533400" y="1393902"/>
            <a:ext cx="8429168" cy="4397298"/>
          </a:xfrm>
          <a:prstGeom prst="rect">
            <a:avLst/>
          </a:prstGeom>
        </p:spPr>
      </p:pic>
      <p:sp>
        <p:nvSpPr>
          <p:cNvPr id="6" name="Title 1"/>
          <p:cNvSpPr>
            <a:spLocks noGrp="1"/>
          </p:cNvSpPr>
          <p:nvPr>
            <p:ph type="title"/>
          </p:nvPr>
        </p:nvSpPr>
        <p:spPr>
          <a:xfrm>
            <a:off x="457200" y="274638"/>
            <a:ext cx="8229600" cy="944562"/>
          </a:xfrm>
        </p:spPr>
        <p:txBody>
          <a:bodyPr>
            <a:normAutofit/>
          </a:bodyPr>
          <a:lstStyle/>
          <a:p>
            <a:r>
              <a:rPr lang="en-US" sz="3400" b="1" dirty="0" smtClean="0"/>
              <a:t>... Statistical Area Coverage – subnational</a:t>
            </a:r>
            <a:endParaRPr lang="en-US" sz="3400" b="1" dirty="0"/>
          </a:p>
        </p:txBody>
      </p:sp>
    </p:spTree>
    <p:extLst>
      <p:ext uri="{BB962C8B-B14F-4D97-AF65-F5344CB8AC3E}">
        <p14:creationId xmlns:p14="http://schemas.microsoft.com/office/powerpoint/2010/main" val="955148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smtClean="0"/>
              <a:t>Crop Distribution – Maize/Vegetable 2005</a:t>
            </a:r>
            <a:endParaRPr lang="en-US" sz="3400" b="1"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261" t="14147" r="1635" b="18862"/>
          <a:stretch/>
        </p:blipFill>
        <p:spPr>
          <a:xfrm>
            <a:off x="76200" y="1981200"/>
            <a:ext cx="8530683" cy="459430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880" t="12520" r="2891" b="20162"/>
          <a:stretch/>
        </p:blipFill>
        <p:spPr>
          <a:xfrm>
            <a:off x="228600" y="1447799"/>
            <a:ext cx="8882271" cy="4800601"/>
          </a:xfrm>
          <a:prstGeom prst="rect">
            <a:avLst/>
          </a:prstGeom>
        </p:spPr>
      </p:pic>
    </p:spTree>
    <p:extLst>
      <p:ext uri="{BB962C8B-B14F-4D97-AF65-F5344CB8AC3E}">
        <p14:creationId xmlns:p14="http://schemas.microsoft.com/office/powerpoint/2010/main" val="1176440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SPAM ?</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905000"/>
            <a:ext cx="2790825" cy="1851794"/>
          </a:xfrm>
          <a:prstGeom prst="rect">
            <a:avLst/>
          </a:prstGeom>
        </p:spPr>
      </p:pic>
      <p:sp>
        <p:nvSpPr>
          <p:cNvPr id="7" name="TextBox 6"/>
          <p:cNvSpPr txBox="1"/>
          <p:nvPr/>
        </p:nvSpPr>
        <p:spPr>
          <a:xfrm>
            <a:off x="1066800" y="3784557"/>
            <a:ext cx="3276600" cy="261610"/>
          </a:xfrm>
          <a:prstGeom prst="rect">
            <a:avLst/>
          </a:prstGeom>
          <a:noFill/>
        </p:spPr>
        <p:txBody>
          <a:bodyPr wrap="square" rtlCol="0">
            <a:spAutoFit/>
          </a:bodyPr>
          <a:lstStyle/>
          <a:p>
            <a:r>
              <a:rPr lang="en-US" sz="1100" dirty="0">
                <a:solidFill>
                  <a:schemeClr val="tx1">
                    <a:lumMod val="50000"/>
                    <a:lumOff val="50000"/>
                  </a:schemeClr>
                </a:solidFill>
              </a:rPr>
              <a:t>from http://www.cs4fn.org/</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l="5786" t="4597" r="6322" b="7471"/>
          <a:stretch>
            <a:fillRect/>
          </a:stretch>
        </p:blipFill>
        <p:spPr bwMode="auto">
          <a:xfrm>
            <a:off x="5562600" y="30480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562600" y="1524000"/>
            <a:ext cx="2209800" cy="5478423"/>
          </a:xfrm>
          <a:prstGeom prst="rect">
            <a:avLst/>
          </a:prstGeom>
          <a:noFill/>
        </p:spPr>
        <p:txBody>
          <a:bodyPr wrap="square" rtlCol="0">
            <a:spAutoFit/>
          </a:bodyPr>
          <a:lstStyle/>
          <a:p>
            <a:r>
              <a:rPr lang="en-US" sz="35000" dirty="0" smtClean="0">
                <a:solidFill>
                  <a:srgbClr val="FF3300"/>
                </a:solidFill>
              </a:rPr>
              <a:t>X</a:t>
            </a:r>
            <a:endParaRPr lang="en-US" sz="35000" dirty="0">
              <a:solidFill>
                <a:srgbClr val="FF3300"/>
              </a:solidFill>
            </a:endParaRPr>
          </a:p>
        </p:txBody>
      </p:sp>
      <p:sp>
        <p:nvSpPr>
          <p:cNvPr id="11" name="TextBox 10"/>
          <p:cNvSpPr txBox="1"/>
          <p:nvPr/>
        </p:nvSpPr>
        <p:spPr>
          <a:xfrm>
            <a:off x="1295400" y="381000"/>
            <a:ext cx="2819400" cy="4708981"/>
          </a:xfrm>
          <a:prstGeom prst="rect">
            <a:avLst/>
          </a:prstGeom>
          <a:noFill/>
        </p:spPr>
        <p:txBody>
          <a:bodyPr wrap="square" rtlCol="0">
            <a:spAutoFit/>
          </a:bodyPr>
          <a:lstStyle/>
          <a:p>
            <a:r>
              <a:rPr lang="en-US" sz="30000" dirty="0" smtClean="0">
                <a:solidFill>
                  <a:srgbClr val="FF3300"/>
                </a:solidFill>
              </a:rPr>
              <a:t>X</a:t>
            </a:r>
            <a:endParaRPr lang="en-US" sz="30000" dirty="0">
              <a:solidFill>
                <a:srgbClr val="FF3300"/>
              </a:solidFill>
            </a:endParaRPr>
          </a:p>
        </p:txBody>
      </p:sp>
    </p:spTree>
    <p:extLst>
      <p:ext uri="{BB962C8B-B14F-4D97-AF65-F5344CB8AC3E}">
        <p14:creationId xmlns:p14="http://schemas.microsoft.com/office/powerpoint/2010/main" val="3943148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457200" y="228600"/>
            <a:ext cx="8229600" cy="1143000"/>
          </a:xfrm>
        </p:spPr>
        <p:txBody>
          <a:bodyPr>
            <a:normAutofit/>
          </a:bodyPr>
          <a:lstStyle/>
          <a:p>
            <a:r>
              <a:rPr lang="en-US" sz="3400" b="1" dirty="0"/>
              <a:t>Validation </a:t>
            </a:r>
          </a:p>
        </p:txBody>
      </p:sp>
      <p:sp>
        <p:nvSpPr>
          <p:cNvPr id="281603" name="Rectangle 3"/>
          <p:cNvSpPr>
            <a:spLocks noGrp="1" noChangeArrowheads="1"/>
          </p:cNvSpPr>
          <p:nvPr>
            <p:ph type="body" idx="1"/>
          </p:nvPr>
        </p:nvSpPr>
        <p:spPr/>
        <p:txBody>
          <a:bodyPr>
            <a:normAutofit/>
          </a:bodyPr>
          <a:lstStyle/>
          <a:p>
            <a:r>
              <a:rPr lang="en-US" sz="2800" dirty="0"/>
              <a:t>Validation process by other CGIAR centers </a:t>
            </a:r>
            <a:r>
              <a:rPr lang="en-US" sz="2800" dirty="0" smtClean="0"/>
              <a:t>(e.g. IRRI</a:t>
            </a:r>
            <a:r>
              <a:rPr lang="en-US" sz="2800" dirty="0"/>
              <a:t>, CIAT, ILRI, CIP, CYMMT). Each </a:t>
            </a:r>
            <a:r>
              <a:rPr lang="en-US" sz="2800" dirty="0" smtClean="0"/>
              <a:t>focuses on the </a:t>
            </a:r>
            <a:r>
              <a:rPr lang="en-US" sz="2800" dirty="0"/>
              <a:t>mandate crops.</a:t>
            </a:r>
          </a:p>
          <a:p>
            <a:r>
              <a:rPr lang="en-US" sz="2800" dirty="0" smtClean="0"/>
              <a:t>Crop map view ‘parties’ by local experts and agronomists</a:t>
            </a:r>
          </a:p>
          <a:p>
            <a:r>
              <a:rPr lang="en-US" sz="2800" dirty="0" smtClean="0"/>
              <a:t>Crowd-sourcing on a dedicated website (mapSPAM.info)</a:t>
            </a:r>
          </a:p>
          <a:p>
            <a:r>
              <a:rPr lang="en-US" sz="2800" dirty="0" smtClean="0">
                <a:solidFill>
                  <a:srgbClr val="FF0000"/>
                </a:solidFill>
              </a:rPr>
              <a:t>Through implementation on the HUB with GEOSHARE </a:t>
            </a:r>
            <a:r>
              <a:rPr lang="en-US" sz="2800" dirty="0" smtClean="0"/>
              <a:t> </a:t>
            </a:r>
            <a:endParaRPr lang="en-US" sz="2800" dirty="0"/>
          </a:p>
          <a:p>
            <a:endParaRPr lang="en-US" sz="2800" dirty="0"/>
          </a:p>
        </p:txBody>
      </p:sp>
    </p:spTree>
    <p:extLst>
      <p:ext uri="{BB962C8B-B14F-4D97-AF65-F5344CB8AC3E}">
        <p14:creationId xmlns:p14="http://schemas.microsoft.com/office/powerpoint/2010/main" val="1383407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 calcmode="lin" valueType="num">
                                      <p:cBhvr additive="base">
                                        <p:cTn id="7" dur="500" fill="hold"/>
                                        <p:tgtEl>
                                          <p:spTgt spid="281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1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1603">
                                            <p:txEl>
                                              <p:pRg st="1" end="1"/>
                                            </p:txEl>
                                          </p:spTgt>
                                        </p:tgtEl>
                                        <p:attrNameLst>
                                          <p:attrName>style.visibility</p:attrName>
                                        </p:attrNameLst>
                                      </p:cBhvr>
                                      <p:to>
                                        <p:strVal val="visible"/>
                                      </p:to>
                                    </p:set>
                                    <p:anim calcmode="lin" valueType="num">
                                      <p:cBhvr additive="base">
                                        <p:cTn id="13" dur="500" fill="hold"/>
                                        <p:tgtEl>
                                          <p:spTgt spid="281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1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1603">
                                            <p:txEl>
                                              <p:pRg st="2" end="2"/>
                                            </p:txEl>
                                          </p:spTgt>
                                        </p:tgtEl>
                                        <p:attrNameLst>
                                          <p:attrName>style.visibility</p:attrName>
                                        </p:attrNameLst>
                                      </p:cBhvr>
                                      <p:to>
                                        <p:strVal val="visible"/>
                                      </p:to>
                                    </p:set>
                                    <p:anim calcmode="lin" valueType="num">
                                      <p:cBhvr additive="base">
                                        <p:cTn id="19" dur="500" fill="hold"/>
                                        <p:tgtEl>
                                          <p:spTgt spid="281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1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1603">
                                            <p:txEl>
                                              <p:pRg st="3" end="3"/>
                                            </p:txEl>
                                          </p:spTgt>
                                        </p:tgtEl>
                                        <p:attrNameLst>
                                          <p:attrName>style.visibility</p:attrName>
                                        </p:attrNameLst>
                                      </p:cBhvr>
                                      <p:to>
                                        <p:strVal val="visible"/>
                                      </p:to>
                                    </p:set>
                                    <p:anim calcmode="lin" valueType="num">
                                      <p:cBhvr additive="base">
                                        <p:cTn id="25" dur="500" fill="hold"/>
                                        <p:tgtEl>
                                          <p:spTgt spid="281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1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400" b="1" dirty="0" smtClean="0"/>
              <a:t>Challenges</a:t>
            </a:r>
            <a:endParaRPr lang="en-US" sz="3400" b="1" dirty="0"/>
          </a:p>
        </p:txBody>
      </p:sp>
      <p:sp>
        <p:nvSpPr>
          <p:cNvPr id="3" name="Content Placeholder 2"/>
          <p:cNvSpPr>
            <a:spLocks noGrp="1"/>
          </p:cNvSpPr>
          <p:nvPr>
            <p:ph idx="1"/>
          </p:nvPr>
        </p:nvSpPr>
        <p:spPr>
          <a:xfrm>
            <a:off x="457200" y="1371600"/>
            <a:ext cx="8686800" cy="5257800"/>
          </a:xfrm>
        </p:spPr>
        <p:txBody>
          <a:bodyPr/>
          <a:lstStyle/>
          <a:p>
            <a:r>
              <a:rPr lang="en-US" sz="2800" dirty="0" smtClean="0"/>
              <a:t>Different sources -&gt; ‘contradictory’ information</a:t>
            </a:r>
          </a:p>
          <a:p>
            <a:r>
              <a:rPr lang="en-US" sz="2800" dirty="0" smtClean="0"/>
              <a:t>Raster data not at same scale</a:t>
            </a:r>
          </a:p>
          <a:p>
            <a:r>
              <a:rPr lang="en-US" sz="2800" dirty="0" smtClean="0"/>
              <a:t>Sub-national data complete, at least level1, better level2</a:t>
            </a:r>
          </a:p>
          <a:p>
            <a:r>
              <a:rPr lang="en-US" sz="2800" dirty="0" smtClean="0"/>
              <a:t>Conform national crops -&gt; FAO/SPAM crops</a:t>
            </a:r>
          </a:p>
          <a:p>
            <a:r>
              <a:rPr lang="en-US" sz="2800" dirty="0" smtClean="0"/>
              <a:t>Consistencies between layers – constraints met</a:t>
            </a:r>
          </a:p>
          <a:p>
            <a:pPr marL="457200" lvl="1" indent="0">
              <a:buNone/>
            </a:pPr>
            <a:r>
              <a:rPr lang="en-US" sz="2400" dirty="0" smtClean="0"/>
              <a:t>ag_land &gt;= stats, irr &gt;= crop_irr, suit_land &gt;= ag_land &gt;= stats</a:t>
            </a:r>
          </a:p>
          <a:p>
            <a:pPr marL="347663" indent="-290513"/>
            <a:r>
              <a:rPr lang="en-US" sz="2800" dirty="0" smtClean="0"/>
              <a:t>Cropping intensities &amp; production systems shares consistent with data and model</a:t>
            </a:r>
          </a:p>
          <a:p>
            <a:pPr marL="347663" indent="-290513"/>
            <a:r>
              <a:rPr lang="en-US" sz="2800" dirty="0" smtClean="0"/>
              <a:t>Validation of results, </a:t>
            </a:r>
            <a:r>
              <a:rPr lang="en-US" sz="2800" dirty="0" err="1" smtClean="0"/>
              <a:t>eg</a:t>
            </a:r>
            <a:r>
              <a:rPr lang="en-US" sz="2800" dirty="0" smtClean="0"/>
              <a:t> </a:t>
            </a:r>
            <a:r>
              <a:rPr lang="en-US" sz="2800" dirty="0" smtClean="0">
                <a:solidFill>
                  <a:srgbClr val="FF0000"/>
                </a:solidFill>
              </a:rPr>
              <a:t>through </a:t>
            </a:r>
            <a:r>
              <a:rPr lang="en-US" sz="2800" dirty="0">
                <a:solidFill>
                  <a:srgbClr val="FF0000"/>
                </a:solidFill>
              </a:rPr>
              <a:t>implementation on the HUB with GEOSHARE</a:t>
            </a:r>
            <a:r>
              <a:rPr lang="en-US" sz="2800" dirty="0" smtClean="0"/>
              <a:t> </a:t>
            </a:r>
          </a:p>
          <a:p>
            <a:endParaRPr lang="en-US" sz="2800" dirty="0" smtClean="0"/>
          </a:p>
          <a:p>
            <a:endParaRPr lang="en-US" sz="2800" dirty="0"/>
          </a:p>
        </p:txBody>
      </p:sp>
    </p:spTree>
    <p:extLst>
      <p:ext uri="{BB962C8B-B14F-4D97-AF65-F5344CB8AC3E}">
        <p14:creationId xmlns:p14="http://schemas.microsoft.com/office/powerpoint/2010/main" val="383280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400" b="1" dirty="0" smtClean="0"/>
              <a:t>Opportunities</a:t>
            </a:r>
            <a:endParaRPr lang="en-US" sz="3400" b="1" dirty="0"/>
          </a:p>
        </p:txBody>
      </p:sp>
      <p:sp>
        <p:nvSpPr>
          <p:cNvPr id="3" name="Content Placeholder 2"/>
          <p:cNvSpPr>
            <a:spLocks noGrp="1"/>
          </p:cNvSpPr>
          <p:nvPr>
            <p:ph idx="1"/>
          </p:nvPr>
        </p:nvSpPr>
        <p:spPr>
          <a:xfrm>
            <a:off x="457200" y="1371600"/>
            <a:ext cx="8686800" cy="5257800"/>
          </a:xfrm>
        </p:spPr>
        <p:txBody>
          <a:bodyPr>
            <a:normAutofit fontScale="92500" lnSpcReduction="10000"/>
          </a:bodyPr>
          <a:lstStyle/>
          <a:p>
            <a:pPr marL="0" indent="0">
              <a:buNone/>
            </a:pPr>
            <a:r>
              <a:rPr lang="en-US" sz="2800" dirty="0" smtClean="0"/>
              <a:t>Driven by applications or user preferences:</a:t>
            </a:r>
          </a:p>
          <a:p>
            <a:r>
              <a:rPr lang="en-US" sz="2800" dirty="0"/>
              <a:t>Accessibility for </a:t>
            </a:r>
            <a:r>
              <a:rPr lang="en-US" sz="2800" dirty="0" err="1"/>
              <a:t>HUBZero</a:t>
            </a:r>
            <a:r>
              <a:rPr lang="en-US" sz="2800" dirty="0"/>
              <a:t> community – move out of IFPRI ‘enclosure’ </a:t>
            </a:r>
            <a:endParaRPr lang="en-US" sz="2800" dirty="0" smtClean="0"/>
          </a:p>
          <a:p>
            <a:r>
              <a:rPr lang="en-US" sz="2800" dirty="0" smtClean="0"/>
              <a:t>Include data at larger scale – 10x10 km  -&gt; 1x1 km</a:t>
            </a:r>
          </a:p>
          <a:p>
            <a:r>
              <a:rPr lang="en-US" sz="2800" dirty="0" smtClean="0"/>
              <a:t>Use most recent data - statistics, ag_land, irrigation, distribution, administrative units</a:t>
            </a:r>
          </a:p>
          <a:p>
            <a:r>
              <a:rPr lang="en-US" sz="2800" smtClean="0"/>
              <a:t>Provide and use </a:t>
            </a:r>
            <a:r>
              <a:rPr lang="en-US" sz="2800" dirty="0" smtClean="0"/>
              <a:t>national/sub-national prices</a:t>
            </a:r>
          </a:p>
          <a:p>
            <a:r>
              <a:rPr lang="en-US" sz="2800" dirty="0" smtClean="0"/>
              <a:t>Change crop list – expand/reduce (suitabilities?)</a:t>
            </a:r>
          </a:p>
          <a:p>
            <a:r>
              <a:rPr lang="en-US" sz="2800" dirty="0" smtClean="0"/>
              <a:t>Proprietory suitability conditions (modify model)</a:t>
            </a:r>
          </a:p>
          <a:p>
            <a:r>
              <a:rPr lang="en-US" sz="2800" dirty="0"/>
              <a:t>Reproducibility of </a:t>
            </a:r>
            <a:r>
              <a:rPr lang="en-US" sz="2800" dirty="0" smtClean="0"/>
              <a:t>results</a:t>
            </a:r>
          </a:p>
          <a:p>
            <a:r>
              <a:rPr lang="en-US" sz="2800" dirty="0" smtClean="0"/>
              <a:t>Teaching tool for GIS, modelling, GAMS</a:t>
            </a:r>
          </a:p>
          <a:p>
            <a:r>
              <a:rPr lang="en-US" sz="2800" dirty="0" smtClean="0"/>
              <a:t>Validation ‘easier’ at large scale, reduced area</a:t>
            </a:r>
          </a:p>
          <a:p>
            <a:endParaRPr lang="en-US" sz="2800" dirty="0" smtClean="0"/>
          </a:p>
          <a:p>
            <a:endParaRPr lang="en-US" sz="2800" dirty="0"/>
          </a:p>
        </p:txBody>
      </p:sp>
    </p:spTree>
    <p:extLst>
      <p:ext uri="{BB962C8B-B14F-4D97-AF65-F5344CB8AC3E}">
        <p14:creationId xmlns:p14="http://schemas.microsoft.com/office/powerpoint/2010/main" val="304842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792162"/>
          </a:xfrm>
        </p:spPr>
        <p:txBody>
          <a:bodyPr>
            <a:normAutofit/>
          </a:bodyPr>
          <a:lstStyle/>
          <a:p>
            <a:r>
              <a:rPr lang="en-US" sz="3400" b="1" dirty="0" smtClean="0">
                <a:latin typeface="Bradley Hand ITC" panose="03070402050302030203" pitchFamily="66" charset="0"/>
              </a:rPr>
              <a:t>Thank you !</a:t>
            </a:r>
            <a:endParaRPr lang="en-US" sz="3400" b="1" dirty="0">
              <a:latin typeface="Bradley Hand ITC" panose="03070402050302030203" pitchFamily="66" charset="0"/>
            </a:endParaRPr>
          </a:p>
        </p:txBody>
      </p:sp>
    </p:spTree>
    <p:extLst>
      <p:ext uri="{BB962C8B-B14F-4D97-AF65-F5344CB8AC3E}">
        <p14:creationId xmlns:p14="http://schemas.microsoft.com/office/powerpoint/2010/main" val="296376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77506" name="Object 2"/>
          <p:cNvGraphicFramePr>
            <a:graphicFrameLocks noChangeAspect="1"/>
          </p:cNvGraphicFramePr>
          <p:nvPr/>
        </p:nvGraphicFramePr>
        <p:xfrm>
          <a:off x="228600" y="76200"/>
          <a:ext cx="8686800" cy="6697663"/>
        </p:xfrm>
        <a:graphic>
          <a:graphicData uri="http://schemas.openxmlformats.org/presentationml/2006/ole">
            <mc:AlternateContent xmlns:mc="http://schemas.openxmlformats.org/markup-compatibility/2006">
              <mc:Choice xmlns:v="urn:schemas-microsoft-com:vml" Requires="v">
                <p:oleObj spid="_x0000_s2200" name="Photo Editor Photo" r:id="rId4" imgW="6323810" imgH="4877481" progId="">
                  <p:embed/>
                </p:oleObj>
              </mc:Choice>
              <mc:Fallback>
                <p:oleObj name="Photo Editor Photo" r:id="rId4" imgW="6323810" imgH="4877481"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76200"/>
                        <a:ext cx="8686800" cy="669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7507" name="Object 3"/>
          <p:cNvGraphicFramePr>
            <a:graphicFrameLocks noChangeAspect="1"/>
          </p:cNvGraphicFramePr>
          <p:nvPr/>
        </p:nvGraphicFramePr>
        <p:xfrm>
          <a:off x="6767513" y="3657600"/>
          <a:ext cx="2376487" cy="3124200"/>
        </p:xfrm>
        <a:graphic>
          <a:graphicData uri="http://schemas.openxmlformats.org/presentationml/2006/ole">
            <mc:AlternateContent xmlns:mc="http://schemas.openxmlformats.org/markup-compatibility/2006">
              <mc:Choice xmlns:v="urn:schemas-microsoft-com:vml" Requires="v">
                <p:oleObj spid="_x0000_s2201" name="Photo Editor Photo" r:id="rId6" imgW="1305107" imgH="1714739" progId="">
                  <p:embed/>
                </p:oleObj>
              </mc:Choice>
              <mc:Fallback>
                <p:oleObj name="Photo Editor Photo" r:id="rId6" imgW="1305107" imgH="1714739" progId="">
                  <p:embed/>
                  <p:pic>
                    <p:nvPicPr>
                      <p:cNvPr id="0"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7513" y="3657600"/>
                        <a:ext cx="2376487"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7508" name="Text Box 4"/>
          <p:cNvSpPr txBox="1">
            <a:spLocks noChangeArrowheads="1"/>
          </p:cNvSpPr>
          <p:nvPr/>
        </p:nvSpPr>
        <p:spPr bwMode="auto">
          <a:xfrm>
            <a:off x="7315200" y="3124200"/>
            <a:ext cx="1524000" cy="581025"/>
          </a:xfrm>
          <a:prstGeom prst="rect">
            <a:avLst/>
          </a:prstGeom>
          <a:solidFill>
            <a:schemeClr val="bg1"/>
          </a:solidFill>
          <a:ln w="9525">
            <a:noFill/>
            <a:miter lim="800000"/>
            <a:headEnd/>
            <a:tailEnd/>
          </a:ln>
          <a:effectLst/>
        </p:spPr>
        <p:txBody>
          <a:bodyPr>
            <a:spAutoFit/>
          </a:bodyPr>
          <a:lstStyle/>
          <a:p>
            <a:pPr algn="l"/>
            <a:r>
              <a:rPr lang="en-US" sz="1600" dirty="0">
                <a:latin typeface="Arial Unicode MS" pitchFamily="34" charset="-128"/>
              </a:rPr>
              <a:t>Minas Gerais missing</a:t>
            </a:r>
          </a:p>
        </p:txBody>
      </p:sp>
      <p:sp>
        <p:nvSpPr>
          <p:cNvPr id="277509" name="Line 5"/>
          <p:cNvSpPr>
            <a:spLocks noChangeShapeType="1"/>
          </p:cNvSpPr>
          <p:nvPr/>
        </p:nvSpPr>
        <p:spPr bwMode="auto">
          <a:xfrm flipH="1">
            <a:off x="5943600" y="3505200"/>
            <a:ext cx="1295400" cy="457200"/>
          </a:xfrm>
          <a:prstGeom prst="line">
            <a:avLst/>
          </a:prstGeom>
          <a:noFill/>
          <a:ln w="9525">
            <a:solidFill>
              <a:schemeClr val="tx1"/>
            </a:solidFill>
            <a:round/>
            <a:headEnd/>
            <a:tailEnd type="triangle" w="med" len="med"/>
          </a:ln>
          <a:effectLst/>
        </p:spPr>
        <p:txBody>
          <a:bodyPr/>
          <a:lstStyle/>
          <a:p>
            <a:endParaRPr lang="en-US" dirty="0"/>
          </a:p>
        </p:txBody>
      </p:sp>
      <p:sp>
        <p:nvSpPr>
          <p:cNvPr id="277510" name="Text Box 6"/>
          <p:cNvSpPr txBox="1">
            <a:spLocks noChangeArrowheads="1"/>
          </p:cNvSpPr>
          <p:nvPr/>
        </p:nvSpPr>
        <p:spPr bwMode="auto">
          <a:xfrm>
            <a:off x="5410200" y="5257800"/>
            <a:ext cx="1524000" cy="825500"/>
          </a:xfrm>
          <a:prstGeom prst="rect">
            <a:avLst/>
          </a:prstGeom>
          <a:solidFill>
            <a:schemeClr val="bg1"/>
          </a:solidFill>
          <a:ln w="9525">
            <a:noFill/>
            <a:miter lim="800000"/>
            <a:headEnd/>
            <a:tailEnd/>
          </a:ln>
          <a:effectLst/>
        </p:spPr>
        <p:txBody>
          <a:bodyPr>
            <a:spAutoFit/>
          </a:bodyPr>
          <a:lstStyle/>
          <a:p>
            <a:pPr algn="l"/>
            <a:r>
              <a:rPr lang="en-US" sz="1600" dirty="0">
                <a:latin typeface="Arial Unicode MS" pitchFamily="34" charset="-128"/>
              </a:rPr>
              <a:t>Area of Industrial production</a:t>
            </a:r>
          </a:p>
        </p:txBody>
      </p:sp>
      <p:sp>
        <p:nvSpPr>
          <p:cNvPr id="277511" name="Line 7"/>
          <p:cNvSpPr>
            <a:spLocks noChangeShapeType="1"/>
          </p:cNvSpPr>
          <p:nvPr/>
        </p:nvSpPr>
        <p:spPr bwMode="auto">
          <a:xfrm flipH="1" flipV="1">
            <a:off x="4419600" y="4800600"/>
            <a:ext cx="990600" cy="685800"/>
          </a:xfrm>
          <a:prstGeom prst="line">
            <a:avLst/>
          </a:prstGeom>
          <a:noFill/>
          <a:ln w="9525">
            <a:solidFill>
              <a:schemeClr val="tx1"/>
            </a:solidFill>
            <a:round/>
            <a:headEnd/>
            <a:tailEnd type="triangle" w="med" len="med"/>
          </a:ln>
          <a:effectLst/>
        </p:spPr>
        <p:txBody>
          <a:bodyPr/>
          <a:lstStyle/>
          <a:p>
            <a:endParaRPr lang="en-US" dirty="0"/>
          </a:p>
        </p:txBody>
      </p:sp>
      <p:sp>
        <p:nvSpPr>
          <p:cNvPr id="277512" name="Text Box 8"/>
          <p:cNvSpPr txBox="1">
            <a:spLocks noChangeArrowheads="1"/>
          </p:cNvSpPr>
          <p:nvPr/>
        </p:nvSpPr>
        <p:spPr bwMode="auto">
          <a:xfrm>
            <a:off x="4648200" y="6276975"/>
            <a:ext cx="2362200" cy="581025"/>
          </a:xfrm>
          <a:prstGeom prst="rect">
            <a:avLst/>
          </a:prstGeom>
          <a:solidFill>
            <a:schemeClr val="bg1"/>
          </a:solidFill>
          <a:ln w="9525">
            <a:noFill/>
            <a:miter lim="800000"/>
            <a:headEnd/>
            <a:tailEnd/>
          </a:ln>
          <a:effectLst/>
        </p:spPr>
        <p:txBody>
          <a:bodyPr>
            <a:spAutoFit/>
          </a:bodyPr>
          <a:lstStyle/>
          <a:p>
            <a:pPr algn="l"/>
            <a:r>
              <a:rPr lang="en-US" sz="1600" dirty="0">
                <a:latin typeface="Arial Unicode MS" pitchFamily="34" charset="-128"/>
              </a:rPr>
              <a:t>There should be more in the Arg finger here</a:t>
            </a:r>
          </a:p>
        </p:txBody>
      </p:sp>
      <p:sp>
        <p:nvSpPr>
          <p:cNvPr id="277513" name="Line 9"/>
          <p:cNvSpPr>
            <a:spLocks noChangeShapeType="1"/>
          </p:cNvSpPr>
          <p:nvPr/>
        </p:nvSpPr>
        <p:spPr bwMode="auto">
          <a:xfrm flipH="1" flipV="1">
            <a:off x="4419600" y="5181600"/>
            <a:ext cx="304800" cy="1143000"/>
          </a:xfrm>
          <a:prstGeom prst="line">
            <a:avLst/>
          </a:prstGeom>
          <a:noFill/>
          <a:ln w="9525">
            <a:solidFill>
              <a:schemeClr val="tx1"/>
            </a:solidFill>
            <a:round/>
            <a:headEnd/>
            <a:tailEnd type="triangle" w="med" len="med"/>
          </a:ln>
          <a:effectLst/>
        </p:spPr>
        <p:txBody>
          <a:bodyPr/>
          <a:lstStyle/>
          <a:p>
            <a:endParaRPr lang="en-US" dirty="0"/>
          </a:p>
        </p:txBody>
      </p:sp>
      <p:sp>
        <p:nvSpPr>
          <p:cNvPr id="277514" name="Text Box 10"/>
          <p:cNvSpPr txBox="1">
            <a:spLocks noChangeArrowheads="1"/>
          </p:cNvSpPr>
          <p:nvPr/>
        </p:nvSpPr>
        <p:spPr bwMode="auto">
          <a:xfrm>
            <a:off x="7239000" y="914400"/>
            <a:ext cx="1524000" cy="581025"/>
          </a:xfrm>
          <a:prstGeom prst="rect">
            <a:avLst/>
          </a:prstGeom>
          <a:solidFill>
            <a:schemeClr val="bg1"/>
          </a:solidFill>
          <a:ln w="9525">
            <a:noFill/>
            <a:miter lim="800000"/>
            <a:headEnd/>
            <a:tailEnd/>
          </a:ln>
          <a:effectLst/>
        </p:spPr>
        <p:txBody>
          <a:bodyPr>
            <a:spAutoFit/>
          </a:bodyPr>
          <a:lstStyle/>
          <a:p>
            <a:pPr algn="l"/>
            <a:r>
              <a:rPr lang="en-US" sz="1600" dirty="0">
                <a:latin typeface="Arial Unicode MS" pitchFamily="34" charset="-128"/>
              </a:rPr>
              <a:t>Mismatch with cassava atlas</a:t>
            </a:r>
          </a:p>
        </p:txBody>
      </p:sp>
      <p:sp>
        <p:nvSpPr>
          <p:cNvPr id="277515" name="Line 11"/>
          <p:cNvSpPr>
            <a:spLocks noChangeShapeType="1"/>
          </p:cNvSpPr>
          <p:nvPr/>
        </p:nvSpPr>
        <p:spPr bwMode="auto">
          <a:xfrm flipH="1">
            <a:off x="6324600" y="1371600"/>
            <a:ext cx="762000" cy="381000"/>
          </a:xfrm>
          <a:prstGeom prst="line">
            <a:avLst/>
          </a:prstGeom>
          <a:noFill/>
          <a:ln w="9525">
            <a:solidFill>
              <a:schemeClr val="tx1"/>
            </a:solidFill>
            <a:round/>
            <a:headEnd/>
            <a:tailEnd type="triangle" w="med" len="med"/>
          </a:ln>
          <a:effectLst/>
        </p:spPr>
        <p:txBody>
          <a:bodyPr/>
          <a:lstStyle/>
          <a:p>
            <a:endParaRPr lang="en-US" dirty="0"/>
          </a:p>
        </p:txBody>
      </p:sp>
      <p:sp>
        <p:nvSpPr>
          <p:cNvPr id="277516" name="Text Box 12"/>
          <p:cNvSpPr txBox="1">
            <a:spLocks noChangeArrowheads="1"/>
          </p:cNvSpPr>
          <p:nvPr/>
        </p:nvSpPr>
        <p:spPr bwMode="auto">
          <a:xfrm>
            <a:off x="7620000" y="1981200"/>
            <a:ext cx="1524000" cy="336550"/>
          </a:xfrm>
          <a:prstGeom prst="rect">
            <a:avLst/>
          </a:prstGeom>
          <a:solidFill>
            <a:schemeClr val="bg1"/>
          </a:solidFill>
          <a:ln w="9525">
            <a:noFill/>
            <a:miter lim="800000"/>
            <a:headEnd/>
            <a:tailEnd/>
          </a:ln>
          <a:effectLst/>
        </p:spPr>
        <p:txBody>
          <a:bodyPr>
            <a:spAutoFit/>
          </a:bodyPr>
          <a:lstStyle/>
          <a:p>
            <a:pPr algn="l"/>
            <a:r>
              <a:rPr lang="en-US" sz="1600" dirty="0">
                <a:latin typeface="Arial Unicode MS" pitchFamily="34" charset="-128"/>
              </a:rPr>
              <a:t>Very good</a:t>
            </a:r>
          </a:p>
        </p:txBody>
      </p:sp>
      <p:sp>
        <p:nvSpPr>
          <p:cNvPr id="277517" name="Line 13"/>
          <p:cNvSpPr>
            <a:spLocks noChangeShapeType="1"/>
          </p:cNvSpPr>
          <p:nvPr/>
        </p:nvSpPr>
        <p:spPr bwMode="auto">
          <a:xfrm flipH="1">
            <a:off x="7239000" y="2133600"/>
            <a:ext cx="457200" cy="152400"/>
          </a:xfrm>
          <a:prstGeom prst="line">
            <a:avLst/>
          </a:prstGeom>
          <a:noFill/>
          <a:ln w="9525">
            <a:solidFill>
              <a:schemeClr val="tx1"/>
            </a:solidFill>
            <a:round/>
            <a:headEnd/>
            <a:tailEnd type="triangle" w="med" len="med"/>
          </a:ln>
          <a:effectLst/>
        </p:spPr>
        <p:txBody>
          <a:bodyPr/>
          <a:lstStyle/>
          <a:p>
            <a:endParaRPr lang="en-US" dirty="0"/>
          </a:p>
        </p:txBody>
      </p:sp>
    </p:spTree>
    <p:extLst>
      <p:ext uri="{BB962C8B-B14F-4D97-AF65-F5344CB8AC3E}">
        <p14:creationId xmlns:p14="http://schemas.microsoft.com/office/powerpoint/2010/main" val="1734550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79554" name="Object 2"/>
          <p:cNvGraphicFramePr>
            <a:graphicFrameLocks noChangeAspect="1"/>
          </p:cNvGraphicFramePr>
          <p:nvPr/>
        </p:nvGraphicFramePr>
        <p:xfrm>
          <a:off x="152400" y="41275"/>
          <a:ext cx="8534400" cy="6767513"/>
        </p:xfrm>
        <a:graphic>
          <a:graphicData uri="http://schemas.openxmlformats.org/presentationml/2006/ole">
            <mc:AlternateContent xmlns:mc="http://schemas.openxmlformats.org/markup-compatibility/2006">
              <mc:Choice xmlns:v="urn:schemas-microsoft-com:vml" Requires="v">
                <p:oleObj spid="_x0000_s3224" name="Photo Editor Photo" r:id="rId4" imgW="6125430" imgH="4858428" progId="">
                  <p:embed/>
                </p:oleObj>
              </mc:Choice>
              <mc:Fallback>
                <p:oleObj name="Photo Editor Photo" r:id="rId4" imgW="6125430" imgH="4858428" progId="">
                  <p:embed/>
                  <p:pic>
                    <p:nvPicPr>
                      <p:cNvPr id="0" name="Picture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1275"/>
                        <a:ext cx="8534400" cy="676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9555" name="Object 3"/>
          <p:cNvGraphicFramePr>
            <a:graphicFrameLocks noChangeAspect="1"/>
          </p:cNvGraphicFramePr>
          <p:nvPr/>
        </p:nvGraphicFramePr>
        <p:xfrm>
          <a:off x="228600" y="3581400"/>
          <a:ext cx="2376488" cy="3124200"/>
        </p:xfrm>
        <a:graphic>
          <a:graphicData uri="http://schemas.openxmlformats.org/presentationml/2006/ole">
            <mc:AlternateContent xmlns:mc="http://schemas.openxmlformats.org/markup-compatibility/2006">
              <mc:Choice xmlns:v="urn:schemas-microsoft-com:vml" Requires="v">
                <p:oleObj spid="_x0000_s3225" name="Photo Editor Photo" r:id="rId6" imgW="1305107" imgH="1714739" progId="">
                  <p:embed/>
                </p:oleObj>
              </mc:Choice>
              <mc:Fallback>
                <p:oleObj name="Photo Editor Photo" r:id="rId6" imgW="1305107" imgH="1714739" progId="">
                  <p:embed/>
                  <p:pic>
                    <p:nvPicPr>
                      <p:cNvPr id="0"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581400"/>
                        <a:ext cx="237648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9556" name="Text Box 4"/>
          <p:cNvSpPr txBox="1">
            <a:spLocks noChangeArrowheads="1"/>
          </p:cNvSpPr>
          <p:nvPr/>
        </p:nvSpPr>
        <p:spPr bwMode="auto">
          <a:xfrm>
            <a:off x="3124200" y="5105400"/>
            <a:ext cx="1524000" cy="581025"/>
          </a:xfrm>
          <a:prstGeom prst="rect">
            <a:avLst/>
          </a:prstGeom>
          <a:solidFill>
            <a:schemeClr val="bg1"/>
          </a:solidFill>
          <a:ln w="9525">
            <a:noFill/>
            <a:miter lim="800000"/>
            <a:headEnd/>
            <a:tailEnd/>
          </a:ln>
          <a:effectLst/>
        </p:spPr>
        <p:txBody>
          <a:bodyPr>
            <a:spAutoFit/>
          </a:bodyPr>
          <a:lstStyle/>
          <a:p>
            <a:pPr algn="l"/>
            <a:r>
              <a:rPr lang="en-US" sz="1600" dirty="0">
                <a:latin typeface="Arial Unicode MS" pitchFamily="34" charset="-128"/>
              </a:rPr>
              <a:t>Generally looks good</a:t>
            </a:r>
          </a:p>
        </p:txBody>
      </p:sp>
    </p:spTree>
    <p:extLst>
      <p:ext uri="{BB962C8B-B14F-4D97-AF65-F5344CB8AC3E}">
        <p14:creationId xmlns:p14="http://schemas.microsoft.com/office/powerpoint/2010/main" val="1225395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a:bodyPr>
          <a:lstStyle/>
          <a:p>
            <a:r>
              <a:rPr lang="en-US" sz="3400" b="1" dirty="0" smtClean="0"/>
              <a:t>Path From Admin Units to Pixels</a:t>
            </a:r>
            <a:endParaRPr lang="en-US" sz="3400" b="1" dirty="0"/>
          </a:p>
        </p:txBody>
      </p:sp>
      <p:pic>
        <p:nvPicPr>
          <p:cNvPr id="4" name="Content Placeholder 3" descr="spam_schema.png"/>
          <p:cNvPicPr>
            <a:picLocks noGrp="1" noChangeAspect="1"/>
          </p:cNvPicPr>
          <p:nvPr>
            <p:ph idx="1"/>
          </p:nvPr>
        </p:nvPicPr>
        <p:blipFill>
          <a:blip r:embed="rId3" cstate="print"/>
          <a:stretch>
            <a:fillRect/>
          </a:stretch>
        </p:blipFill>
        <p:spPr>
          <a:xfrm>
            <a:off x="189002" y="990600"/>
            <a:ext cx="8954998" cy="5867400"/>
          </a:xfrm>
        </p:spPr>
      </p:pic>
      <p:sp>
        <p:nvSpPr>
          <p:cNvPr id="5" name="TextBox 4"/>
          <p:cNvSpPr txBox="1"/>
          <p:nvPr/>
        </p:nvSpPr>
        <p:spPr>
          <a:xfrm>
            <a:off x="7315200" y="3043535"/>
            <a:ext cx="1752600" cy="461665"/>
          </a:xfrm>
          <a:prstGeom prst="rect">
            <a:avLst/>
          </a:prstGeom>
          <a:noFill/>
        </p:spPr>
        <p:txBody>
          <a:bodyPr wrap="square" rtlCol="0">
            <a:spAutoFit/>
          </a:bodyPr>
          <a:lstStyle/>
          <a:p>
            <a:pPr algn="r"/>
            <a:r>
              <a:rPr lang="en-US" sz="1200" dirty="0" smtClean="0"/>
              <a:t>80 grids (20 crops x 4 systems)</a:t>
            </a:r>
            <a:endParaRPr lang="en-US" sz="12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400" b="1" dirty="0" smtClean="0"/>
              <a:t>Users and Applications </a:t>
            </a:r>
            <a:endParaRPr lang="en-US" sz="3400" b="1" dirty="0"/>
          </a:p>
        </p:txBody>
      </p:sp>
      <p:sp>
        <p:nvSpPr>
          <p:cNvPr id="3" name="Content Placeholder 2"/>
          <p:cNvSpPr>
            <a:spLocks noGrp="1"/>
          </p:cNvSpPr>
          <p:nvPr>
            <p:ph idx="1"/>
          </p:nvPr>
        </p:nvSpPr>
        <p:spPr>
          <a:xfrm>
            <a:off x="457200" y="1371600"/>
            <a:ext cx="8686800" cy="5257800"/>
          </a:xfrm>
        </p:spPr>
        <p:txBody>
          <a:bodyPr/>
          <a:lstStyle/>
          <a:p>
            <a:r>
              <a:rPr lang="en-US" sz="2800" dirty="0" smtClean="0"/>
              <a:t>CGIAR centers such as IRRI, CYMMT, CIP, CIAT, ILRI. FAO, World Bank, and universities</a:t>
            </a:r>
          </a:p>
          <a:p>
            <a:r>
              <a:rPr lang="en-US" sz="2800" dirty="0" smtClean="0"/>
              <a:t>HarvestPlus, Agricultural Water Management, AgFuture</a:t>
            </a:r>
          </a:p>
          <a:p>
            <a:r>
              <a:rPr lang="en-US" sz="2800" dirty="0" smtClean="0"/>
              <a:t>Fill the gaps between micro-macro linkage, between biophysical models and economic models</a:t>
            </a:r>
          </a:p>
          <a:p>
            <a:r>
              <a:rPr lang="en-US" sz="2800" dirty="0" smtClean="0"/>
              <a:t>The most critical comparative advantage we have as a team.</a:t>
            </a:r>
          </a:p>
          <a:p>
            <a:r>
              <a:rPr lang="en-US" sz="2800" dirty="0" smtClean="0"/>
              <a:t>Widely applied in country strategy work within IFPRI, regional priority settings such as ASARECA, CORAF, and in ReSAKSS, CAADP, AGRA</a:t>
            </a:r>
          </a:p>
          <a:p>
            <a:endParaRPr lang="en-US" sz="2800" dirty="0"/>
          </a:p>
        </p:txBody>
      </p:sp>
    </p:spTree>
    <p:extLst>
      <p:ext uri="{BB962C8B-B14F-4D97-AF65-F5344CB8AC3E}">
        <p14:creationId xmlns:p14="http://schemas.microsoft.com/office/powerpoint/2010/main" val="1178320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400" b="1" dirty="0" smtClean="0"/>
              <a:t>Issues</a:t>
            </a:r>
            <a:endParaRPr lang="en-US" sz="3400" b="1" dirty="0"/>
          </a:p>
        </p:txBody>
      </p:sp>
      <p:sp>
        <p:nvSpPr>
          <p:cNvPr id="3" name="Content Placeholder 2"/>
          <p:cNvSpPr>
            <a:spLocks noGrp="1"/>
          </p:cNvSpPr>
          <p:nvPr>
            <p:ph idx="1"/>
          </p:nvPr>
        </p:nvSpPr>
        <p:spPr>
          <a:xfrm>
            <a:off x="457200" y="990600"/>
            <a:ext cx="8534400" cy="5638800"/>
          </a:xfrm>
        </p:spPr>
        <p:txBody>
          <a:bodyPr>
            <a:noAutofit/>
          </a:bodyPr>
          <a:lstStyle/>
          <a:p>
            <a:r>
              <a:rPr lang="en-US" sz="2400" dirty="0" smtClean="0"/>
              <a:t>Unreliable, often carelessly processed/validated statistics</a:t>
            </a:r>
          </a:p>
          <a:p>
            <a:r>
              <a:rPr lang="en-US" sz="2400" dirty="0" smtClean="0"/>
              <a:t>Challenges matching statistics with admin. area shape files </a:t>
            </a:r>
          </a:p>
          <a:p>
            <a:r>
              <a:rPr lang="en-US" sz="2400" dirty="0" smtClean="0"/>
              <a:t>Unreliable cropland extent/area intensity estimates</a:t>
            </a:r>
          </a:p>
          <a:p>
            <a:r>
              <a:rPr lang="en-US" sz="2400" dirty="0" smtClean="0"/>
              <a:t>Lack of data on cropping patterns and </a:t>
            </a:r>
            <a:r>
              <a:rPr lang="en-US" sz="2400" i="1" dirty="0" smtClean="0"/>
              <a:t>systems</a:t>
            </a:r>
            <a:r>
              <a:rPr lang="en-US" sz="2400" dirty="0" smtClean="0"/>
              <a:t> (e.g. cropping intensity – converting harvested to physical land footprint)</a:t>
            </a:r>
          </a:p>
          <a:p>
            <a:r>
              <a:rPr lang="en-US" sz="2400" dirty="0" smtClean="0"/>
              <a:t>Unsatisfactory data on location-specific biophysical conditions (e.g., soils) and economic behaviour (e.g., prices and risks)</a:t>
            </a:r>
          </a:p>
          <a:p>
            <a:r>
              <a:rPr lang="en-US" sz="2400" dirty="0" smtClean="0"/>
              <a:t>Lack of established validation data, methods, and protocols</a:t>
            </a:r>
          </a:p>
          <a:p>
            <a:r>
              <a:rPr lang="en-US" sz="2400" dirty="0" smtClean="0"/>
              <a:t>Scientific peer review does not imply data are “fit-for-purpose”</a:t>
            </a:r>
          </a:p>
          <a:p>
            <a:r>
              <a:rPr lang="en-US" sz="2400" dirty="0" smtClean="0"/>
              <a:t>Unspecified reliability of results</a:t>
            </a:r>
          </a:p>
          <a:p>
            <a:r>
              <a:rPr lang="en-US" sz="2400" dirty="0" smtClean="0"/>
              <a:t>Consistency of approach has potential tradeoff with reliability  </a:t>
            </a:r>
            <a:r>
              <a:rPr lang="en-US" sz="2000" dirty="0" smtClean="0"/>
              <a:t>(e.g. patchwork of best national data vs consistent regional data)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1143000"/>
          </a:xfrm>
        </p:spPr>
        <p:txBody>
          <a:bodyPr>
            <a:noAutofit/>
          </a:bodyPr>
          <a:lstStyle/>
          <a:p>
            <a:r>
              <a:rPr lang="en-US" sz="3400" b="1" dirty="0" smtClean="0"/>
              <a:t>Spatial Production Allocation Model (SPAM</a:t>
            </a:r>
            <a:r>
              <a:rPr lang="en-US" sz="3400" dirty="0" smtClean="0"/>
              <a:t>)</a:t>
            </a:r>
            <a:endParaRPr lang="en-US" sz="3400" dirty="0"/>
          </a:p>
        </p:txBody>
      </p:sp>
      <p:sp>
        <p:nvSpPr>
          <p:cNvPr id="3" name="Content Placeholder 2"/>
          <p:cNvSpPr>
            <a:spLocks noGrp="1"/>
          </p:cNvSpPr>
          <p:nvPr>
            <p:ph idx="1"/>
          </p:nvPr>
        </p:nvSpPr>
        <p:spPr>
          <a:xfrm>
            <a:off x="381000" y="990600"/>
            <a:ext cx="8382000" cy="5410200"/>
          </a:xfrm>
        </p:spPr>
        <p:txBody>
          <a:bodyPr>
            <a:normAutofit fontScale="25000" lnSpcReduction="20000"/>
          </a:bodyPr>
          <a:lstStyle/>
          <a:p>
            <a:r>
              <a:rPr lang="en-US" sz="11200" dirty="0" smtClean="0"/>
              <a:t>Drawing on </a:t>
            </a:r>
            <a:r>
              <a:rPr lang="en-US" sz="11200" dirty="0"/>
              <a:t>a variety of inputs, SPAM uses </a:t>
            </a:r>
            <a:r>
              <a:rPr lang="en-US" sz="11200" dirty="0" smtClean="0"/>
              <a:t>an entropy-based, data-fusion approach </a:t>
            </a:r>
            <a:r>
              <a:rPr lang="en-US" sz="11200" dirty="0"/>
              <a:t>to </a:t>
            </a:r>
            <a:r>
              <a:rPr lang="en-US" sz="11200" dirty="0" smtClean="0"/>
              <a:t>“plausibly” assess cropping system </a:t>
            </a:r>
            <a:r>
              <a:rPr lang="en-US" sz="11200" dirty="0"/>
              <a:t>distribution </a:t>
            </a:r>
            <a:r>
              <a:rPr lang="en-US" sz="11200" dirty="0" smtClean="0"/>
              <a:t>and performance at a “meso-gridded” scale: 5-minute globally, 30-seconds at country level (if data available)</a:t>
            </a:r>
          </a:p>
          <a:p>
            <a:r>
              <a:rPr lang="en-US" sz="11200" dirty="0" smtClean="0"/>
              <a:t>Major input </a:t>
            </a:r>
            <a:r>
              <a:rPr lang="en-US" sz="11200" dirty="0"/>
              <a:t>l</a:t>
            </a:r>
            <a:r>
              <a:rPr lang="en-US" sz="11200" dirty="0" smtClean="0"/>
              <a:t>ayers in SPAM:</a:t>
            </a:r>
          </a:p>
          <a:p>
            <a:pPr lvl="1"/>
            <a:r>
              <a:rPr lang="en-US" sz="9600" dirty="0"/>
              <a:t>National and subnational production statistics: area, yield (production)</a:t>
            </a:r>
          </a:p>
          <a:p>
            <a:pPr lvl="1"/>
            <a:r>
              <a:rPr lang="en-US" sz="9600" dirty="0" smtClean="0"/>
              <a:t>Production system </a:t>
            </a:r>
            <a:endParaRPr lang="en-US" sz="9600" dirty="0"/>
          </a:p>
          <a:p>
            <a:pPr lvl="1"/>
            <a:r>
              <a:rPr lang="en-US" sz="9600" dirty="0" smtClean="0"/>
              <a:t>Rural population </a:t>
            </a:r>
            <a:r>
              <a:rPr lang="en-US" sz="9600" dirty="0"/>
              <a:t>density</a:t>
            </a:r>
          </a:p>
          <a:p>
            <a:pPr lvl="1"/>
            <a:r>
              <a:rPr lang="en-US" sz="9600" dirty="0" smtClean="0"/>
              <a:t>Cropland extent</a:t>
            </a:r>
            <a:endParaRPr lang="en-US" sz="9600" dirty="0"/>
          </a:p>
          <a:p>
            <a:pPr lvl="1"/>
            <a:r>
              <a:rPr lang="en-US" sz="9600" dirty="0"/>
              <a:t>Irrigation map</a:t>
            </a:r>
          </a:p>
          <a:p>
            <a:pPr lvl="1"/>
            <a:r>
              <a:rPr lang="en-US" sz="9600" dirty="0"/>
              <a:t>Crop suitability</a:t>
            </a:r>
          </a:p>
          <a:p>
            <a:pPr lvl="1"/>
            <a:r>
              <a:rPr lang="en-US" sz="9600" dirty="0"/>
              <a:t>Existing crop distribution </a:t>
            </a:r>
            <a:r>
              <a:rPr lang="en-US" sz="9600" dirty="0" smtClean="0"/>
              <a:t>maps</a:t>
            </a:r>
          </a:p>
          <a:p>
            <a:pPr lvl="1"/>
            <a:r>
              <a:rPr lang="en-US" sz="9600" dirty="0" smtClean="0"/>
              <a:t>Crop prices</a:t>
            </a:r>
            <a:endParaRPr lang="en-US" sz="9600" dirty="0"/>
          </a:p>
          <a:p>
            <a:endParaRPr lang="en-US" sz="9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 name="Flowchart: Data 14"/>
          <p:cNvSpPr/>
          <p:nvPr/>
        </p:nvSpPr>
        <p:spPr>
          <a:xfrm>
            <a:off x="182880" y="5181600"/>
            <a:ext cx="3352800" cy="914378"/>
          </a:xfrm>
          <a:prstGeom prst="flowChartInputOutpu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p:txBody>
      </p:sp>
      <p:pic>
        <p:nvPicPr>
          <p:cNvPr id="26" name="Picture 25"/>
          <p:cNvPicPr/>
          <p:nvPr/>
        </p:nvPicPr>
        <p:blipFill rotWithShape="1">
          <a:blip r:embed="rId3">
            <a:extLst>
              <a:ext uri="{28A0092B-C50C-407E-A947-70E740481C1C}">
                <a14:useLocalDpi xmlns:a14="http://schemas.microsoft.com/office/drawing/2010/main" val="0"/>
              </a:ext>
            </a:extLst>
          </a:blip>
          <a:srcRect l="37159" t="10901" r="15049" b="44619"/>
          <a:stretch/>
        </p:blipFill>
        <p:spPr bwMode="auto">
          <a:xfrm>
            <a:off x="762000" y="5329368"/>
            <a:ext cx="2157714" cy="690432"/>
          </a:xfrm>
          <a:prstGeom prst="rect">
            <a:avLst/>
          </a:prstGeom>
          <a:ln>
            <a:noFill/>
          </a:ln>
          <a:extLst>
            <a:ext uri="{53640926-AAD7-44D8-BBD7-CCE9431645EC}">
              <a14:shadowObscured xmlns:a14="http://schemas.microsoft.com/office/drawing/2010/main"/>
            </a:ext>
          </a:extLst>
        </p:spPr>
      </p:pic>
      <p:sp>
        <p:nvSpPr>
          <p:cNvPr id="27" name="Oval 26"/>
          <p:cNvSpPr/>
          <p:nvPr/>
        </p:nvSpPr>
        <p:spPr>
          <a:xfrm>
            <a:off x="457200" y="4343400"/>
            <a:ext cx="2438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Data 12"/>
          <p:cNvSpPr/>
          <p:nvPr/>
        </p:nvSpPr>
        <p:spPr>
          <a:xfrm>
            <a:off x="182880" y="3657600"/>
            <a:ext cx="3352800" cy="838200"/>
          </a:xfrm>
          <a:prstGeom prst="flowChartInputOutpu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p:txBody>
      </p:sp>
      <p:sp>
        <p:nvSpPr>
          <p:cNvPr id="11" name="Flowchart: Data 10"/>
          <p:cNvSpPr/>
          <p:nvPr/>
        </p:nvSpPr>
        <p:spPr>
          <a:xfrm>
            <a:off x="182880" y="3048000"/>
            <a:ext cx="3352800" cy="838200"/>
          </a:xfrm>
          <a:prstGeom prst="flowChartInputOutpu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p:txBody>
      </p:sp>
      <p:sp>
        <p:nvSpPr>
          <p:cNvPr id="9" name="Flowchart: Data 8"/>
          <p:cNvSpPr/>
          <p:nvPr/>
        </p:nvSpPr>
        <p:spPr>
          <a:xfrm>
            <a:off x="182880" y="2438400"/>
            <a:ext cx="3352800" cy="838200"/>
          </a:xfrm>
          <a:prstGeom prst="flowChartInputOutpu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p:txBody>
      </p:sp>
      <p:sp>
        <p:nvSpPr>
          <p:cNvPr id="2" name="Title 1"/>
          <p:cNvSpPr>
            <a:spLocks noGrp="1"/>
          </p:cNvSpPr>
          <p:nvPr>
            <p:ph type="title"/>
          </p:nvPr>
        </p:nvSpPr>
        <p:spPr>
          <a:xfrm>
            <a:off x="457200" y="0"/>
            <a:ext cx="8458200" cy="1143000"/>
          </a:xfrm>
        </p:spPr>
        <p:txBody>
          <a:bodyPr>
            <a:noAutofit/>
          </a:bodyPr>
          <a:lstStyle/>
          <a:p>
            <a:r>
              <a:rPr lang="en-US" sz="3400" b="1" dirty="0" smtClean="0"/>
              <a:t>The SPAM process</a:t>
            </a:r>
            <a:endParaRPr lang="en-US" sz="3400" b="1" dirty="0"/>
          </a:p>
        </p:txBody>
      </p:sp>
      <p:sp>
        <p:nvSpPr>
          <p:cNvPr id="6" name="TextBox 5"/>
          <p:cNvSpPr txBox="1"/>
          <p:nvPr/>
        </p:nvSpPr>
        <p:spPr>
          <a:xfrm>
            <a:off x="3352800" y="1240303"/>
            <a:ext cx="3581400" cy="369332"/>
          </a:xfrm>
          <a:prstGeom prst="rect">
            <a:avLst/>
          </a:prstGeom>
          <a:noFill/>
        </p:spPr>
        <p:txBody>
          <a:bodyPr wrap="square" rtlCol="0">
            <a:spAutoFit/>
          </a:bodyPr>
          <a:lstStyle/>
          <a:p>
            <a:r>
              <a:rPr lang="en-US" b="1" dirty="0" smtClean="0">
                <a:solidFill>
                  <a:srgbClr val="FF0000"/>
                </a:solidFill>
              </a:rPr>
              <a:t>Sub-national  area (crop)</a:t>
            </a:r>
            <a:endParaRPr lang="en-US" b="1" dirty="0">
              <a:solidFill>
                <a:srgbClr val="FF0000"/>
              </a:solidFill>
            </a:endParaRPr>
          </a:p>
        </p:txBody>
      </p:sp>
      <p:sp>
        <p:nvSpPr>
          <p:cNvPr id="7" name="Flowchart: Data 6"/>
          <p:cNvSpPr/>
          <p:nvPr/>
        </p:nvSpPr>
        <p:spPr>
          <a:xfrm>
            <a:off x="182880" y="1828800"/>
            <a:ext cx="3352800" cy="838200"/>
          </a:xfrm>
          <a:prstGeom prst="flowChartInputOutpu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p:txBody>
      </p:sp>
      <p:sp>
        <p:nvSpPr>
          <p:cNvPr id="8" name="TextBox 7"/>
          <p:cNvSpPr txBox="1"/>
          <p:nvPr/>
        </p:nvSpPr>
        <p:spPr>
          <a:xfrm>
            <a:off x="3657600" y="1905000"/>
            <a:ext cx="2514600" cy="369332"/>
          </a:xfrm>
          <a:prstGeom prst="rect">
            <a:avLst/>
          </a:prstGeom>
          <a:noFill/>
        </p:spPr>
        <p:txBody>
          <a:bodyPr wrap="square" rtlCol="0">
            <a:spAutoFit/>
          </a:bodyPr>
          <a:lstStyle/>
          <a:p>
            <a:r>
              <a:rPr lang="en-US" dirty="0" smtClean="0"/>
              <a:t>irrigated_ land</a:t>
            </a:r>
            <a:endParaRPr lang="en-US" dirty="0"/>
          </a:p>
        </p:txBody>
      </p:sp>
      <p:sp>
        <p:nvSpPr>
          <p:cNvPr id="10" name="TextBox 9"/>
          <p:cNvSpPr txBox="1"/>
          <p:nvPr/>
        </p:nvSpPr>
        <p:spPr>
          <a:xfrm>
            <a:off x="3657600" y="2514600"/>
            <a:ext cx="2667000" cy="369332"/>
          </a:xfrm>
          <a:prstGeom prst="rect">
            <a:avLst/>
          </a:prstGeom>
          <a:noFill/>
        </p:spPr>
        <p:txBody>
          <a:bodyPr wrap="square" rtlCol="0">
            <a:spAutoFit/>
          </a:bodyPr>
          <a:lstStyle/>
          <a:p>
            <a:r>
              <a:rPr lang="en-US" dirty="0" smtClean="0"/>
              <a:t>agricultural_land</a:t>
            </a:r>
            <a:endParaRPr lang="en-US" dirty="0"/>
          </a:p>
        </p:txBody>
      </p:sp>
      <p:sp>
        <p:nvSpPr>
          <p:cNvPr id="12" name="TextBox 11"/>
          <p:cNvSpPr txBox="1"/>
          <p:nvPr/>
        </p:nvSpPr>
        <p:spPr>
          <a:xfrm>
            <a:off x="3657600" y="3168134"/>
            <a:ext cx="2667000" cy="369332"/>
          </a:xfrm>
          <a:prstGeom prst="rect">
            <a:avLst/>
          </a:prstGeom>
          <a:noFill/>
        </p:spPr>
        <p:txBody>
          <a:bodyPr wrap="square" rtlCol="0">
            <a:spAutoFit/>
          </a:bodyPr>
          <a:lstStyle/>
          <a:p>
            <a:r>
              <a:rPr lang="en-US" dirty="0" smtClean="0"/>
              <a:t>suitable_area (crop)</a:t>
            </a:r>
            <a:endParaRPr lang="en-US" dirty="0"/>
          </a:p>
        </p:txBody>
      </p:sp>
      <p:sp>
        <p:nvSpPr>
          <p:cNvPr id="14" name="TextBox 13"/>
          <p:cNvSpPr txBox="1"/>
          <p:nvPr/>
        </p:nvSpPr>
        <p:spPr>
          <a:xfrm>
            <a:off x="3657600" y="3810000"/>
            <a:ext cx="2667000" cy="369332"/>
          </a:xfrm>
          <a:prstGeom prst="rect">
            <a:avLst/>
          </a:prstGeom>
          <a:noFill/>
        </p:spPr>
        <p:txBody>
          <a:bodyPr wrap="square" rtlCol="0">
            <a:spAutoFit/>
          </a:bodyPr>
          <a:lstStyle/>
          <a:p>
            <a:r>
              <a:rPr lang="en-US" dirty="0" smtClean="0"/>
              <a:t>crop distribution (crop)</a:t>
            </a:r>
            <a:endParaRPr lang="en-US" dirty="0"/>
          </a:p>
        </p:txBody>
      </p:sp>
      <p:sp>
        <p:nvSpPr>
          <p:cNvPr id="3" name="Flowchart: Data 2"/>
          <p:cNvSpPr/>
          <p:nvPr/>
        </p:nvSpPr>
        <p:spPr>
          <a:xfrm>
            <a:off x="182880" y="1143000"/>
            <a:ext cx="3352800" cy="838200"/>
          </a:xfrm>
          <a:prstGeom prst="flowChartInputOutpu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p:txBody>
      </p:sp>
      <p:sp>
        <p:nvSpPr>
          <p:cNvPr id="21" name="Bevel 20"/>
          <p:cNvSpPr/>
          <p:nvPr/>
        </p:nvSpPr>
        <p:spPr>
          <a:xfrm>
            <a:off x="7010400" y="5129271"/>
            <a:ext cx="1828800" cy="127152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SPAM</a:t>
            </a:r>
            <a:endParaRPr lang="en-US" sz="2800" dirty="0"/>
          </a:p>
        </p:txBody>
      </p:sp>
      <p:sp>
        <p:nvSpPr>
          <p:cNvPr id="23" name="Bent Arrow 22"/>
          <p:cNvSpPr/>
          <p:nvPr/>
        </p:nvSpPr>
        <p:spPr>
          <a:xfrm rot="5400000">
            <a:off x="6972300" y="3162300"/>
            <a:ext cx="1524000" cy="990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Left Arrow 24"/>
          <p:cNvSpPr/>
          <p:nvPr/>
        </p:nvSpPr>
        <p:spPr>
          <a:xfrm>
            <a:off x="5486400" y="5459935"/>
            <a:ext cx="1371600" cy="5598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3657600" y="4583668"/>
            <a:ext cx="2667000" cy="369332"/>
          </a:xfrm>
          <a:prstGeom prst="rect">
            <a:avLst/>
          </a:prstGeom>
          <a:noFill/>
        </p:spPr>
        <p:txBody>
          <a:bodyPr wrap="square" rtlCol="0">
            <a:spAutoFit/>
          </a:bodyPr>
          <a:lstStyle/>
          <a:p>
            <a:r>
              <a:rPr lang="en-US" dirty="0" smtClean="0"/>
              <a:t>other data (..,crop)</a:t>
            </a:r>
            <a:endParaRPr lang="en-US" dirty="0"/>
          </a:p>
        </p:txBody>
      </p:sp>
      <p:sp>
        <p:nvSpPr>
          <p:cNvPr id="29" name="TextBox 28"/>
          <p:cNvSpPr txBox="1"/>
          <p:nvPr/>
        </p:nvSpPr>
        <p:spPr>
          <a:xfrm>
            <a:off x="3376914" y="5545888"/>
            <a:ext cx="2261886" cy="369332"/>
          </a:xfrm>
          <a:prstGeom prst="rect">
            <a:avLst/>
          </a:prstGeom>
          <a:noFill/>
        </p:spPr>
        <p:txBody>
          <a:bodyPr wrap="square" rtlCol="0">
            <a:spAutoFit/>
          </a:bodyPr>
          <a:lstStyle/>
          <a:p>
            <a:r>
              <a:rPr lang="en-US" b="1" dirty="0" smtClean="0">
                <a:solidFill>
                  <a:srgbClr val="FF0000"/>
                </a:solidFill>
              </a:rPr>
              <a:t>pixelized area (crop)</a:t>
            </a:r>
          </a:p>
        </p:txBody>
      </p:sp>
      <p:sp>
        <p:nvSpPr>
          <p:cNvPr id="31" name="Right Brace 30"/>
          <p:cNvSpPr/>
          <p:nvPr/>
        </p:nvSpPr>
        <p:spPr>
          <a:xfrm>
            <a:off x="6172200" y="1219200"/>
            <a:ext cx="457200" cy="3733800"/>
          </a:xfrm>
          <a:prstGeom prst="rightBrace">
            <a:avLst>
              <a:gd name="adj1" fmla="val 69350"/>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pic>
        <p:nvPicPr>
          <p:cNvPr id="24" name="Picture 23"/>
          <p:cNvPicPr/>
          <p:nvPr/>
        </p:nvPicPr>
        <p:blipFill rotWithShape="1">
          <a:blip r:embed="rId4">
            <a:extLst>
              <a:ext uri="{28A0092B-C50C-407E-A947-70E740481C1C}">
                <a14:useLocalDpi xmlns:a14="http://schemas.microsoft.com/office/drawing/2010/main" val="0"/>
              </a:ext>
            </a:extLst>
          </a:blip>
          <a:srcRect l="37813" t="12110" r="15848" b="44797"/>
          <a:stretch/>
        </p:blipFill>
        <p:spPr bwMode="auto">
          <a:xfrm>
            <a:off x="762000" y="1178183"/>
            <a:ext cx="2133600" cy="726817"/>
          </a:xfrm>
          <a:prstGeom prst="rect">
            <a:avLst/>
          </a:prstGeom>
          <a:ln>
            <a:noFill/>
          </a:ln>
          <a:extLst>
            <a:ext uri="{53640926-AAD7-44D8-BBD7-CCE9431645EC}">
              <a14:shadowObscured xmlns:a14="http://schemas.microsoft.com/office/drawing/2010/main"/>
            </a:ext>
          </a:extLst>
        </p:spPr>
      </p:pic>
      <p:cxnSp>
        <p:nvCxnSpPr>
          <p:cNvPr id="17" name="Straight Arrow Connector 16"/>
          <p:cNvCxnSpPr/>
          <p:nvPr/>
        </p:nvCxnSpPr>
        <p:spPr>
          <a:xfrm flipH="1">
            <a:off x="1066800" y="1526895"/>
            <a:ext cx="76200" cy="4188105"/>
          </a:xfrm>
          <a:prstGeom prst="straightConnector1">
            <a:avLst/>
          </a:prstGeom>
          <a:ln w="25400">
            <a:solidFill>
              <a:srgbClr val="00642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295400" y="1679295"/>
            <a:ext cx="76200" cy="4188105"/>
          </a:xfrm>
          <a:prstGeom prst="straightConnector1">
            <a:avLst/>
          </a:prstGeom>
          <a:ln w="25400">
            <a:solidFill>
              <a:srgbClr val="00642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981200" y="1447800"/>
            <a:ext cx="16494" cy="4233776"/>
          </a:xfrm>
          <a:prstGeom prst="straightConnector1">
            <a:avLst/>
          </a:prstGeom>
          <a:ln w="25400">
            <a:solidFill>
              <a:srgbClr val="00642D"/>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85714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Flowchart: Data 14"/>
          <p:cNvSpPr/>
          <p:nvPr/>
        </p:nvSpPr>
        <p:spPr>
          <a:xfrm>
            <a:off x="182880" y="5486400"/>
            <a:ext cx="3352800" cy="914378"/>
          </a:xfrm>
          <a:prstGeom prst="flowChartInputOutpu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p:txBody>
      </p:sp>
      <p:pic>
        <p:nvPicPr>
          <p:cNvPr id="26" name="Picture 25"/>
          <p:cNvPicPr/>
          <p:nvPr/>
        </p:nvPicPr>
        <p:blipFill rotWithShape="1">
          <a:blip r:embed="rId3">
            <a:extLst>
              <a:ext uri="{28A0092B-C50C-407E-A947-70E740481C1C}">
                <a14:useLocalDpi xmlns:a14="http://schemas.microsoft.com/office/drawing/2010/main" val="0"/>
              </a:ext>
            </a:extLst>
          </a:blip>
          <a:srcRect l="37159" t="10901" r="15049" b="44619"/>
          <a:stretch/>
        </p:blipFill>
        <p:spPr bwMode="auto">
          <a:xfrm>
            <a:off x="762000" y="5634168"/>
            <a:ext cx="2157714" cy="690432"/>
          </a:xfrm>
          <a:prstGeom prst="rect">
            <a:avLst/>
          </a:prstGeom>
          <a:ln>
            <a:noFill/>
          </a:ln>
          <a:extLst>
            <a:ext uri="{53640926-AAD7-44D8-BBD7-CCE9431645EC}">
              <a14:shadowObscured xmlns:a14="http://schemas.microsoft.com/office/drawing/2010/main"/>
            </a:ext>
          </a:extLst>
        </p:spPr>
      </p:pic>
      <p:sp>
        <p:nvSpPr>
          <p:cNvPr id="27" name="Oval 26"/>
          <p:cNvSpPr/>
          <p:nvPr/>
        </p:nvSpPr>
        <p:spPr>
          <a:xfrm>
            <a:off x="457200" y="4343400"/>
            <a:ext cx="2438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Data 12"/>
          <p:cNvSpPr/>
          <p:nvPr/>
        </p:nvSpPr>
        <p:spPr>
          <a:xfrm>
            <a:off x="182880" y="3657600"/>
            <a:ext cx="3352800" cy="838200"/>
          </a:xfrm>
          <a:prstGeom prst="flowChartInputOutpu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p:txBody>
      </p:sp>
      <p:sp>
        <p:nvSpPr>
          <p:cNvPr id="11" name="Flowchart: Data 10"/>
          <p:cNvSpPr/>
          <p:nvPr/>
        </p:nvSpPr>
        <p:spPr>
          <a:xfrm>
            <a:off x="182880" y="3048000"/>
            <a:ext cx="3352800" cy="838200"/>
          </a:xfrm>
          <a:prstGeom prst="flowChartInputOutpu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p:txBody>
      </p:sp>
      <p:sp>
        <p:nvSpPr>
          <p:cNvPr id="9" name="Flowchart: Data 8"/>
          <p:cNvSpPr/>
          <p:nvPr/>
        </p:nvSpPr>
        <p:spPr>
          <a:xfrm>
            <a:off x="182880" y="2438400"/>
            <a:ext cx="3352800" cy="838200"/>
          </a:xfrm>
          <a:prstGeom prst="flowChartInputOutpu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p:txBody>
      </p:sp>
      <p:sp>
        <p:nvSpPr>
          <p:cNvPr id="6" name="TextBox 5"/>
          <p:cNvSpPr txBox="1"/>
          <p:nvPr/>
        </p:nvSpPr>
        <p:spPr>
          <a:xfrm>
            <a:off x="3352800" y="1240303"/>
            <a:ext cx="3581400" cy="369332"/>
          </a:xfrm>
          <a:prstGeom prst="rect">
            <a:avLst/>
          </a:prstGeom>
          <a:noFill/>
        </p:spPr>
        <p:txBody>
          <a:bodyPr wrap="square" rtlCol="0">
            <a:spAutoFit/>
          </a:bodyPr>
          <a:lstStyle/>
          <a:p>
            <a:r>
              <a:rPr lang="en-US" b="1" dirty="0" smtClean="0">
                <a:solidFill>
                  <a:srgbClr val="FF0000"/>
                </a:solidFill>
              </a:rPr>
              <a:t>Sub-national  area (crop)</a:t>
            </a:r>
            <a:endParaRPr lang="en-US" b="1" dirty="0">
              <a:solidFill>
                <a:srgbClr val="FF0000"/>
              </a:solidFill>
            </a:endParaRPr>
          </a:p>
        </p:txBody>
      </p:sp>
      <p:sp>
        <p:nvSpPr>
          <p:cNvPr id="7" name="Flowchart: Data 6"/>
          <p:cNvSpPr/>
          <p:nvPr/>
        </p:nvSpPr>
        <p:spPr>
          <a:xfrm>
            <a:off x="182880" y="1828800"/>
            <a:ext cx="3352800" cy="838200"/>
          </a:xfrm>
          <a:prstGeom prst="flowChartInputOutpu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p:txBody>
      </p:sp>
      <p:sp>
        <p:nvSpPr>
          <p:cNvPr id="8" name="TextBox 7"/>
          <p:cNvSpPr txBox="1"/>
          <p:nvPr/>
        </p:nvSpPr>
        <p:spPr>
          <a:xfrm>
            <a:off x="3657600" y="1905000"/>
            <a:ext cx="2514600" cy="369332"/>
          </a:xfrm>
          <a:prstGeom prst="rect">
            <a:avLst/>
          </a:prstGeom>
          <a:noFill/>
        </p:spPr>
        <p:txBody>
          <a:bodyPr wrap="square" rtlCol="0">
            <a:spAutoFit/>
          </a:bodyPr>
          <a:lstStyle/>
          <a:p>
            <a:r>
              <a:rPr lang="en-US" dirty="0" smtClean="0"/>
              <a:t>irrigated_ land</a:t>
            </a:r>
            <a:endParaRPr lang="en-US" dirty="0"/>
          </a:p>
        </p:txBody>
      </p:sp>
      <p:sp>
        <p:nvSpPr>
          <p:cNvPr id="10" name="TextBox 9"/>
          <p:cNvSpPr txBox="1"/>
          <p:nvPr/>
        </p:nvSpPr>
        <p:spPr>
          <a:xfrm>
            <a:off x="3657600" y="2514600"/>
            <a:ext cx="2667000" cy="369332"/>
          </a:xfrm>
          <a:prstGeom prst="rect">
            <a:avLst/>
          </a:prstGeom>
          <a:noFill/>
        </p:spPr>
        <p:txBody>
          <a:bodyPr wrap="square" rtlCol="0">
            <a:spAutoFit/>
          </a:bodyPr>
          <a:lstStyle/>
          <a:p>
            <a:r>
              <a:rPr lang="en-US" dirty="0" smtClean="0"/>
              <a:t>agricultural_land</a:t>
            </a:r>
            <a:endParaRPr lang="en-US" dirty="0"/>
          </a:p>
        </p:txBody>
      </p:sp>
      <p:sp>
        <p:nvSpPr>
          <p:cNvPr id="12" name="TextBox 11"/>
          <p:cNvSpPr txBox="1"/>
          <p:nvPr/>
        </p:nvSpPr>
        <p:spPr>
          <a:xfrm>
            <a:off x="3657600" y="3168134"/>
            <a:ext cx="2667000" cy="369332"/>
          </a:xfrm>
          <a:prstGeom prst="rect">
            <a:avLst/>
          </a:prstGeom>
          <a:noFill/>
        </p:spPr>
        <p:txBody>
          <a:bodyPr wrap="square" rtlCol="0">
            <a:spAutoFit/>
          </a:bodyPr>
          <a:lstStyle/>
          <a:p>
            <a:r>
              <a:rPr lang="en-US" dirty="0" smtClean="0"/>
              <a:t>suitable_area (crop)</a:t>
            </a:r>
            <a:endParaRPr lang="en-US" dirty="0"/>
          </a:p>
        </p:txBody>
      </p:sp>
      <p:sp>
        <p:nvSpPr>
          <p:cNvPr id="14" name="TextBox 13"/>
          <p:cNvSpPr txBox="1"/>
          <p:nvPr/>
        </p:nvSpPr>
        <p:spPr>
          <a:xfrm>
            <a:off x="3657600" y="3810000"/>
            <a:ext cx="2667000" cy="369332"/>
          </a:xfrm>
          <a:prstGeom prst="rect">
            <a:avLst/>
          </a:prstGeom>
          <a:noFill/>
        </p:spPr>
        <p:txBody>
          <a:bodyPr wrap="square" rtlCol="0">
            <a:spAutoFit/>
          </a:bodyPr>
          <a:lstStyle/>
          <a:p>
            <a:r>
              <a:rPr lang="en-US" dirty="0" smtClean="0"/>
              <a:t>crop distribution (crop)</a:t>
            </a:r>
            <a:endParaRPr lang="en-US" dirty="0"/>
          </a:p>
        </p:txBody>
      </p:sp>
      <p:sp>
        <p:nvSpPr>
          <p:cNvPr id="3" name="Flowchart: Data 2"/>
          <p:cNvSpPr/>
          <p:nvPr/>
        </p:nvSpPr>
        <p:spPr>
          <a:xfrm>
            <a:off x="182880" y="1143000"/>
            <a:ext cx="3352800" cy="838200"/>
          </a:xfrm>
          <a:prstGeom prst="flowChartInputOutpu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p:txBody>
      </p:sp>
      <p:sp>
        <p:nvSpPr>
          <p:cNvPr id="21" name="Bevel 20"/>
          <p:cNvSpPr/>
          <p:nvPr/>
        </p:nvSpPr>
        <p:spPr>
          <a:xfrm>
            <a:off x="7010400" y="5434071"/>
            <a:ext cx="1828800" cy="1271529"/>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SPAM</a:t>
            </a:r>
            <a:endParaRPr lang="en-US" sz="2800" dirty="0"/>
          </a:p>
        </p:txBody>
      </p:sp>
      <p:sp>
        <p:nvSpPr>
          <p:cNvPr id="25" name="Left Arrow 24"/>
          <p:cNvSpPr/>
          <p:nvPr/>
        </p:nvSpPr>
        <p:spPr>
          <a:xfrm>
            <a:off x="5486400" y="5764735"/>
            <a:ext cx="1371600" cy="5598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3657600" y="4583668"/>
            <a:ext cx="2667000" cy="369332"/>
          </a:xfrm>
          <a:prstGeom prst="rect">
            <a:avLst/>
          </a:prstGeom>
          <a:noFill/>
        </p:spPr>
        <p:txBody>
          <a:bodyPr wrap="square" rtlCol="0">
            <a:spAutoFit/>
          </a:bodyPr>
          <a:lstStyle/>
          <a:p>
            <a:r>
              <a:rPr lang="en-US" dirty="0" smtClean="0"/>
              <a:t>other data (..,crop)</a:t>
            </a:r>
            <a:endParaRPr lang="en-US" dirty="0"/>
          </a:p>
        </p:txBody>
      </p:sp>
      <p:sp>
        <p:nvSpPr>
          <p:cNvPr id="29" name="TextBox 28"/>
          <p:cNvSpPr txBox="1"/>
          <p:nvPr/>
        </p:nvSpPr>
        <p:spPr>
          <a:xfrm>
            <a:off x="3376914" y="5850688"/>
            <a:ext cx="2261886" cy="369332"/>
          </a:xfrm>
          <a:prstGeom prst="rect">
            <a:avLst/>
          </a:prstGeom>
          <a:noFill/>
        </p:spPr>
        <p:txBody>
          <a:bodyPr wrap="square" rtlCol="0">
            <a:spAutoFit/>
          </a:bodyPr>
          <a:lstStyle/>
          <a:p>
            <a:r>
              <a:rPr lang="en-US" b="1" dirty="0" smtClean="0">
                <a:solidFill>
                  <a:srgbClr val="FF0000"/>
                </a:solidFill>
              </a:rPr>
              <a:t>pixelized area (crop)</a:t>
            </a:r>
          </a:p>
        </p:txBody>
      </p:sp>
      <p:sp>
        <p:nvSpPr>
          <p:cNvPr id="31" name="Right Brace 30"/>
          <p:cNvSpPr/>
          <p:nvPr/>
        </p:nvSpPr>
        <p:spPr>
          <a:xfrm>
            <a:off x="6172200" y="1219200"/>
            <a:ext cx="457200" cy="3733800"/>
          </a:xfrm>
          <a:prstGeom prst="rightBrace">
            <a:avLst>
              <a:gd name="adj1" fmla="val 69350"/>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pic>
        <p:nvPicPr>
          <p:cNvPr id="24" name="Picture 23"/>
          <p:cNvPicPr/>
          <p:nvPr/>
        </p:nvPicPr>
        <p:blipFill rotWithShape="1">
          <a:blip r:embed="rId4">
            <a:extLst>
              <a:ext uri="{28A0092B-C50C-407E-A947-70E740481C1C}">
                <a14:useLocalDpi xmlns:a14="http://schemas.microsoft.com/office/drawing/2010/main" val="0"/>
              </a:ext>
            </a:extLst>
          </a:blip>
          <a:srcRect l="37813" t="12110" r="15848" b="44797"/>
          <a:stretch/>
        </p:blipFill>
        <p:spPr bwMode="auto">
          <a:xfrm>
            <a:off x="762000" y="1178183"/>
            <a:ext cx="2133600" cy="726817"/>
          </a:xfrm>
          <a:prstGeom prst="rect">
            <a:avLst/>
          </a:prstGeom>
          <a:ln>
            <a:noFill/>
          </a:ln>
          <a:extLst>
            <a:ext uri="{53640926-AAD7-44D8-BBD7-CCE9431645EC}">
              <a14:shadowObscured xmlns:a14="http://schemas.microsoft.com/office/drawing/2010/main"/>
            </a:ext>
          </a:extLst>
        </p:spPr>
      </p:pic>
      <p:cxnSp>
        <p:nvCxnSpPr>
          <p:cNvPr id="17" name="Straight Arrow Connector 16"/>
          <p:cNvCxnSpPr/>
          <p:nvPr/>
        </p:nvCxnSpPr>
        <p:spPr>
          <a:xfrm flipH="1">
            <a:off x="1066800" y="1526895"/>
            <a:ext cx="76200" cy="4569105"/>
          </a:xfrm>
          <a:prstGeom prst="straightConnector1">
            <a:avLst/>
          </a:prstGeom>
          <a:ln w="25400">
            <a:solidFill>
              <a:srgbClr val="00642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295400" y="1679295"/>
            <a:ext cx="76200" cy="4540725"/>
          </a:xfrm>
          <a:prstGeom prst="straightConnector1">
            <a:avLst/>
          </a:prstGeom>
          <a:ln w="25400">
            <a:solidFill>
              <a:srgbClr val="00642D"/>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981200" y="1447800"/>
            <a:ext cx="16494" cy="4495800"/>
          </a:xfrm>
          <a:prstGeom prst="straightConnector1">
            <a:avLst/>
          </a:prstGeom>
          <a:ln w="25400">
            <a:solidFill>
              <a:srgbClr val="00642D"/>
            </a:solidFill>
            <a:tailEnd type="stealth" w="lg" len="lg"/>
          </a:ln>
        </p:spPr>
        <p:style>
          <a:lnRef idx="1">
            <a:schemeClr val="accent1"/>
          </a:lnRef>
          <a:fillRef idx="0">
            <a:schemeClr val="accent1"/>
          </a:fillRef>
          <a:effectRef idx="0">
            <a:schemeClr val="accent1"/>
          </a:effectRef>
          <a:fontRef idx="minor">
            <a:schemeClr val="tx1"/>
          </a:fontRef>
        </p:style>
      </p:cxnSp>
      <p:sp>
        <p:nvSpPr>
          <p:cNvPr id="30" name="Flowchart: Predefined Process 29"/>
          <p:cNvSpPr/>
          <p:nvPr/>
        </p:nvSpPr>
        <p:spPr>
          <a:xfrm>
            <a:off x="6705600" y="1522160"/>
            <a:ext cx="2286000" cy="676889"/>
          </a:xfrm>
          <a:prstGeom prst="flowChartPredefined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PRIOR irrigated</a:t>
            </a:r>
          </a:p>
        </p:txBody>
      </p:sp>
      <p:sp>
        <p:nvSpPr>
          <p:cNvPr id="32" name="Flowchart: Predefined Process 31"/>
          <p:cNvSpPr/>
          <p:nvPr/>
        </p:nvSpPr>
        <p:spPr>
          <a:xfrm>
            <a:off x="6705600" y="2343438"/>
            <a:ext cx="2286000" cy="676889"/>
          </a:xfrm>
          <a:prstGeom prst="flowChartPredefined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PRIOR subsistence</a:t>
            </a:r>
          </a:p>
        </p:txBody>
      </p:sp>
      <p:sp>
        <p:nvSpPr>
          <p:cNvPr id="33" name="Flowchart: Predefined Process 32"/>
          <p:cNvSpPr/>
          <p:nvPr/>
        </p:nvSpPr>
        <p:spPr>
          <a:xfrm>
            <a:off x="6705600" y="3149656"/>
            <a:ext cx="2286000" cy="676889"/>
          </a:xfrm>
          <a:prstGeom prst="flowChartPredefined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PRIOR  rainfed_high</a:t>
            </a:r>
          </a:p>
        </p:txBody>
      </p:sp>
      <p:sp>
        <p:nvSpPr>
          <p:cNvPr id="34" name="Flowchart: Predefined Process 33"/>
          <p:cNvSpPr/>
          <p:nvPr/>
        </p:nvSpPr>
        <p:spPr>
          <a:xfrm>
            <a:off x="6705600" y="3971311"/>
            <a:ext cx="2286000" cy="676889"/>
          </a:xfrm>
          <a:prstGeom prst="flowChartPredefined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PRIOR  rainfed_low</a:t>
            </a:r>
          </a:p>
        </p:txBody>
      </p:sp>
      <p:sp>
        <p:nvSpPr>
          <p:cNvPr id="35" name="Left Arrow 34"/>
          <p:cNvSpPr/>
          <p:nvPr/>
        </p:nvSpPr>
        <p:spPr>
          <a:xfrm rot="16200000">
            <a:off x="7541075" y="4797876"/>
            <a:ext cx="664783" cy="55986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716280" y="762000"/>
            <a:ext cx="8275320" cy="5943600"/>
          </a:xfrm>
          <a:prstGeom prst="ellipse">
            <a:avLst/>
          </a:prstGeom>
          <a:solidFill>
            <a:srgbClr val="FF0000">
              <a:alpha val="7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2895600" y="1287766"/>
            <a:ext cx="5231334" cy="18842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42 crops simultaneously</a:t>
            </a:r>
            <a:endParaRPr lang="en-US" sz="4400" dirty="0"/>
          </a:p>
        </p:txBody>
      </p:sp>
      <p:sp>
        <p:nvSpPr>
          <p:cNvPr id="36" name="Title 1"/>
          <p:cNvSpPr txBox="1">
            <a:spLocks/>
          </p:cNvSpPr>
          <p:nvPr/>
        </p:nvSpPr>
        <p:spPr>
          <a:xfrm>
            <a:off x="2787500" y="101685"/>
            <a:ext cx="3689500" cy="7861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400" b="1" dirty="0"/>
              <a:t>The SPAM </a:t>
            </a:r>
            <a:r>
              <a:rPr lang="en-US" sz="3400" b="1" dirty="0" smtClean="0"/>
              <a:t>process</a:t>
            </a:r>
            <a:endParaRPr lang="en-US" sz="3400" dirty="0"/>
          </a:p>
        </p:txBody>
      </p:sp>
    </p:spTree>
    <p:extLst>
      <p:ext uri="{BB962C8B-B14F-4D97-AF65-F5344CB8AC3E}">
        <p14:creationId xmlns:p14="http://schemas.microsoft.com/office/powerpoint/2010/main" val="14835957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7" grpId="0" animBg="1"/>
      <p:bldP spid="13" grpId="0" animBg="1"/>
      <p:bldP spid="11" grpId="0" animBg="1"/>
      <p:bldP spid="9" grpId="0" animBg="1"/>
      <p:bldP spid="6" grpId="0"/>
      <p:bldP spid="7" grpId="0" animBg="1"/>
      <p:bldP spid="8" grpId="0"/>
      <p:bldP spid="10" grpId="0"/>
      <p:bldP spid="12" grpId="0"/>
      <p:bldP spid="14" grpId="0"/>
      <p:bldP spid="3" grpId="0" animBg="1"/>
      <p:bldP spid="21" grpId="0" animBg="1"/>
      <p:bldP spid="25" grpId="0" animBg="1"/>
      <p:bldP spid="28" grpId="0"/>
      <p:bldP spid="29" grpId="0"/>
      <p:bldP spid="31" grpId="0" animBg="1"/>
      <p:bldP spid="30" grpId="0" animBg="1"/>
      <p:bldP spid="32" grpId="0" animBg="1"/>
      <p:bldP spid="33" grpId="0" animBg="1"/>
      <p:bldP spid="34" grpId="0" animBg="1"/>
      <p:bldP spid="35" grpId="0" animBg="1"/>
      <p:bldP spid="40" grpId="0" animBg="1"/>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 name="Hexagon 38"/>
          <p:cNvSpPr/>
          <p:nvPr/>
        </p:nvSpPr>
        <p:spPr>
          <a:xfrm>
            <a:off x="2451100" y="4283054"/>
            <a:ext cx="3556000" cy="685800"/>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some more data</a:t>
            </a:r>
          </a:p>
        </p:txBody>
      </p:sp>
      <p:sp>
        <p:nvSpPr>
          <p:cNvPr id="41" name="Flowchart: Data 40"/>
          <p:cNvSpPr/>
          <p:nvPr/>
        </p:nvSpPr>
        <p:spPr>
          <a:xfrm>
            <a:off x="2590800" y="3847291"/>
            <a:ext cx="3352800" cy="582359"/>
          </a:xfrm>
          <a:prstGeom prst="flowChartInputOutpu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p:txBody>
      </p:sp>
      <p:sp>
        <p:nvSpPr>
          <p:cNvPr id="40" name="Flowchart: Data 39"/>
          <p:cNvSpPr/>
          <p:nvPr/>
        </p:nvSpPr>
        <p:spPr>
          <a:xfrm>
            <a:off x="2819400" y="2971800"/>
            <a:ext cx="3352800" cy="582359"/>
          </a:xfrm>
          <a:prstGeom prst="flowChartInputOutpu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p:txBody>
      </p:sp>
      <p:sp>
        <p:nvSpPr>
          <p:cNvPr id="2" name="Title 1"/>
          <p:cNvSpPr>
            <a:spLocks noGrp="1"/>
          </p:cNvSpPr>
          <p:nvPr>
            <p:ph type="title"/>
          </p:nvPr>
        </p:nvSpPr>
        <p:spPr>
          <a:xfrm>
            <a:off x="457200" y="457200"/>
            <a:ext cx="8458200" cy="786149"/>
          </a:xfrm>
        </p:spPr>
        <p:txBody>
          <a:bodyPr>
            <a:noAutofit/>
          </a:bodyPr>
          <a:lstStyle/>
          <a:p>
            <a:r>
              <a:rPr lang="en-US" sz="3400" b="1" dirty="0" smtClean="0"/>
              <a:t>Behind the scene adjustments/calculations</a:t>
            </a:r>
            <a:endParaRPr lang="en-US" sz="3400" dirty="0"/>
          </a:p>
        </p:txBody>
      </p:sp>
      <p:sp>
        <p:nvSpPr>
          <p:cNvPr id="6" name="TextBox 5"/>
          <p:cNvSpPr txBox="1"/>
          <p:nvPr/>
        </p:nvSpPr>
        <p:spPr>
          <a:xfrm>
            <a:off x="3352800" y="1371600"/>
            <a:ext cx="3581400" cy="369332"/>
          </a:xfrm>
          <a:prstGeom prst="rect">
            <a:avLst/>
          </a:prstGeom>
          <a:noFill/>
        </p:spPr>
        <p:txBody>
          <a:bodyPr wrap="square" rtlCol="0">
            <a:spAutoFit/>
          </a:bodyPr>
          <a:lstStyle/>
          <a:p>
            <a:r>
              <a:rPr lang="en-US" b="1" dirty="0" smtClean="0">
                <a:solidFill>
                  <a:srgbClr val="FF0000"/>
                </a:solidFill>
              </a:rPr>
              <a:t>Sub-national area (crops)</a:t>
            </a:r>
            <a:endParaRPr lang="en-US" b="1" dirty="0">
              <a:solidFill>
                <a:srgbClr val="FF0000"/>
              </a:solidFill>
            </a:endParaRPr>
          </a:p>
        </p:txBody>
      </p:sp>
      <p:sp>
        <p:nvSpPr>
          <p:cNvPr id="7" name="Flowchart: Data 6"/>
          <p:cNvSpPr/>
          <p:nvPr/>
        </p:nvSpPr>
        <p:spPr>
          <a:xfrm>
            <a:off x="3002280" y="2096309"/>
            <a:ext cx="3352800" cy="582359"/>
          </a:xfrm>
          <a:prstGeom prst="flowChartInputOutput">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smtClean="0"/>
          </a:p>
        </p:txBody>
      </p:sp>
      <p:sp>
        <p:nvSpPr>
          <p:cNvPr id="8" name="TextBox 7"/>
          <p:cNvSpPr txBox="1"/>
          <p:nvPr/>
        </p:nvSpPr>
        <p:spPr>
          <a:xfrm>
            <a:off x="6400800" y="2221468"/>
            <a:ext cx="2514600" cy="369332"/>
          </a:xfrm>
          <a:prstGeom prst="rect">
            <a:avLst/>
          </a:prstGeom>
          <a:noFill/>
        </p:spPr>
        <p:txBody>
          <a:bodyPr wrap="square" rtlCol="0">
            <a:spAutoFit/>
          </a:bodyPr>
          <a:lstStyle/>
          <a:p>
            <a:r>
              <a:rPr lang="en-US" b="1" u="sng" dirty="0" smtClean="0"/>
              <a:t>irrigated_ land</a:t>
            </a:r>
            <a:endParaRPr lang="en-US" b="1" u="sng" dirty="0"/>
          </a:p>
        </p:txBody>
      </p:sp>
      <p:sp>
        <p:nvSpPr>
          <p:cNvPr id="10" name="TextBox 9"/>
          <p:cNvSpPr txBox="1"/>
          <p:nvPr/>
        </p:nvSpPr>
        <p:spPr>
          <a:xfrm>
            <a:off x="6172200" y="3124200"/>
            <a:ext cx="2667000" cy="369332"/>
          </a:xfrm>
          <a:prstGeom prst="rect">
            <a:avLst/>
          </a:prstGeom>
          <a:noFill/>
        </p:spPr>
        <p:txBody>
          <a:bodyPr wrap="square" rtlCol="0">
            <a:spAutoFit/>
          </a:bodyPr>
          <a:lstStyle/>
          <a:p>
            <a:r>
              <a:rPr lang="en-US" b="1" u="sng" dirty="0" smtClean="0"/>
              <a:t>agricultural_land</a:t>
            </a:r>
            <a:endParaRPr lang="en-US" b="1" u="sng" dirty="0"/>
          </a:p>
        </p:txBody>
      </p:sp>
      <p:sp>
        <p:nvSpPr>
          <p:cNvPr id="12" name="TextBox 11"/>
          <p:cNvSpPr txBox="1"/>
          <p:nvPr/>
        </p:nvSpPr>
        <p:spPr>
          <a:xfrm>
            <a:off x="5943600" y="3962400"/>
            <a:ext cx="2667000" cy="369332"/>
          </a:xfrm>
          <a:prstGeom prst="rect">
            <a:avLst/>
          </a:prstGeom>
          <a:noFill/>
        </p:spPr>
        <p:txBody>
          <a:bodyPr wrap="square" rtlCol="0">
            <a:spAutoFit/>
          </a:bodyPr>
          <a:lstStyle/>
          <a:p>
            <a:r>
              <a:rPr lang="en-US" b="1" u="sng" dirty="0" smtClean="0"/>
              <a:t>suitable_area (crop)</a:t>
            </a:r>
            <a:endParaRPr lang="en-US" b="1" u="sng" dirty="0"/>
          </a:p>
        </p:txBody>
      </p:sp>
      <p:sp>
        <p:nvSpPr>
          <p:cNvPr id="3" name="Flowchart: Data 2"/>
          <p:cNvSpPr/>
          <p:nvPr/>
        </p:nvSpPr>
        <p:spPr>
          <a:xfrm>
            <a:off x="182880" y="1181909"/>
            <a:ext cx="3352800" cy="838200"/>
          </a:xfrm>
          <a:prstGeom prst="flowChartInputOutpu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FIXED!!</a:t>
            </a:r>
          </a:p>
        </p:txBody>
      </p:sp>
      <p:grpSp>
        <p:nvGrpSpPr>
          <p:cNvPr id="33" name="Group 32"/>
          <p:cNvGrpSpPr/>
          <p:nvPr/>
        </p:nvGrpSpPr>
        <p:grpSpPr>
          <a:xfrm>
            <a:off x="3686013" y="1905000"/>
            <a:ext cx="962187" cy="951691"/>
            <a:chOff x="6476999" y="2569697"/>
            <a:chExt cx="1143001" cy="1164103"/>
          </a:xfrm>
        </p:grpSpPr>
        <p:sp>
          <p:nvSpPr>
            <p:cNvPr id="34" name="TextBox 33"/>
            <p:cNvSpPr txBox="1"/>
            <p:nvPr/>
          </p:nvSpPr>
          <p:spPr>
            <a:xfrm>
              <a:off x="6476999" y="2939533"/>
              <a:ext cx="876301" cy="376471"/>
            </a:xfrm>
            <a:prstGeom prst="rect">
              <a:avLst/>
            </a:prstGeom>
            <a:noFill/>
          </p:spPr>
          <p:txBody>
            <a:bodyPr wrap="square" rtlCol="0">
              <a:spAutoFit/>
            </a:bodyPr>
            <a:lstStyle/>
            <a:p>
              <a:r>
                <a:rPr lang="en-US" sz="1400" dirty="0" smtClean="0"/>
                <a:t>Sum &gt;= </a:t>
              </a:r>
              <a:endParaRPr lang="en-US" sz="1400" dirty="0"/>
            </a:p>
          </p:txBody>
        </p:sp>
        <p:sp>
          <p:nvSpPr>
            <p:cNvPr id="35" name="Dodecagon 34"/>
            <p:cNvSpPr/>
            <p:nvPr/>
          </p:nvSpPr>
          <p:spPr>
            <a:xfrm>
              <a:off x="6553200" y="2667000"/>
              <a:ext cx="990600" cy="990600"/>
            </a:xfrm>
            <a:prstGeom prst="dodec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Up Arrow 35"/>
            <p:cNvSpPr/>
            <p:nvPr/>
          </p:nvSpPr>
          <p:spPr>
            <a:xfrm>
              <a:off x="7353300" y="2985033"/>
              <a:ext cx="114300" cy="27485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Dodecagon 36"/>
            <p:cNvSpPr/>
            <p:nvPr/>
          </p:nvSpPr>
          <p:spPr>
            <a:xfrm>
              <a:off x="6477000" y="2569697"/>
              <a:ext cx="1143000" cy="1164103"/>
            </a:xfrm>
            <a:prstGeom prst="dodec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p:cNvSpPr txBox="1"/>
          <p:nvPr/>
        </p:nvSpPr>
        <p:spPr>
          <a:xfrm>
            <a:off x="2947270" y="3224131"/>
            <a:ext cx="2667000" cy="369332"/>
          </a:xfrm>
          <a:prstGeom prst="rect">
            <a:avLst/>
          </a:prstGeom>
          <a:noFill/>
        </p:spPr>
        <p:txBody>
          <a:bodyPr wrap="square" rtlCol="0">
            <a:spAutoFit/>
          </a:bodyPr>
          <a:lstStyle/>
          <a:p>
            <a:r>
              <a:rPr lang="en-US" dirty="0" smtClean="0"/>
              <a:t>pix = max(ag,irr)</a:t>
            </a:r>
            <a:endParaRPr lang="en-US" dirty="0"/>
          </a:p>
        </p:txBody>
      </p:sp>
      <p:sp>
        <p:nvSpPr>
          <p:cNvPr id="49" name="TextBox 48"/>
          <p:cNvSpPr txBox="1"/>
          <p:nvPr/>
        </p:nvSpPr>
        <p:spPr>
          <a:xfrm>
            <a:off x="2895600" y="3999691"/>
            <a:ext cx="2667000" cy="369332"/>
          </a:xfrm>
          <a:prstGeom prst="rect">
            <a:avLst/>
          </a:prstGeom>
          <a:noFill/>
        </p:spPr>
        <p:txBody>
          <a:bodyPr wrap="square" rtlCol="0">
            <a:spAutoFit/>
          </a:bodyPr>
          <a:lstStyle/>
          <a:p>
            <a:r>
              <a:rPr lang="en-US" dirty="0" smtClean="0"/>
              <a:t>pix = f(suit,ag,irr)</a:t>
            </a:r>
            <a:endParaRPr lang="en-US" dirty="0"/>
          </a:p>
        </p:txBody>
      </p:sp>
      <p:sp>
        <p:nvSpPr>
          <p:cNvPr id="26" name="Flowchart: Predefined Process 25"/>
          <p:cNvSpPr/>
          <p:nvPr/>
        </p:nvSpPr>
        <p:spPr>
          <a:xfrm>
            <a:off x="425300" y="2890087"/>
            <a:ext cx="1752600" cy="1069557"/>
          </a:xfrm>
          <a:prstGeom prst="flowChartPredefinedProces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Pre-process</a:t>
            </a:r>
          </a:p>
        </p:txBody>
      </p:sp>
      <p:cxnSp>
        <p:nvCxnSpPr>
          <p:cNvPr id="51" name="Straight Arrow Connector 50"/>
          <p:cNvCxnSpPr/>
          <p:nvPr/>
        </p:nvCxnSpPr>
        <p:spPr>
          <a:xfrm>
            <a:off x="838200" y="2020109"/>
            <a:ext cx="0" cy="889395"/>
          </a:xfrm>
          <a:prstGeom prst="straightConnector1">
            <a:avLst/>
          </a:prstGeom>
          <a:ln w="25400">
            <a:solidFill>
              <a:srgbClr val="00B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2177900" y="2554888"/>
            <a:ext cx="1174900" cy="416913"/>
          </a:xfrm>
          <a:prstGeom prst="straightConnector1">
            <a:avLst/>
          </a:prstGeom>
          <a:ln w="25400">
            <a:solidFill>
              <a:srgbClr val="00B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6" idx="3"/>
          </p:cNvCxnSpPr>
          <p:nvPr/>
        </p:nvCxnSpPr>
        <p:spPr>
          <a:xfrm flipV="1">
            <a:off x="2177900" y="3279567"/>
            <a:ext cx="921310" cy="145299"/>
          </a:xfrm>
          <a:prstGeom prst="straightConnector1">
            <a:avLst/>
          </a:prstGeom>
          <a:ln w="25400">
            <a:solidFill>
              <a:srgbClr val="00B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41" idx="2"/>
          </p:cNvCxnSpPr>
          <p:nvPr/>
        </p:nvCxnSpPr>
        <p:spPr>
          <a:xfrm>
            <a:off x="2211404" y="3820050"/>
            <a:ext cx="714676" cy="318421"/>
          </a:xfrm>
          <a:prstGeom prst="straightConnector1">
            <a:avLst/>
          </a:prstGeom>
          <a:ln w="25400">
            <a:solidFill>
              <a:srgbClr val="00B05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4600413" y="2782109"/>
            <a:ext cx="962187" cy="951691"/>
            <a:chOff x="6476999" y="2569697"/>
            <a:chExt cx="1143001" cy="1164103"/>
          </a:xfrm>
        </p:grpSpPr>
        <p:sp>
          <p:nvSpPr>
            <p:cNvPr id="61" name="TextBox 60"/>
            <p:cNvSpPr txBox="1"/>
            <p:nvPr/>
          </p:nvSpPr>
          <p:spPr>
            <a:xfrm>
              <a:off x="6476999" y="2939533"/>
              <a:ext cx="876301" cy="376471"/>
            </a:xfrm>
            <a:prstGeom prst="rect">
              <a:avLst/>
            </a:prstGeom>
            <a:noFill/>
          </p:spPr>
          <p:txBody>
            <a:bodyPr wrap="square" rtlCol="0">
              <a:spAutoFit/>
            </a:bodyPr>
            <a:lstStyle/>
            <a:p>
              <a:r>
                <a:rPr lang="en-US" sz="1400" dirty="0" smtClean="0"/>
                <a:t>Sum &gt;= </a:t>
              </a:r>
              <a:endParaRPr lang="en-US" sz="1400" dirty="0"/>
            </a:p>
          </p:txBody>
        </p:sp>
        <p:sp>
          <p:nvSpPr>
            <p:cNvPr id="62" name="Dodecagon 61"/>
            <p:cNvSpPr/>
            <p:nvPr/>
          </p:nvSpPr>
          <p:spPr>
            <a:xfrm>
              <a:off x="6553200" y="2667000"/>
              <a:ext cx="990600" cy="990600"/>
            </a:xfrm>
            <a:prstGeom prst="dodec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Up Arrow 62"/>
            <p:cNvSpPr/>
            <p:nvPr/>
          </p:nvSpPr>
          <p:spPr>
            <a:xfrm>
              <a:off x="7353300" y="2985033"/>
              <a:ext cx="114300" cy="27485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Dodecagon 63"/>
            <p:cNvSpPr/>
            <p:nvPr/>
          </p:nvSpPr>
          <p:spPr>
            <a:xfrm>
              <a:off x="6477000" y="2569697"/>
              <a:ext cx="1143000" cy="1164103"/>
            </a:xfrm>
            <a:prstGeom prst="dodec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p:cNvGrpSpPr/>
          <p:nvPr/>
        </p:nvGrpSpPr>
        <p:grpSpPr>
          <a:xfrm>
            <a:off x="4752813" y="3657600"/>
            <a:ext cx="962187" cy="951691"/>
            <a:chOff x="6476999" y="2569697"/>
            <a:chExt cx="1143001" cy="1164103"/>
          </a:xfrm>
        </p:grpSpPr>
        <p:sp>
          <p:nvSpPr>
            <p:cNvPr id="66" name="TextBox 65"/>
            <p:cNvSpPr txBox="1"/>
            <p:nvPr/>
          </p:nvSpPr>
          <p:spPr>
            <a:xfrm>
              <a:off x="6476999" y="2939533"/>
              <a:ext cx="876301" cy="376471"/>
            </a:xfrm>
            <a:prstGeom prst="rect">
              <a:avLst/>
            </a:prstGeom>
            <a:noFill/>
          </p:spPr>
          <p:txBody>
            <a:bodyPr wrap="square" rtlCol="0">
              <a:spAutoFit/>
            </a:bodyPr>
            <a:lstStyle/>
            <a:p>
              <a:r>
                <a:rPr lang="en-US" sz="1400" dirty="0" smtClean="0"/>
                <a:t>Sum &gt;= </a:t>
              </a:r>
              <a:endParaRPr lang="en-US" sz="1400" dirty="0"/>
            </a:p>
          </p:txBody>
        </p:sp>
        <p:sp>
          <p:nvSpPr>
            <p:cNvPr id="67" name="Dodecagon 66"/>
            <p:cNvSpPr/>
            <p:nvPr/>
          </p:nvSpPr>
          <p:spPr>
            <a:xfrm>
              <a:off x="6553200" y="2667000"/>
              <a:ext cx="990600" cy="990600"/>
            </a:xfrm>
            <a:prstGeom prst="dodec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Up Arrow 67"/>
            <p:cNvSpPr/>
            <p:nvPr/>
          </p:nvSpPr>
          <p:spPr>
            <a:xfrm>
              <a:off x="7353300" y="2985033"/>
              <a:ext cx="114300" cy="27485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Dodecagon 68"/>
            <p:cNvSpPr/>
            <p:nvPr/>
          </p:nvSpPr>
          <p:spPr>
            <a:xfrm>
              <a:off x="6477000" y="2569697"/>
              <a:ext cx="1143000" cy="1164103"/>
            </a:xfrm>
            <a:prstGeom prst="dodec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Right Brace 42"/>
          <p:cNvSpPr/>
          <p:nvPr/>
        </p:nvSpPr>
        <p:spPr>
          <a:xfrm>
            <a:off x="7844769" y="1502312"/>
            <a:ext cx="457200" cy="3526888"/>
          </a:xfrm>
          <a:prstGeom prst="rightBrace">
            <a:avLst>
              <a:gd name="adj1" fmla="val 69350"/>
              <a:gd name="adj2" fmla="val 50000"/>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dirty="0"/>
          </a:p>
        </p:txBody>
      </p:sp>
      <p:sp>
        <p:nvSpPr>
          <p:cNvPr id="44" name="Flowchart: Predefined Process 43"/>
          <p:cNvSpPr/>
          <p:nvPr/>
        </p:nvSpPr>
        <p:spPr>
          <a:xfrm>
            <a:off x="425300" y="5190511"/>
            <a:ext cx="1625858" cy="676889"/>
          </a:xfrm>
          <a:prstGeom prst="flowChartPredefined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irrigated</a:t>
            </a:r>
          </a:p>
        </p:txBody>
      </p:sp>
      <p:sp>
        <p:nvSpPr>
          <p:cNvPr id="45" name="Flowchart: Predefined Process 44"/>
          <p:cNvSpPr/>
          <p:nvPr/>
        </p:nvSpPr>
        <p:spPr>
          <a:xfrm>
            <a:off x="1726076" y="5419111"/>
            <a:ext cx="1625858" cy="676889"/>
          </a:xfrm>
          <a:prstGeom prst="flowChartPredefined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subsistence</a:t>
            </a:r>
          </a:p>
        </p:txBody>
      </p:sp>
      <p:sp>
        <p:nvSpPr>
          <p:cNvPr id="46" name="Flowchart: Predefined Process 45"/>
          <p:cNvSpPr/>
          <p:nvPr/>
        </p:nvSpPr>
        <p:spPr>
          <a:xfrm>
            <a:off x="3062948" y="5647711"/>
            <a:ext cx="1625858" cy="676889"/>
          </a:xfrm>
          <a:prstGeom prst="flowChartPredefined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rainfed-high</a:t>
            </a:r>
          </a:p>
        </p:txBody>
      </p:sp>
      <p:sp>
        <p:nvSpPr>
          <p:cNvPr id="47" name="Flowchart: Predefined Process 46"/>
          <p:cNvSpPr/>
          <p:nvPr/>
        </p:nvSpPr>
        <p:spPr>
          <a:xfrm>
            <a:off x="4442675" y="5906959"/>
            <a:ext cx="1625858" cy="676889"/>
          </a:xfrm>
          <a:prstGeom prst="flowChartPredefined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rainfed-low</a:t>
            </a:r>
          </a:p>
        </p:txBody>
      </p:sp>
      <p:sp>
        <p:nvSpPr>
          <p:cNvPr id="17" name="Bent-Up Arrow 16"/>
          <p:cNvSpPr/>
          <p:nvPr/>
        </p:nvSpPr>
        <p:spPr>
          <a:xfrm rot="5400000" flipV="1">
            <a:off x="6639414" y="4105878"/>
            <a:ext cx="2992774" cy="1292269"/>
          </a:xfrm>
          <a:prstGeom prst="bentUpArrow">
            <a:avLst>
              <a:gd name="adj1" fmla="val 25000"/>
              <a:gd name="adj2" fmla="val 29784"/>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479289" y="6235771"/>
            <a:ext cx="1167975" cy="400110"/>
          </a:xfrm>
          <a:prstGeom prst="rect">
            <a:avLst/>
          </a:prstGeom>
          <a:noFill/>
        </p:spPr>
        <p:txBody>
          <a:bodyPr wrap="square" rtlCol="0">
            <a:spAutoFit/>
          </a:bodyPr>
          <a:lstStyle/>
          <a:p>
            <a:r>
              <a:rPr lang="en-US" sz="2000" dirty="0" smtClean="0"/>
              <a:t>PRIORS</a:t>
            </a:r>
            <a:endParaRPr lang="en-US" sz="2000" dirty="0"/>
          </a:p>
        </p:txBody>
      </p:sp>
      <p:sp>
        <p:nvSpPr>
          <p:cNvPr id="42" name="Title 1"/>
          <p:cNvSpPr txBox="1">
            <a:spLocks/>
          </p:cNvSpPr>
          <p:nvPr/>
        </p:nvSpPr>
        <p:spPr>
          <a:xfrm>
            <a:off x="425300" y="101685"/>
            <a:ext cx="8458200" cy="7861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The SPAM </a:t>
            </a:r>
            <a:r>
              <a:rPr lang="en-US" sz="2000" b="1" dirty="0" smtClean="0"/>
              <a:t>process ... continued</a:t>
            </a:r>
            <a:endParaRPr lang="en-US" sz="2000" dirty="0"/>
          </a:p>
        </p:txBody>
      </p:sp>
    </p:spTree>
    <p:extLst>
      <p:ext uri="{BB962C8B-B14F-4D97-AF65-F5344CB8AC3E}">
        <p14:creationId xmlns:p14="http://schemas.microsoft.com/office/powerpoint/2010/main" val="24887013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0" grpId="0" animBg="1"/>
      <p:bldP spid="2" grpId="0"/>
      <p:bldP spid="6" grpId="0"/>
      <p:bldP spid="7" grpId="0" animBg="1"/>
      <p:bldP spid="8" grpId="0"/>
      <p:bldP spid="10" grpId="0"/>
      <p:bldP spid="10" grpId="1"/>
      <p:bldP spid="12" grpId="0"/>
      <p:bldP spid="3" grpId="0" animBg="1"/>
      <p:bldP spid="38" grpId="0"/>
      <p:bldP spid="49" grpId="0"/>
      <p:bldP spid="26" grpId="0" animBg="1"/>
      <p:bldP spid="43" grpId="0" animBg="1"/>
      <p:bldP spid="44" grpId="0" animBg="1"/>
      <p:bldP spid="45" grpId="0" animBg="1"/>
      <p:bldP spid="46" grpId="0" animBg="1"/>
      <p:bldP spid="47" grpId="0" animBg="1"/>
      <p:bldP spid="17" grpId="0" animBg="1"/>
      <p:bldP spid="18"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685800"/>
          </a:xfrm>
        </p:spPr>
        <p:txBody>
          <a:bodyPr>
            <a:noAutofit/>
          </a:bodyPr>
          <a:lstStyle/>
          <a:p>
            <a:r>
              <a:rPr lang="en-US" sz="3400" b="1" dirty="0" smtClean="0"/>
              <a:t>Visualization of Downscaling</a:t>
            </a:r>
            <a:endParaRPr lang="en-US" sz="3400" dirty="0"/>
          </a:p>
        </p:txBody>
      </p:sp>
      <p:sp>
        <p:nvSpPr>
          <p:cNvPr id="3" name="Content Placeholder 2"/>
          <p:cNvSpPr>
            <a:spLocks noGrp="1"/>
          </p:cNvSpPr>
          <p:nvPr>
            <p:ph idx="1"/>
          </p:nvPr>
        </p:nvSpPr>
        <p:spPr>
          <a:xfrm>
            <a:off x="457200" y="762001"/>
            <a:ext cx="4876800" cy="457199"/>
          </a:xfrm>
        </p:spPr>
        <p:txBody>
          <a:bodyPr>
            <a:noAutofit/>
          </a:bodyPr>
          <a:lstStyle/>
          <a:p>
            <a:pPr marL="0" indent="0">
              <a:buNone/>
            </a:pPr>
            <a:r>
              <a:rPr lang="en-US" sz="1800" dirty="0" smtClean="0"/>
              <a:t>example: </a:t>
            </a:r>
            <a:r>
              <a:rPr lang="en-US" sz="1800" dirty="0"/>
              <a:t>Ghana harvested area rice per </a:t>
            </a:r>
            <a:r>
              <a:rPr lang="en-US" sz="1800" dirty="0" smtClean="0"/>
              <a:t>region</a:t>
            </a:r>
          </a:p>
        </p:txBody>
      </p:sp>
      <p:grpSp>
        <p:nvGrpSpPr>
          <p:cNvPr id="11" name="Group 10"/>
          <p:cNvGrpSpPr/>
          <p:nvPr/>
        </p:nvGrpSpPr>
        <p:grpSpPr>
          <a:xfrm>
            <a:off x="1143000" y="1447800"/>
            <a:ext cx="6172200" cy="5029200"/>
            <a:chOff x="1143000" y="1447800"/>
            <a:chExt cx="6172200" cy="5029200"/>
          </a:xfrm>
        </p:grpSpPr>
        <p:sp>
          <p:nvSpPr>
            <p:cNvPr id="5" name="Parallelogram 4"/>
            <p:cNvSpPr/>
            <p:nvPr/>
          </p:nvSpPr>
          <p:spPr>
            <a:xfrm>
              <a:off x="1143000" y="1447800"/>
              <a:ext cx="6172200" cy="50292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p:nvPr/>
          </p:nvPicPr>
          <p:blipFill rotWithShape="1">
            <a:blip r:embed="rId3"/>
            <a:srcRect l="33333" t="12196" r="8975" b="2744"/>
            <a:stretch/>
          </p:blipFill>
          <p:spPr>
            <a:xfrm>
              <a:off x="2514600" y="1676400"/>
              <a:ext cx="3429000" cy="4724400"/>
            </a:xfrm>
            <a:prstGeom prst="rect">
              <a:avLst/>
            </a:prstGeom>
          </p:spPr>
        </p:pic>
        <p:cxnSp>
          <p:nvCxnSpPr>
            <p:cNvPr id="9" name="Straight Arrow Connector 8"/>
            <p:cNvCxnSpPr/>
            <p:nvPr/>
          </p:nvCxnSpPr>
          <p:spPr>
            <a:xfrm flipH="1">
              <a:off x="4876800" y="1828800"/>
              <a:ext cx="1905000" cy="762000"/>
            </a:xfrm>
            <a:prstGeom prst="straightConnector1">
              <a:avLst/>
            </a:prstGeom>
            <a:ln w="44450">
              <a:tailEnd type="stealth" w="lg" len="lg"/>
            </a:ln>
          </p:spPr>
          <p:style>
            <a:lnRef idx="3">
              <a:schemeClr val="accent3"/>
            </a:lnRef>
            <a:fillRef idx="0">
              <a:schemeClr val="accent3"/>
            </a:fillRef>
            <a:effectRef idx="2">
              <a:schemeClr val="accent3"/>
            </a:effectRef>
            <a:fontRef idx="minor">
              <a:schemeClr val="tx1"/>
            </a:fontRef>
          </p:style>
        </p:cxnSp>
      </p:grpSp>
    </p:spTree>
    <p:extLst>
      <p:ext uri="{BB962C8B-B14F-4D97-AF65-F5344CB8AC3E}">
        <p14:creationId xmlns:p14="http://schemas.microsoft.com/office/powerpoint/2010/main" val="240181029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1143000" y="1447800"/>
            <a:ext cx="4191000" cy="2590800"/>
            <a:chOff x="1143000" y="1447800"/>
            <a:chExt cx="4191000" cy="2590800"/>
          </a:xfrm>
        </p:grpSpPr>
        <p:sp>
          <p:nvSpPr>
            <p:cNvPr id="5" name="Parallelogram 4"/>
            <p:cNvSpPr/>
            <p:nvPr/>
          </p:nvSpPr>
          <p:spPr>
            <a:xfrm>
              <a:off x="1143000" y="1447800"/>
              <a:ext cx="4191000" cy="25908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p:nvPr/>
          </p:nvPicPr>
          <p:blipFill rotWithShape="1">
            <a:blip r:embed="rId3">
              <a:extLst>
                <a:ext uri="{28A0092B-C50C-407E-A947-70E740481C1C}">
                  <a14:useLocalDpi xmlns:a14="http://schemas.microsoft.com/office/drawing/2010/main" val="0"/>
                </a:ext>
              </a:extLst>
            </a:blip>
            <a:srcRect l="37813" t="12110" r="15848" b="44797"/>
            <a:stretch/>
          </p:blipFill>
          <p:spPr bwMode="auto">
            <a:xfrm>
              <a:off x="1828800" y="1498169"/>
              <a:ext cx="2752090" cy="2421255"/>
            </a:xfrm>
            <a:prstGeom prst="rect">
              <a:avLst/>
            </a:prstGeom>
            <a:ln>
              <a:noFill/>
            </a:ln>
            <a:extLst>
              <a:ext uri="{53640926-AAD7-44D8-BBD7-CCE9431645EC}">
                <a14:shadowObscured xmlns:a14="http://schemas.microsoft.com/office/drawing/2010/main"/>
              </a:ext>
            </a:extLst>
          </p:spPr>
        </p:pic>
      </p:grpSp>
      <p:sp>
        <p:nvSpPr>
          <p:cNvPr id="9" name="Content Placeholder 2"/>
          <p:cNvSpPr txBox="1">
            <a:spLocks/>
          </p:cNvSpPr>
          <p:nvPr/>
        </p:nvSpPr>
        <p:spPr>
          <a:xfrm>
            <a:off x="457200" y="762001"/>
            <a:ext cx="4419600" cy="4571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layer 1: Northern Region - harvested area </a:t>
            </a:r>
            <a:r>
              <a:rPr lang="en-US" sz="1800" dirty="0"/>
              <a:t>rice </a:t>
            </a:r>
            <a:endParaRPr lang="en-US" sz="1800" dirty="0" smtClean="0"/>
          </a:p>
        </p:txBody>
      </p:sp>
      <p:sp>
        <p:nvSpPr>
          <p:cNvPr id="10" name="Title 1"/>
          <p:cNvSpPr>
            <a:spLocks noGrp="1"/>
          </p:cNvSpPr>
          <p:nvPr>
            <p:ph type="title"/>
          </p:nvPr>
        </p:nvSpPr>
        <p:spPr>
          <a:xfrm>
            <a:off x="304800" y="152400"/>
            <a:ext cx="8458200" cy="685800"/>
          </a:xfrm>
        </p:spPr>
        <p:txBody>
          <a:bodyPr>
            <a:noAutofit/>
          </a:bodyPr>
          <a:lstStyle/>
          <a:p>
            <a:pPr algn="l"/>
            <a:r>
              <a:rPr lang="en-US" sz="2400" b="1" dirty="0" smtClean="0"/>
              <a:t>Visualization of Downscaling ... continued</a:t>
            </a:r>
            <a:endParaRPr lang="en-US" sz="2400" dirty="0"/>
          </a:p>
        </p:txBody>
      </p:sp>
    </p:spTree>
    <p:extLst>
      <p:ext uri="{BB962C8B-B14F-4D97-AF65-F5344CB8AC3E}">
        <p14:creationId xmlns:p14="http://schemas.microsoft.com/office/powerpoint/2010/main" val="327146606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4135</TotalTime>
  <Words>1631</Words>
  <Application>Microsoft Office PowerPoint</Application>
  <PresentationFormat>On-screen Show (4:3)</PresentationFormat>
  <Paragraphs>360</Paragraphs>
  <Slides>38</Slides>
  <Notes>28</Notes>
  <HiddenSlides>11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38</vt:i4>
      </vt:variant>
    </vt:vector>
  </HeadingPairs>
  <TitlesOfParts>
    <vt:vector size="49" baseType="lpstr">
      <vt:lpstr>Arial Unicode MS</vt:lpstr>
      <vt:lpstr>Arial</vt:lpstr>
      <vt:lpstr>Book Antiqua</vt:lpstr>
      <vt:lpstr>Bradley Hand ITC</vt:lpstr>
      <vt:lpstr>Calibri</vt:lpstr>
      <vt:lpstr>Times New Roman</vt:lpstr>
      <vt:lpstr>Wingdings</vt:lpstr>
      <vt:lpstr>Office Theme</vt:lpstr>
      <vt:lpstr>Equation</vt:lpstr>
      <vt:lpstr>Microsoft Equation 3.0</vt:lpstr>
      <vt:lpstr>Photo Editor Photo</vt:lpstr>
      <vt:lpstr>Open access SPAM for Ghana: Challenges and opportunities</vt:lpstr>
      <vt:lpstr>Leading to “SPAM Challenges and Opportunities”</vt:lpstr>
      <vt:lpstr>SPAM ?</vt:lpstr>
      <vt:lpstr>Spatial Production Allocation Model (SPAM)</vt:lpstr>
      <vt:lpstr>The SPAM process</vt:lpstr>
      <vt:lpstr>PowerPoint Presentation</vt:lpstr>
      <vt:lpstr>Behind the scene adjustments/calculations</vt:lpstr>
      <vt:lpstr>Visualization of Downscaling</vt:lpstr>
      <vt:lpstr>Visualization of Downscaling ... continued</vt:lpstr>
      <vt:lpstr>Visualization of Downscaling ... continued</vt:lpstr>
      <vt:lpstr>PowerPoint Presentation</vt:lpstr>
      <vt:lpstr>Visualization of Downscaling ... continued</vt:lpstr>
      <vt:lpstr>Visualization of Downscaling ... continued</vt:lpstr>
      <vt:lpstr>Visualization of Downscaling ... continued</vt:lpstr>
      <vt:lpstr>Visualization of Downscaling ... continued</vt:lpstr>
      <vt:lpstr>Visualization of Downscaling ... continued</vt:lpstr>
      <vt:lpstr>Visualization of Downscaling ... continued</vt:lpstr>
      <vt:lpstr>Visualization of Downscaling ... continued</vt:lpstr>
      <vt:lpstr>Visualization of Downscaling ... continued</vt:lpstr>
      <vt:lpstr>Visualization of Downscaling ... continued</vt:lpstr>
      <vt:lpstr>Crop Distribution – Maize 2005</vt:lpstr>
      <vt:lpstr>Equations behind SPAM</vt:lpstr>
      <vt:lpstr>Equations behind SPAM</vt:lpstr>
      <vt:lpstr>SPAM Prior Calculation</vt:lpstr>
      <vt:lpstr>SPAM Optimization</vt:lpstr>
      <vt:lpstr>SPAM2005 Crop List and ...</vt:lpstr>
      <vt:lpstr>... Statistical Area Coverage – subnational</vt:lpstr>
      <vt:lpstr>... Statistical Area Coverage – subnational</vt:lpstr>
      <vt:lpstr>Crop Distribution – Maize/Vegetable 2005</vt:lpstr>
      <vt:lpstr>Validation </vt:lpstr>
      <vt:lpstr>Challenges</vt:lpstr>
      <vt:lpstr>Opportunities</vt:lpstr>
      <vt:lpstr>Thank you !</vt:lpstr>
      <vt:lpstr>PowerPoint Presentation</vt:lpstr>
      <vt:lpstr>PowerPoint Presentation</vt:lpstr>
      <vt:lpstr>Path From Admin Units to Pixels</vt:lpstr>
      <vt:lpstr>Users and Applications </vt:lpstr>
      <vt:lpstr>Issues</vt:lpstr>
    </vt:vector>
  </TitlesOfParts>
  <Company>IFPRI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SPAM</dc:title>
  <dc:creator>Susana Crespo</dc:creator>
  <cp:lastModifiedBy>Wood-Sichra, Ulrike (IFPRI)</cp:lastModifiedBy>
  <cp:revision>168</cp:revision>
  <cp:lastPrinted>2014-09-05T13:39:05Z</cp:lastPrinted>
  <dcterms:created xsi:type="dcterms:W3CDTF">2010-06-03T13:54:14Z</dcterms:created>
  <dcterms:modified xsi:type="dcterms:W3CDTF">2014-09-10T16:34:17Z</dcterms:modified>
</cp:coreProperties>
</file>