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3" r:id="rId4"/>
    <p:sldId id="264" r:id="rId5"/>
    <p:sldId id="259" r:id="rId6"/>
    <p:sldId id="260" r:id="rId7"/>
    <p:sldId id="261" r:id="rId8"/>
    <p:sldId id="262" r:id="rId9"/>
    <p:sldId id="265" r:id="rId10"/>
    <p:sldId id="275" r:id="rId11"/>
    <p:sldId id="266" r:id="rId12"/>
    <p:sldId id="267" r:id="rId13"/>
    <p:sldId id="269" r:id="rId14"/>
    <p:sldId id="271" r:id="rId15"/>
    <p:sldId id="268" r:id="rId16"/>
    <p:sldId id="274" r:id="rId17"/>
    <p:sldId id="273" r:id="rId18"/>
    <p:sldId id="272" r:id="rId19"/>
  </p:sldIdLst>
  <p:sldSz cx="9144000" cy="6858000" type="letter"/>
  <p:notesSz cx="6858000" cy="9144000"/>
  <p:defaultTextStyle>
    <a:defPPr>
      <a:defRPr lang="en-US"/>
    </a:defPPr>
    <a:lvl1pPr marL="0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4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1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7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34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61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88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15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20" autoAdjust="0"/>
  </p:normalViewPr>
  <p:slideViewPr>
    <p:cSldViewPr>
      <p:cViewPr varScale="1">
        <p:scale>
          <a:sx n="117" d="100"/>
          <a:sy n="117" d="100"/>
        </p:scale>
        <p:origin x="-140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36131-4F2A-EF4B-B1F7-2B0A0CBE9CCA}" type="datetimeFigureOut">
              <a:rPr lang="en-US" smtClean="0"/>
              <a:t>9/10/14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40748-82E2-C44F-B41A-476243739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9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Building for self service (DIY) 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Leverage successful software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Develop building blocks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0748-82E2-C44F-B41A-4762437397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2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C601-EA09-4799-9630-AB98A694892C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AE5C-87DB-46E7-9010-EB1759B3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C601-EA09-4799-9630-AB98A694892C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AE5C-87DB-46E7-9010-EB1759B3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0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9" y="1317625"/>
            <a:ext cx="9875837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6" y="1317625"/>
            <a:ext cx="29475113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C601-EA09-4799-9630-AB98A694892C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AE5C-87DB-46E7-9010-EB1759B3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2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C601-EA09-4799-9630-AB98A694892C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AE5C-87DB-46E7-9010-EB1759B3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8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C601-EA09-4799-9630-AB98A694892C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AE5C-87DB-46E7-9010-EB1759B3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0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C601-EA09-4799-9630-AB98A694892C}" type="datetimeFigureOut">
              <a:rPr lang="en-US" smtClean="0"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AE5C-87DB-46E7-9010-EB1759B3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0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4" indent="0">
              <a:buNone/>
              <a:defRPr sz="1800" b="1"/>
            </a:lvl3pPr>
            <a:lvl4pPr marL="1371381" indent="0">
              <a:buNone/>
              <a:defRPr sz="1600" b="1"/>
            </a:lvl4pPr>
            <a:lvl5pPr marL="1828507" indent="0">
              <a:buNone/>
              <a:defRPr sz="1600" b="1"/>
            </a:lvl5pPr>
            <a:lvl6pPr marL="2285634" indent="0">
              <a:buNone/>
              <a:defRPr sz="1600" b="1"/>
            </a:lvl6pPr>
            <a:lvl7pPr marL="2742761" indent="0">
              <a:buNone/>
              <a:defRPr sz="1600" b="1"/>
            </a:lvl7pPr>
            <a:lvl8pPr marL="3199888" indent="0">
              <a:buNone/>
              <a:defRPr sz="1600" b="1"/>
            </a:lvl8pPr>
            <a:lvl9pPr marL="3657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4" indent="0">
              <a:buNone/>
              <a:defRPr sz="1800" b="1"/>
            </a:lvl3pPr>
            <a:lvl4pPr marL="1371381" indent="0">
              <a:buNone/>
              <a:defRPr sz="1600" b="1"/>
            </a:lvl4pPr>
            <a:lvl5pPr marL="1828507" indent="0">
              <a:buNone/>
              <a:defRPr sz="1600" b="1"/>
            </a:lvl5pPr>
            <a:lvl6pPr marL="2285634" indent="0">
              <a:buNone/>
              <a:defRPr sz="1600" b="1"/>
            </a:lvl6pPr>
            <a:lvl7pPr marL="2742761" indent="0">
              <a:buNone/>
              <a:defRPr sz="1600" b="1"/>
            </a:lvl7pPr>
            <a:lvl8pPr marL="3199888" indent="0">
              <a:buNone/>
              <a:defRPr sz="1600" b="1"/>
            </a:lvl8pPr>
            <a:lvl9pPr marL="3657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C601-EA09-4799-9630-AB98A694892C}" type="datetimeFigureOut">
              <a:rPr lang="en-US" smtClean="0"/>
              <a:t>9/10/14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AE5C-87DB-46E7-9010-EB1759B3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1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C601-EA09-4799-9630-AB98A694892C}" type="datetimeFigureOut">
              <a:rPr lang="en-US" smtClean="0"/>
              <a:t>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AE5C-87DB-46E7-9010-EB1759B3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9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C601-EA09-4799-9630-AB98A694892C}" type="datetimeFigureOut">
              <a:rPr lang="en-US" smtClean="0"/>
              <a:t>9/10/14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AE5C-87DB-46E7-9010-EB1759B3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5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7" indent="0">
              <a:buNone/>
              <a:defRPr sz="1200"/>
            </a:lvl2pPr>
            <a:lvl3pPr marL="914254" indent="0">
              <a:buNone/>
              <a:defRPr sz="1000"/>
            </a:lvl3pPr>
            <a:lvl4pPr marL="1371381" indent="0">
              <a:buNone/>
              <a:defRPr sz="900"/>
            </a:lvl4pPr>
            <a:lvl5pPr marL="1828507" indent="0">
              <a:buNone/>
              <a:defRPr sz="900"/>
            </a:lvl5pPr>
            <a:lvl6pPr marL="2285634" indent="0">
              <a:buNone/>
              <a:defRPr sz="900"/>
            </a:lvl6pPr>
            <a:lvl7pPr marL="2742761" indent="0">
              <a:buNone/>
              <a:defRPr sz="900"/>
            </a:lvl7pPr>
            <a:lvl8pPr marL="3199888" indent="0">
              <a:buNone/>
              <a:defRPr sz="900"/>
            </a:lvl8pPr>
            <a:lvl9pPr marL="3657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C601-EA09-4799-9630-AB98A694892C}" type="datetimeFigureOut">
              <a:rPr lang="en-US" smtClean="0"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AE5C-87DB-46E7-9010-EB1759B3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27" indent="0">
              <a:buNone/>
              <a:defRPr sz="2800"/>
            </a:lvl2pPr>
            <a:lvl3pPr marL="914254" indent="0">
              <a:buNone/>
              <a:defRPr sz="2400"/>
            </a:lvl3pPr>
            <a:lvl4pPr marL="1371381" indent="0">
              <a:buNone/>
              <a:defRPr sz="2000"/>
            </a:lvl4pPr>
            <a:lvl5pPr marL="1828507" indent="0">
              <a:buNone/>
              <a:defRPr sz="2000"/>
            </a:lvl5pPr>
            <a:lvl6pPr marL="2285634" indent="0">
              <a:buNone/>
              <a:defRPr sz="2000"/>
            </a:lvl6pPr>
            <a:lvl7pPr marL="2742761" indent="0">
              <a:buNone/>
              <a:defRPr sz="2000"/>
            </a:lvl7pPr>
            <a:lvl8pPr marL="3199888" indent="0">
              <a:buNone/>
              <a:defRPr sz="2000"/>
            </a:lvl8pPr>
            <a:lvl9pPr marL="365701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27" indent="0">
              <a:buNone/>
              <a:defRPr sz="1200"/>
            </a:lvl2pPr>
            <a:lvl3pPr marL="914254" indent="0">
              <a:buNone/>
              <a:defRPr sz="1000"/>
            </a:lvl3pPr>
            <a:lvl4pPr marL="1371381" indent="0">
              <a:buNone/>
              <a:defRPr sz="900"/>
            </a:lvl4pPr>
            <a:lvl5pPr marL="1828507" indent="0">
              <a:buNone/>
              <a:defRPr sz="900"/>
            </a:lvl5pPr>
            <a:lvl6pPr marL="2285634" indent="0">
              <a:buNone/>
              <a:defRPr sz="900"/>
            </a:lvl6pPr>
            <a:lvl7pPr marL="2742761" indent="0">
              <a:buNone/>
              <a:defRPr sz="900"/>
            </a:lvl7pPr>
            <a:lvl8pPr marL="3199888" indent="0">
              <a:buNone/>
              <a:defRPr sz="900"/>
            </a:lvl8pPr>
            <a:lvl9pPr marL="3657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C601-EA09-4799-9630-AB98A694892C}" type="datetimeFigureOut">
              <a:rPr lang="en-US" smtClean="0"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AE5C-87DB-46E7-9010-EB1759B3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3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BC601-EA09-4799-9630-AB98A694892C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BAE5C-87DB-46E7-9010-EB1759B3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2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1" indent="-285704" algn="l" defTabSz="9142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7" indent="-228563" algn="l" defTabSz="9142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4" indent="-228563" algn="l" defTabSz="9142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1" indent="-228563" algn="l" defTabSz="9142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8" indent="-228563" algn="l" defTabSz="9142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5" indent="-228563" algn="l" defTabSz="9142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1" indent="-228563" algn="l" defTabSz="9142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8" indent="-228563" algn="l" defTabSz="9142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1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1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8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5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hyperlink" Target="https://mygeohub.org/tools/agmip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20" Type="http://schemas.openxmlformats.org/officeDocument/2006/relationships/image" Target="../media/image41.jpeg"/><Relationship Id="rId21" Type="http://schemas.openxmlformats.org/officeDocument/2006/relationships/image" Target="../media/image42.jpeg"/><Relationship Id="rId22" Type="http://schemas.openxmlformats.org/officeDocument/2006/relationships/image" Target="../media/image43.jpeg"/><Relationship Id="rId23" Type="http://schemas.openxmlformats.org/officeDocument/2006/relationships/image" Target="../media/image44.jpeg"/><Relationship Id="rId24" Type="http://schemas.openxmlformats.org/officeDocument/2006/relationships/image" Target="../media/image45.jpeg"/><Relationship Id="rId25" Type="http://schemas.openxmlformats.org/officeDocument/2006/relationships/image" Target="../media/image46.jpeg"/><Relationship Id="rId26" Type="http://schemas.openxmlformats.org/officeDocument/2006/relationships/oleObject" Target="../embeddings/oleObject1.bin"/><Relationship Id="rId27" Type="http://schemas.openxmlformats.org/officeDocument/2006/relationships/image" Target="../media/image23.png"/><Relationship Id="rId28" Type="http://schemas.openxmlformats.org/officeDocument/2006/relationships/image" Target="../media/image47.png"/><Relationship Id="rId29" Type="http://schemas.openxmlformats.org/officeDocument/2006/relationships/image" Target="../media/image48.png"/><Relationship Id="rId30" Type="http://schemas.openxmlformats.org/officeDocument/2006/relationships/image" Target="../media/image49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2" Type="http://schemas.openxmlformats.org/officeDocument/2006/relationships/image" Target="../media/image33.png"/><Relationship Id="rId13" Type="http://schemas.openxmlformats.org/officeDocument/2006/relationships/image" Target="../media/image34.png"/><Relationship Id="rId14" Type="http://schemas.openxmlformats.org/officeDocument/2006/relationships/image" Target="../media/image35.png"/><Relationship Id="rId15" Type="http://schemas.openxmlformats.org/officeDocument/2006/relationships/image" Target="../media/image36.png"/><Relationship Id="rId16" Type="http://schemas.openxmlformats.org/officeDocument/2006/relationships/image" Target="../media/image37.jpeg"/><Relationship Id="rId17" Type="http://schemas.openxmlformats.org/officeDocument/2006/relationships/image" Target="../media/image38.jpeg"/><Relationship Id="rId18" Type="http://schemas.openxmlformats.org/officeDocument/2006/relationships/image" Target="../media/image39.png"/><Relationship Id="rId19" Type="http://schemas.openxmlformats.org/officeDocument/2006/relationships/image" Target="../media/image40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6.png"/><Relationship Id="rId4" Type="http://schemas.openxmlformats.org/officeDocument/2006/relationships/image" Target="../media/image50.png"/><Relationship Id="rId5" Type="http://schemas.openxmlformats.org/officeDocument/2006/relationships/image" Target="../media/image29.png"/><Relationship Id="rId6" Type="http://schemas.openxmlformats.org/officeDocument/2006/relationships/image" Target="../media/image51.png"/><Relationship Id="rId7" Type="http://schemas.openxmlformats.org/officeDocument/2006/relationships/image" Target="../media/image28.png"/><Relationship Id="rId8" Type="http://schemas.openxmlformats.org/officeDocument/2006/relationships/image" Target="../media/image52.png"/><Relationship Id="rId9" Type="http://schemas.openxmlformats.org/officeDocument/2006/relationships/image" Target="../media/image35.png"/><Relationship Id="rId10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jpeg"/><Relationship Id="rId12" Type="http://schemas.openxmlformats.org/officeDocument/2006/relationships/image" Target="../media/image44.jpeg"/><Relationship Id="rId13" Type="http://schemas.openxmlformats.org/officeDocument/2006/relationships/image" Target="../media/image45.jpeg"/><Relationship Id="rId14" Type="http://schemas.openxmlformats.org/officeDocument/2006/relationships/image" Target="../media/image46.jpeg"/><Relationship Id="rId15" Type="http://schemas.openxmlformats.org/officeDocument/2006/relationships/oleObject" Target="../embeddings/oleObject2.bin"/><Relationship Id="rId16" Type="http://schemas.openxmlformats.org/officeDocument/2006/relationships/image" Target="../media/image23.png"/><Relationship Id="rId17" Type="http://schemas.openxmlformats.org/officeDocument/2006/relationships/image" Target="../media/image5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49.png"/><Relationship Id="rId4" Type="http://schemas.openxmlformats.org/officeDocument/2006/relationships/image" Target="../media/image56.png"/><Relationship Id="rId5" Type="http://schemas.openxmlformats.org/officeDocument/2006/relationships/image" Target="../media/image37.jpeg"/><Relationship Id="rId6" Type="http://schemas.openxmlformats.org/officeDocument/2006/relationships/image" Target="../media/image38.jpeg"/><Relationship Id="rId7" Type="http://schemas.openxmlformats.org/officeDocument/2006/relationships/image" Target="../media/image39.png"/><Relationship Id="rId8" Type="http://schemas.openxmlformats.org/officeDocument/2006/relationships/image" Target="../media/image40.jpeg"/><Relationship Id="rId9" Type="http://schemas.openxmlformats.org/officeDocument/2006/relationships/image" Target="../media/image41.jpeg"/><Relationship Id="rId10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"/>
            <a:ext cx="9149932" cy="6853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1"/>
            <a:ext cx="7772400" cy="1619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Cyberinfrastructure for an Open, Collaborative GEOSHARE Community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Carol Song, Ph.D.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Rosen Center for Advanced Computing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Purdue University</a:t>
            </a: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GEOSHARE Post-Pilot Workshop</a:t>
            </a: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September 10-11, 2014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93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@ Purdue</a:t>
            </a:r>
            <a:endParaRPr lang="en-US" dirty="0"/>
          </a:p>
        </p:txBody>
      </p:sp>
      <p:pic>
        <p:nvPicPr>
          <p:cNvPr id="5" name="Picture 4" descr="cluster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6400800" cy="4800600"/>
          </a:xfrm>
          <a:prstGeom prst="rect">
            <a:avLst/>
          </a:prstGeom>
        </p:spPr>
      </p:pic>
      <p:pic>
        <p:nvPicPr>
          <p:cNvPr id="6" name="Picture 5" descr="avg 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371600"/>
            <a:ext cx="6223000" cy="4292600"/>
          </a:xfrm>
          <a:prstGeom prst="rect">
            <a:avLst/>
          </a:prstGeom>
        </p:spPr>
      </p:pic>
      <p:pic>
        <p:nvPicPr>
          <p:cNvPr id="7" name="Picture 6" descr="fortre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33600"/>
            <a:ext cx="6557330" cy="446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98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Driving Use Cases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844057"/>
          </a:xfrm>
        </p:spPr>
        <p:txBody>
          <a:bodyPr/>
          <a:lstStyle/>
          <a:p>
            <a:r>
              <a:rPr lang="en-US" dirty="0" smtClean="0"/>
              <a:t>Easy deployment of geospatial tools</a:t>
            </a:r>
            <a:endParaRPr lang="en-US" dirty="0"/>
          </a:p>
        </p:txBody>
      </p:sp>
      <p:pic>
        <p:nvPicPr>
          <p:cNvPr id="4" name="imag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79" y="2438400"/>
            <a:ext cx="5294605" cy="368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cv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959" y="4457176"/>
            <a:ext cx="4492841" cy="224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296" y="2209800"/>
            <a:ext cx="3009485" cy="286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Users\lan\Pictures\work\idata\ras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6721652" cy="330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9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Driving example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939571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Multi-scale and multi-disciplinary data and modeling for addressing hydrologic and </a:t>
            </a:r>
            <a:r>
              <a:rPr lang="en-US" sz="2800" dirty="0" err="1"/>
              <a:t>ag</a:t>
            </a:r>
            <a:r>
              <a:rPr lang="en-US" sz="2800" dirty="0"/>
              <a:t> economic issues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7853" y="36903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pic>
        <p:nvPicPr>
          <p:cNvPr id="5" name="Picture 7" descr="C:\Users\lan\Pictures\work\drinet\divie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5291138" cy="357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69758"/>
            <a:ext cx="5268698" cy="348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watshar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514600"/>
            <a:ext cx="6029728" cy="396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70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505200"/>
            <a:ext cx="8686800" cy="30480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dirty="0"/>
              <a:t>Overarching goal:</a:t>
            </a:r>
          </a:p>
          <a:p>
            <a:r>
              <a:rPr lang="en-US" sz="2400" dirty="0"/>
              <a:t>Making it easy for scientists to share geospatial data and tools</a:t>
            </a:r>
          </a:p>
          <a:p>
            <a:r>
              <a:rPr lang="en-US" sz="2400" dirty="0"/>
              <a:t>Reach broader user community</a:t>
            </a:r>
          </a:p>
          <a:p>
            <a:pPr lvl="1"/>
            <a:r>
              <a:rPr lang="en-US" sz="2200" dirty="0"/>
              <a:t>Anyone can create an online app and share</a:t>
            </a:r>
          </a:p>
          <a:p>
            <a:pPr lvl="1"/>
            <a:r>
              <a:rPr lang="en-US" sz="2200" dirty="0"/>
              <a:t>Anyone can share geospatial </a:t>
            </a:r>
            <a:r>
              <a:rPr lang="en-US" sz="2200" dirty="0" smtClean="0"/>
              <a:t>data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NSF award, $4.5M, 2013.10 – 2017.9</a:t>
            </a:r>
          </a:p>
        </p:txBody>
      </p:sp>
      <p:pic>
        <p:nvPicPr>
          <p:cNvPr id="6" name="Picture 5" descr="Screen Shot 2014-09-10 at 12.22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7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Project goals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Integrate datasets and tools </a:t>
            </a:r>
          </a:p>
          <a:p>
            <a:r>
              <a:rPr lang="en-US" sz="2400" dirty="0" smtClean="0"/>
              <a:t>Support geospatial data processing, analysis and visualization</a:t>
            </a:r>
          </a:p>
          <a:p>
            <a:pPr lvl="1"/>
            <a:r>
              <a:rPr lang="en-US" sz="2200" dirty="0" smtClean="0"/>
              <a:t>Data services interface</a:t>
            </a:r>
          </a:p>
          <a:p>
            <a:pPr lvl="1"/>
            <a:r>
              <a:rPr lang="en-US" sz="2200" dirty="0" smtClean="0"/>
              <a:t>Rapid tool creation APIs</a:t>
            </a:r>
          </a:p>
          <a:p>
            <a:pPr lvl="1"/>
            <a:r>
              <a:rPr lang="en-US" sz="2200" dirty="0" smtClean="0"/>
              <a:t>Tool builder</a:t>
            </a:r>
            <a:endParaRPr lang="en-US" sz="2200" dirty="0"/>
          </a:p>
          <a:p>
            <a:pPr lvl="1"/>
            <a:r>
              <a:rPr lang="en-US" sz="2200" dirty="0" smtClean="0"/>
              <a:t>Map and image renderers for online tools</a:t>
            </a:r>
            <a:endParaRPr lang="en-US" sz="2200" dirty="0"/>
          </a:p>
          <a:p>
            <a:pPr lvl="1"/>
            <a:r>
              <a:rPr lang="en-US" sz="2200" dirty="0" smtClean="0"/>
              <a:t>Enabling </a:t>
            </a:r>
            <a:r>
              <a:rPr lang="en-US" sz="2200" dirty="0"/>
              <a:t>geospatial data driven </a:t>
            </a:r>
            <a:r>
              <a:rPr lang="en-US" sz="2200" dirty="0" smtClean="0"/>
              <a:t>workflows</a:t>
            </a:r>
          </a:p>
          <a:p>
            <a:r>
              <a:rPr lang="en-US" sz="2400" dirty="0" smtClean="0"/>
              <a:t>All of these integrated with </a:t>
            </a:r>
            <a:r>
              <a:rPr lang="en-US" sz="2400" dirty="0" err="1" smtClean="0"/>
              <a:t>HUBzero</a:t>
            </a:r>
            <a:r>
              <a:rPr lang="en-US" sz="2400" dirty="0" smtClean="0"/>
              <a:t> core</a:t>
            </a:r>
          </a:p>
          <a:p>
            <a:pPr lvl="1"/>
            <a:r>
              <a:rPr lang="en-US" sz="2200" dirty="0" smtClean="0"/>
              <a:t>Open source release</a:t>
            </a:r>
          </a:p>
          <a:p>
            <a:pPr lvl="1"/>
            <a:r>
              <a:rPr lang="en-US" sz="2200" dirty="0" smtClean="0"/>
              <a:t>Hosting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9325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57201" y="228600"/>
            <a:ext cx="8305800" cy="6324600"/>
            <a:chOff x="1491258" y="1875234"/>
            <a:chExt cx="6161484" cy="4500563"/>
          </a:xfrm>
        </p:grpSpPr>
        <p:sp>
          <p:nvSpPr>
            <p:cNvPr id="5" name="Rectangle 76"/>
            <p:cNvSpPr>
              <a:spLocks noChangeArrowheads="1"/>
            </p:cNvSpPr>
            <p:nvPr/>
          </p:nvSpPr>
          <p:spPr bwMode="auto">
            <a:xfrm>
              <a:off x="1598414" y="2464594"/>
              <a:ext cx="6054328" cy="3107531"/>
            </a:xfrm>
            <a:prstGeom prst="rect">
              <a:avLst/>
            </a:prstGeom>
            <a:solidFill>
              <a:srgbClr val="D9D9D9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64291" tIns="32146" rIns="64291" bIns="32146"/>
            <a:lstStyle/>
            <a:p>
              <a:r>
                <a:rPr lang="en-US" sz="1300" b="1">
                  <a:solidFill>
                    <a:srgbClr val="C00000"/>
                  </a:solidFill>
                  <a:latin typeface="Calibri" charset="0"/>
                </a:rPr>
                <a:t>HUBzero</a:t>
              </a:r>
            </a:p>
          </p:txBody>
        </p:sp>
        <p:sp>
          <p:nvSpPr>
            <p:cNvPr id="6" name="Round Diagonal Corner Rectangle 5"/>
            <p:cNvSpPr/>
            <p:nvPr/>
          </p:nvSpPr>
          <p:spPr>
            <a:xfrm>
              <a:off x="1663154" y="2571750"/>
              <a:ext cx="2518172" cy="2946797"/>
            </a:xfrm>
            <a:prstGeom prst="round2DiagRect">
              <a:avLst/>
            </a:prstGeom>
            <a:solidFill>
              <a:srgbClr val="00B0F0"/>
            </a:solidFill>
            <a:ln w="254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64291" tIns="0" rIns="64291" bIns="3214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100" b="1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" name="Round Diagonal Corner Rectangle 6"/>
            <p:cNvSpPr/>
            <p:nvPr/>
          </p:nvSpPr>
          <p:spPr>
            <a:xfrm>
              <a:off x="5080992" y="3482578"/>
              <a:ext cx="2518172" cy="1982391"/>
            </a:xfrm>
            <a:prstGeom prst="round2DiagRect">
              <a:avLst/>
            </a:prstGeom>
            <a:solidFill>
              <a:srgbClr val="FFC000"/>
            </a:solid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lIns="64291" tIns="0" rIns="64291" bIns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100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8" name="Rectangle 79"/>
            <p:cNvSpPr>
              <a:spLocks noChangeArrowheads="1"/>
            </p:cNvSpPr>
            <p:nvPr/>
          </p:nvSpPr>
          <p:spPr bwMode="auto">
            <a:xfrm>
              <a:off x="6741914" y="3804047"/>
              <a:ext cx="803672" cy="1500188"/>
            </a:xfrm>
            <a:prstGeom prst="rect">
              <a:avLst/>
            </a:prstGeom>
            <a:solidFill>
              <a:srgbClr val="B9CDE5"/>
            </a:solidFill>
            <a:ln w="25400">
              <a:solidFill>
                <a:srgbClr val="B9CDE5"/>
              </a:solidFill>
              <a:miter lim="800000"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100" b="1">
                  <a:solidFill>
                    <a:srgbClr val="000000"/>
                  </a:solidFill>
                  <a:latin typeface="Calibri" charset="0"/>
                </a:rPr>
                <a:t>Geospatial Rappture Tools</a:t>
              </a:r>
            </a:p>
          </p:txBody>
        </p:sp>
        <p:sp>
          <p:nvSpPr>
            <p:cNvPr id="9" name="Oval 80"/>
            <p:cNvSpPr>
              <a:spLocks noChangeArrowheads="1"/>
            </p:cNvSpPr>
            <p:nvPr/>
          </p:nvSpPr>
          <p:spPr bwMode="auto">
            <a:xfrm>
              <a:off x="1491258" y="5840016"/>
              <a:ext cx="696516" cy="428625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600" b="1" dirty="0" err="1">
                  <a:solidFill>
                    <a:srgbClr val="000000"/>
                  </a:solidFill>
                  <a:latin typeface="Calibri" charset="0"/>
                </a:rPr>
                <a:t>iRODS</a:t>
              </a:r>
              <a:endParaRPr lang="en-US" sz="1000" b="1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0" name="Oval 81"/>
            <p:cNvSpPr>
              <a:spLocks noChangeArrowheads="1"/>
            </p:cNvSpPr>
            <p:nvPr/>
          </p:nvSpPr>
          <p:spPr bwMode="auto">
            <a:xfrm>
              <a:off x="2241352" y="5840016"/>
              <a:ext cx="803672" cy="428625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600" b="1" dirty="0">
                  <a:solidFill>
                    <a:srgbClr val="000000"/>
                  </a:solidFill>
                  <a:latin typeface="Calibri" charset="0"/>
                </a:rPr>
                <a:t>MySQL</a:t>
              </a:r>
              <a:endParaRPr lang="en-US" sz="1000" b="1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1" name="Oval 82"/>
            <p:cNvSpPr>
              <a:spLocks noChangeArrowheads="1"/>
            </p:cNvSpPr>
            <p:nvPr/>
          </p:nvSpPr>
          <p:spPr bwMode="auto">
            <a:xfrm>
              <a:off x="3098602" y="5840016"/>
              <a:ext cx="857250" cy="482203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600" b="1" dirty="0" err="1">
                  <a:solidFill>
                    <a:srgbClr val="000000"/>
                  </a:solidFill>
                  <a:latin typeface="Calibri" charset="0"/>
                </a:rPr>
                <a:t>PostGIS</a:t>
              </a:r>
              <a:endParaRPr lang="en-US" sz="1000" b="1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2" name="Oval 83"/>
            <p:cNvSpPr>
              <a:spLocks noChangeArrowheads="1"/>
            </p:cNvSpPr>
            <p:nvPr/>
          </p:nvSpPr>
          <p:spPr bwMode="auto">
            <a:xfrm>
              <a:off x="4009430" y="5840016"/>
              <a:ext cx="1017984" cy="482203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lIns="64291" tIns="32146" rIns="64291" bIns="32146" anchor="ctr"/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  <a:latin typeface="Calibri" charset="0"/>
                </a:rPr>
                <a:t>Map Rendering Server</a:t>
              </a:r>
            </a:p>
          </p:txBody>
        </p:sp>
        <p:sp>
          <p:nvSpPr>
            <p:cNvPr id="13" name="8-Point Star 84"/>
            <p:cNvSpPr>
              <a:spLocks noChangeArrowheads="1"/>
            </p:cNvSpPr>
            <p:nvPr/>
          </p:nvSpPr>
          <p:spPr bwMode="auto">
            <a:xfrm>
              <a:off x="5080992" y="5840016"/>
              <a:ext cx="857250" cy="535781"/>
            </a:xfrm>
            <a:prstGeom prst="star8">
              <a:avLst>
                <a:gd name="adj" fmla="val 37500"/>
              </a:avLst>
            </a:prstGeom>
            <a:solidFill>
              <a:srgbClr val="4F81BD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Calibri" charset="0"/>
                </a:rPr>
                <a:t>XSEDE</a:t>
              </a:r>
              <a:endParaRPr lang="en-US" sz="1000" b="1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4" name="8-Point Star 85"/>
            <p:cNvSpPr>
              <a:spLocks noChangeArrowheads="1"/>
            </p:cNvSpPr>
            <p:nvPr/>
          </p:nvSpPr>
          <p:spPr bwMode="auto">
            <a:xfrm>
              <a:off x="5884664" y="5840016"/>
              <a:ext cx="857250" cy="535781"/>
            </a:xfrm>
            <a:prstGeom prst="star8">
              <a:avLst>
                <a:gd name="adj" fmla="val 37500"/>
              </a:avLst>
            </a:prstGeom>
            <a:solidFill>
              <a:srgbClr val="4F81BD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Calibri" charset="0"/>
                </a:rPr>
                <a:t>Condor</a:t>
              </a:r>
              <a:endParaRPr lang="en-US" sz="1200" b="1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5" name="8-Point Star 86"/>
            <p:cNvSpPr>
              <a:spLocks noChangeArrowheads="1"/>
            </p:cNvSpPr>
            <p:nvPr/>
          </p:nvSpPr>
          <p:spPr bwMode="auto">
            <a:xfrm>
              <a:off x="6741914" y="5840016"/>
              <a:ext cx="857250" cy="535781"/>
            </a:xfrm>
            <a:prstGeom prst="star8">
              <a:avLst>
                <a:gd name="adj" fmla="val 37500"/>
              </a:avLst>
            </a:prstGeom>
            <a:solidFill>
              <a:srgbClr val="4F81BD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600" b="1" dirty="0" smtClean="0">
                  <a:solidFill>
                    <a:srgbClr val="000000"/>
                  </a:solidFill>
                  <a:latin typeface="Calibri" charset="0"/>
                </a:rPr>
                <a:t>Campus Clusters</a:t>
              </a:r>
              <a:endParaRPr lang="en-US" sz="1600" b="1" dirty="0">
                <a:solidFill>
                  <a:srgbClr val="000000"/>
                </a:solidFill>
                <a:latin typeface="Calibri" charset="0"/>
              </a:endParaRPr>
            </a:p>
          </p:txBody>
        </p:sp>
        <p:cxnSp>
          <p:nvCxnSpPr>
            <p:cNvPr id="16" name="Straight Arrow Connector 87"/>
            <p:cNvCxnSpPr>
              <a:cxnSpLocks noChangeShapeType="1"/>
              <a:endCxn id="9" idx="0"/>
            </p:cNvCxnSpPr>
            <p:nvPr/>
          </p:nvCxnSpPr>
          <p:spPr bwMode="auto">
            <a:xfrm flipH="1">
              <a:off x="1839516" y="5411391"/>
              <a:ext cx="991195" cy="428625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Straight Arrow Connector 88"/>
            <p:cNvCxnSpPr>
              <a:cxnSpLocks noChangeShapeType="1"/>
              <a:endCxn id="10" idx="0"/>
            </p:cNvCxnSpPr>
            <p:nvPr/>
          </p:nvCxnSpPr>
          <p:spPr bwMode="auto">
            <a:xfrm flipH="1">
              <a:off x="2643188" y="5411391"/>
              <a:ext cx="187523" cy="428625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Straight Arrow Connector 89"/>
            <p:cNvCxnSpPr>
              <a:cxnSpLocks noChangeShapeType="1"/>
              <a:endCxn id="11" idx="0"/>
            </p:cNvCxnSpPr>
            <p:nvPr/>
          </p:nvCxnSpPr>
          <p:spPr bwMode="auto">
            <a:xfrm>
              <a:off x="2830711" y="5411391"/>
              <a:ext cx="696516" cy="428625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Arrow Connector 90"/>
            <p:cNvCxnSpPr>
              <a:cxnSpLocks noChangeShapeType="1"/>
            </p:cNvCxnSpPr>
            <p:nvPr/>
          </p:nvCxnSpPr>
          <p:spPr bwMode="auto">
            <a:xfrm>
              <a:off x="2830711" y="5411391"/>
              <a:ext cx="1500188" cy="428625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Arrow Connector 91"/>
            <p:cNvCxnSpPr>
              <a:cxnSpLocks noChangeShapeType="1"/>
              <a:endCxn id="13" idx="2"/>
            </p:cNvCxnSpPr>
            <p:nvPr/>
          </p:nvCxnSpPr>
          <p:spPr bwMode="auto">
            <a:xfrm flipH="1">
              <a:off x="5509617" y="5464969"/>
              <a:ext cx="830461" cy="375047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Straight Arrow Connector 92"/>
            <p:cNvCxnSpPr>
              <a:cxnSpLocks noChangeShapeType="1"/>
              <a:endCxn id="14" idx="2"/>
            </p:cNvCxnSpPr>
            <p:nvPr/>
          </p:nvCxnSpPr>
          <p:spPr bwMode="auto">
            <a:xfrm flipH="1">
              <a:off x="6313289" y="5464969"/>
              <a:ext cx="26789" cy="375047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Straight Arrow Connector 93"/>
            <p:cNvCxnSpPr>
              <a:cxnSpLocks noChangeShapeType="1"/>
              <a:endCxn id="15" idx="2"/>
            </p:cNvCxnSpPr>
            <p:nvPr/>
          </p:nvCxnSpPr>
          <p:spPr bwMode="auto">
            <a:xfrm>
              <a:off x="6340078" y="5464969"/>
              <a:ext cx="830461" cy="375047"/>
            </a:xfrm>
            <a:prstGeom prst="straightConnector1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Box 55"/>
            <p:cNvSpPr txBox="1">
              <a:spLocks noChangeArrowheads="1"/>
            </p:cNvSpPr>
            <p:nvPr/>
          </p:nvSpPr>
          <p:spPr bwMode="auto">
            <a:xfrm>
              <a:off x="4263926" y="4192489"/>
              <a:ext cx="750094" cy="21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Retrieve </a:t>
              </a:r>
            </a:p>
          </p:txBody>
        </p:sp>
        <p:sp>
          <p:nvSpPr>
            <p:cNvPr id="24" name="TextBox 56"/>
            <p:cNvSpPr txBox="1">
              <a:spLocks noChangeArrowheads="1"/>
            </p:cNvSpPr>
            <p:nvPr/>
          </p:nvSpPr>
          <p:spPr bwMode="auto">
            <a:xfrm>
              <a:off x="4296296" y="4960442"/>
              <a:ext cx="891852" cy="21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Publish</a:t>
              </a:r>
            </a:p>
          </p:txBody>
        </p:sp>
        <p:sp>
          <p:nvSpPr>
            <p:cNvPr id="25" name="Round Same Side Corner Rectangle 24"/>
            <p:cNvSpPr/>
            <p:nvPr/>
          </p:nvSpPr>
          <p:spPr>
            <a:xfrm>
              <a:off x="5188149" y="3750469"/>
              <a:ext cx="1339453" cy="1660922"/>
            </a:xfrm>
            <a:prstGeom prst="round2Same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9BBB59">
                  <a:lumMod val="40000"/>
                  <a:lumOff val="60000"/>
                </a:srgbClr>
              </a:solidFill>
              <a:prstDash val="solid"/>
            </a:ln>
            <a:effectLst/>
          </p:spPr>
          <p:txBody>
            <a:bodyPr lIns="64291" tIns="32146" rIns="64291" bIns="3214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26" name="Rectangle 97"/>
            <p:cNvSpPr>
              <a:spLocks noChangeArrowheads="1"/>
            </p:cNvSpPr>
            <p:nvPr/>
          </p:nvSpPr>
          <p:spPr bwMode="auto">
            <a:xfrm>
              <a:off x="5295305" y="4018359"/>
              <a:ext cx="1125141" cy="321469"/>
            </a:xfrm>
            <a:prstGeom prst="rect">
              <a:avLst/>
            </a:prstGeom>
            <a:solidFill>
              <a:srgbClr val="4F81BD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Image Processing API</a:t>
              </a:r>
            </a:p>
          </p:txBody>
        </p:sp>
        <p:sp>
          <p:nvSpPr>
            <p:cNvPr id="27" name="Rectangle 98"/>
            <p:cNvSpPr>
              <a:spLocks noChangeArrowheads="1"/>
            </p:cNvSpPr>
            <p:nvPr/>
          </p:nvSpPr>
          <p:spPr bwMode="auto">
            <a:xfrm>
              <a:off x="5295305" y="4388941"/>
              <a:ext cx="1125141" cy="227707"/>
            </a:xfrm>
            <a:prstGeom prst="rect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Core API</a:t>
              </a:r>
            </a:p>
          </p:txBody>
        </p:sp>
        <p:sp>
          <p:nvSpPr>
            <p:cNvPr id="28" name="Rectangle 99"/>
            <p:cNvSpPr>
              <a:spLocks noChangeArrowheads="1"/>
            </p:cNvSpPr>
            <p:nvPr/>
          </p:nvSpPr>
          <p:spPr bwMode="auto">
            <a:xfrm>
              <a:off x="5295305" y="4665762"/>
              <a:ext cx="1125141" cy="375047"/>
            </a:xfrm>
            <a:prstGeom prst="rect">
              <a:avLst/>
            </a:prstGeom>
            <a:solidFill>
              <a:srgbClr val="4F81BD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Geospatial Mapping API</a:t>
              </a:r>
            </a:p>
          </p:txBody>
        </p:sp>
        <p:sp>
          <p:nvSpPr>
            <p:cNvPr id="29" name="Rectangle 100"/>
            <p:cNvSpPr>
              <a:spLocks noChangeArrowheads="1"/>
            </p:cNvSpPr>
            <p:nvPr/>
          </p:nvSpPr>
          <p:spPr bwMode="auto">
            <a:xfrm>
              <a:off x="5295305" y="5089922"/>
              <a:ext cx="1125141" cy="267891"/>
            </a:xfrm>
            <a:prstGeom prst="rect">
              <a:avLst/>
            </a:prstGeom>
            <a:solidFill>
              <a:srgbClr val="4F81BD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Data publishing API</a:t>
              </a:r>
            </a:p>
          </p:txBody>
        </p:sp>
        <p:sp>
          <p:nvSpPr>
            <p:cNvPr id="30" name="TextBox 80"/>
            <p:cNvSpPr txBox="1">
              <a:spLocks noChangeArrowheads="1"/>
            </p:cNvSpPr>
            <p:nvPr/>
          </p:nvSpPr>
          <p:spPr bwMode="auto">
            <a:xfrm>
              <a:off x="4330898" y="3589735"/>
              <a:ext cx="857250" cy="372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WMS/WFS/WCS/WMTS</a:t>
              </a:r>
            </a:p>
          </p:txBody>
        </p:sp>
        <p:sp>
          <p:nvSpPr>
            <p:cNvPr id="31" name="Rectangle 102"/>
            <p:cNvSpPr>
              <a:spLocks noChangeArrowheads="1"/>
            </p:cNvSpPr>
            <p:nvPr/>
          </p:nvSpPr>
          <p:spPr bwMode="auto">
            <a:xfrm>
              <a:off x="1759149" y="3375422"/>
              <a:ext cx="2303859" cy="2035969"/>
            </a:xfrm>
            <a:prstGeom prst="rect">
              <a:avLst/>
            </a:prstGeom>
            <a:solidFill>
              <a:srgbClr val="B9CDE5"/>
            </a:solidFill>
            <a:ln w="25400">
              <a:solidFill>
                <a:srgbClr val="B9CDE5"/>
              </a:solidFill>
              <a:miter lim="800000"/>
              <a:headEnd/>
              <a:tailEnd/>
            </a:ln>
          </p:spPr>
          <p:txBody>
            <a:bodyPr lIns="64291" tIns="32146" rIns="64291" bIns="32146"/>
            <a:lstStyle/>
            <a:p>
              <a:endParaRPr lang="en-US" sz="1100" b="1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32" name="Round Same Side Corner Rectangle 31"/>
            <p:cNvSpPr/>
            <p:nvPr/>
          </p:nvSpPr>
          <p:spPr>
            <a:xfrm>
              <a:off x="3205758" y="3482578"/>
              <a:ext cx="750094" cy="1875234"/>
            </a:xfrm>
            <a:prstGeom prst="round2Same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64291" tIns="32146" rIns="64291" bIns="3214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3" name="Rectangle 104"/>
            <p:cNvSpPr>
              <a:spLocks noChangeArrowheads="1"/>
            </p:cNvSpPr>
            <p:nvPr/>
          </p:nvSpPr>
          <p:spPr bwMode="auto">
            <a:xfrm>
              <a:off x="3259336" y="3804047"/>
              <a:ext cx="642938" cy="21431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Discover</a:t>
              </a:r>
            </a:p>
          </p:txBody>
        </p:sp>
        <p:sp>
          <p:nvSpPr>
            <p:cNvPr id="34" name="Rectangle 105"/>
            <p:cNvSpPr>
              <a:spLocks noChangeArrowheads="1"/>
            </p:cNvSpPr>
            <p:nvPr/>
          </p:nvSpPr>
          <p:spPr bwMode="auto">
            <a:xfrm>
              <a:off x="3259336" y="4318620"/>
              <a:ext cx="642938" cy="21431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Process</a:t>
              </a:r>
            </a:p>
          </p:txBody>
        </p:sp>
        <p:sp>
          <p:nvSpPr>
            <p:cNvPr id="35" name="Rectangle 106"/>
            <p:cNvSpPr>
              <a:spLocks noChangeArrowheads="1"/>
            </p:cNvSpPr>
            <p:nvPr/>
          </p:nvSpPr>
          <p:spPr bwMode="auto">
            <a:xfrm>
              <a:off x="3259336" y="4575349"/>
              <a:ext cx="642938" cy="21431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Transfer</a:t>
              </a:r>
            </a:p>
          </p:txBody>
        </p:sp>
        <p:sp>
          <p:nvSpPr>
            <p:cNvPr id="36" name="Rectangle 107"/>
            <p:cNvSpPr>
              <a:spLocks noChangeArrowheads="1"/>
            </p:cNvSpPr>
            <p:nvPr/>
          </p:nvSpPr>
          <p:spPr bwMode="auto">
            <a:xfrm>
              <a:off x="3259336" y="4833193"/>
              <a:ext cx="642938" cy="21431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Annotate</a:t>
              </a:r>
            </a:p>
          </p:txBody>
        </p:sp>
        <p:sp>
          <p:nvSpPr>
            <p:cNvPr id="37" name="Rectangle 108"/>
            <p:cNvSpPr>
              <a:spLocks noChangeArrowheads="1"/>
            </p:cNvSpPr>
            <p:nvPr/>
          </p:nvSpPr>
          <p:spPr bwMode="auto">
            <a:xfrm>
              <a:off x="3259336" y="5089922"/>
              <a:ext cx="642938" cy="21431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Visualize</a:t>
              </a:r>
            </a:p>
          </p:txBody>
        </p:sp>
        <p:sp>
          <p:nvSpPr>
            <p:cNvPr id="38" name="Round Same Side Corner Rectangle 37"/>
            <p:cNvSpPr/>
            <p:nvPr/>
          </p:nvSpPr>
          <p:spPr>
            <a:xfrm>
              <a:off x="1812726" y="3964781"/>
              <a:ext cx="1178719" cy="1393031"/>
            </a:xfrm>
            <a:prstGeom prst="round2Same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64291" tIns="32146" rIns="64291" bIns="3214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39" name="Rectangle 110"/>
            <p:cNvSpPr>
              <a:spLocks noChangeArrowheads="1"/>
            </p:cNvSpPr>
            <p:nvPr/>
          </p:nvSpPr>
          <p:spPr bwMode="auto">
            <a:xfrm>
              <a:off x="1919883" y="4179094"/>
              <a:ext cx="964406" cy="321469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Non-spatial Files</a:t>
              </a:r>
            </a:p>
          </p:txBody>
        </p:sp>
        <p:sp>
          <p:nvSpPr>
            <p:cNvPr id="40" name="Rectangle 111"/>
            <p:cNvSpPr>
              <a:spLocks noChangeArrowheads="1"/>
            </p:cNvSpPr>
            <p:nvPr/>
          </p:nvSpPr>
          <p:spPr bwMode="auto">
            <a:xfrm>
              <a:off x="1919883" y="4554140"/>
              <a:ext cx="964406" cy="21431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Data tables</a:t>
              </a:r>
            </a:p>
          </p:txBody>
        </p:sp>
        <p:sp>
          <p:nvSpPr>
            <p:cNvPr id="41" name="Rectangle 112"/>
            <p:cNvSpPr>
              <a:spLocks noChangeArrowheads="1"/>
            </p:cNvSpPr>
            <p:nvPr/>
          </p:nvSpPr>
          <p:spPr bwMode="auto">
            <a:xfrm>
              <a:off x="1919883" y="4822031"/>
              <a:ext cx="964406" cy="21431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Raster Maps</a:t>
              </a:r>
            </a:p>
          </p:txBody>
        </p:sp>
        <p:sp>
          <p:nvSpPr>
            <p:cNvPr id="42" name="Rectangle 113"/>
            <p:cNvSpPr>
              <a:spLocks noChangeArrowheads="1"/>
            </p:cNvSpPr>
            <p:nvPr/>
          </p:nvSpPr>
          <p:spPr bwMode="auto">
            <a:xfrm>
              <a:off x="1919883" y="5089922"/>
              <a:ext cx="964406" cy="21431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Vector Maps</a:t>
              </a:r>
            </a:p>
          </p:txBody>
        </p:sp>
        <p:sp>
          <p:nvSpPr>
            <p:cNvPr id="43" name="Round Same Side Corner Rectangle 42"/>
            <p:cNvSpPr/>
            <p:nvPr/>
          </p:nvSpPr>
          <p:spPr>
            <a:xfrm>
              <a:off x="1812726" y="3696890"/>
              <a:ext cx="1178719" cy="214313"/>
            </a:xfrm>
            <a:prstGeom prst="round2Same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64291" tIns="32146" rIns="64291" bIns="3214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</a:rPr>
                <a:t>Metadata Catalog</a:t>
              </a:r>
            </a:p>
          </p:txBody>
        </p:sp>
        <p:sp>
          <p:nvSpPr>
            <p:cNvPr id="44" name="Rectangle 115"/>
            <p:cNvSpPr>
              <a:spLocks noChangeArrowheads="1"/>
            </p:cNvSpPr>
            <p:nvPr/>
          </p:nvSpPr>
          <p:spPr bwMode="auto">
            <a:xfrm>
              <a:off x="1759148" y="2893219"/>
              <a:ext cx="1285875" cy="375047"/>
            </a:xfrm>
            <a:prstGeom prst="rect">
              <a:avLst/>
            </a:prstGeom>
            <a:solidFill>
              <a:srgbClr val="B9CDE5"/>
            </a:solidFill>
            <a:ln w="25400">
              <a:solidFill>
                <a:srgbClr val="B9CDE5"/>
              </a:solidFill>
              <a:miter lim="800000"/>
              <a:headEnd/>
              <a:tailEnd/>
            </a:ln>
          </p:spPr>
          <p:txBody>
            <a:bodyPr lIns="64291" tIns="32146" rIns="64291" bIns="32146"/>
            <a:lstStyle/>
            <a:p>
              <a:r>
                <a:rPr lang="en-US" sz="1100" b="1">
                  <a:solidFill>
                    <a:srgbClr val="000000"/>
                  </a:solidFill>
                  <a:latin typeface="Calibri" charset="0"/>
                </a:rPr>
                <a:t>Geospatial Joomla Tools</a:t>
              </a:r>
            </a:p>
          </p:txBody>
        </p:sp>
        <p:sp>
          <p:nvSpPr>
            <p:cNvPr id="45" name="Round Diagonal Corner Rectangle 44"/>
            <p:cNvSpPr/>
            <p:nvPr/>
          </p:nvSpPr>
          <p:spPr>
            <a:xfrm>
              <a:off x="5027414" y="2518172"/>
              <a:ext cx="1928813" cy="857250"/>
            </a:xfrm>
            <a:prstGeom prst="round2DiagRect">
              <a:avLst/>
            </a:prstGeom>
            <a:solidFill>
              <a:srgbClr val="92D050"/>
            </a:solidFill>
            <a:ln w="25400" cap="flat" cmpd="sng" algn="ctr">
              <a:solidFill>
                <a:srgbClr val="92D050"/>
              </a:solidFill>
              <a:prstDash val="solid"/>
            </a:ln>
            <a:effectLst/>
          </p:spPr>
          <p:txBody>
            <a:bodyPr lIns="64291" tIns="0" rIns="64291" bIns="3214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100" b="1" dirty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6" name="Round Same Side Corner Rectangle 45"/>
            <p:cNvSpPr/>
            <p:nvPr/>
          </p:nvSpPr>
          <p:spPr>
            <a:xfrm>
              <a:off x="5134570" y="2732485"/>
              <a:ext cx="1768078" cy="589359"/>
            </a:xfrm>
            <a:prstGeom prst="round2Same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64291" tIns="32146" rIns="64291" bIns="3214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7" name="Oval 118"/>
            <p:cNvSpPr>
              <a:spLocks noChangeArrowheads="1"/>
            </p:cNvSpPr>
            <p:nvPr/>
          </p:nvSpPr>
          <p:spPr bwMode="auto">
            <a:xfrm>
              <a:off x="5181451" y="3053953"/>
              <a:ext cx="1232297" cy="214313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OSG/osgEarth</a:t>
              </a:r>
            </a:p>
          </p:txBody>
        </p:sp>
        <p:sp>
          <p:nvSpPr>
            <p:cNvPr id="48" name="Oval 119"/>
            <p:cNvSpPr>
              <a:spLocks noChangeArrowheads="1"/>
            </p:cNvSpPr>
            <p:nvPr/>
          </p:nvSpPr>
          <p:spPr bwMode="auto">
            <a:xfrm>
              <a:off x="5188149" y="2839641"/>
              <a:ext cx="1017984" cy="160734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GDAL/OGR</a:t>
              </a:r>
            </a:p>
          </p:txBody>
        </p:sp>
        <p:sp>
          <p:nvSpPr>
            <p:cNvPr id="49" name="Oval 120"/>
            <p:cNvSpPr>
              <a:spLocks noChangeArrowheads="1"/>
            </p:cNvSpPr>
            <p:nvPr/>
          </p:nvSpPr>
          <p:spPr bwMode="auto">
            <a:xfrm>
              <a:off x="6206133" y="2918892"/>
              <a:ext cx="629543" cy="160734"/>
            </a:xfrm>
            <a:prstGeom prst="ellipse">
              <a:avLst/>
            </a:prstGeom>
            <a:solidFill>
              <a:srgbClr val="4F81BD"/>
            </a:solidFill>
            <a:ln w="25400">
              <a:solidFill>
                <a:srgbClr val="385D8A"/>
              </a:solidFill>
              <a:round/>
              <a:headEnd/>
              <a:tailEnd/>
            </a:ln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GEOS</a:t>
              </a:r>
            </a:p>
          </p:txBody>
        </p:sp>
        <p:sp>
          <p:nvSpPr>
            <p:cNvPr id="50" name="TextBox 58"/>
            <p:cNvSpPr txBox="1">
              <a:spLocks noChangeArrowheads="1"/>
            </p:cNvSpPr>
            <p:nvPr/>
          </p:nvSpPr>
          <p:spPr bwMode="auto">
            <a:xfrm>
              <a:off x="2455664" y="2548310"/>
              <a:ext cx="964406" cy="237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100" b="1">
                  <a:solidFill>
                    <a:srgbClr val="C00000"/>
                  </a:solidFill>
                  <a:latin typeface="Calibri" charset="0"/>
                </a:rPr>
                <a:t>Web Server</a:t>
              </a:r>
            </a:p>
          </p:txBody>
        </p:sp>
        <p:sp>
          <p:nvSpPr>
            <p:cNvPr id="51" name="TextBox 59"/>
            <p:cNvSpPr txBox="1">
              <a:spLocks noChangeArrowheads="1"/>
            </p:cNvSpPr>
            <p:nvPr/>
          </p:nvSpPr>
          <p:spPr bwMode="auto">
            <a:xfrm>
              <a:off x="5348883" y="2464594"/>
              <a:ext cx="1660922" cy="237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100" b="1">
                  <a:solidFill>
                    <a:srgbClr val="C00000"/>
                  </a:solidFill>
                  <a:latin typeface="Calibri" charset="0"/>
                </a:rPr>
                <a:t>Visualization Server</a:t>
              </a:r>
            </a:p>
          </p:txBody>
        </p:sp>
        <p:sp>
          <p:nvSpPr>
            <p:cNvPr id="52" name="TextBox 83"/>
            <p:cNvSpPr txBox="1">
              <a:spLocks noChangeArrowheads="1"/>
            </p:cNvSpPr>
            <p:nvPr/>
          </p:nvSpPr>
          <p:spPr bwMode="auto">
            <a:xfrm>
              <a:off x="5723929" y="3429000"/>
              <a:ext cx="1500188" cy="237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100" b="1">
                  <a:solidFill>
                    <a:srgbClr val="C00000"/>
                  </a:solidFill>
                  <a:latin typeface="Calibri" charset="0"/>
                </a:rPr>
                <a:t>Workspace Container</a:t>
              </a:r>
            </a:p>
          </p:txBody>
        </p:sp>
        <p:sp>
          <p:nvSpPr>
            <p:cNvPr id="53" name="TextBox 84"/>
            <p:cNvSpPr txBox="1">
              <a:spLocks noChangeArrowheads="1"/>
            </p:cNvSpPr>
            <p:nvPr/>
          </p:nvSpPr>
          <p:spPr bwMode="auto">
            <a:xfrm>
              <a:off x="1705570" y="3375422"/>
              <a:ext cx="1553766" cy="237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100" b="1">
                  <a:solidFill>
                    <a:srgbClr val="000000"/>
                  </a:solidFill>
                  <a:latin typeface="Calibri" charset="0"/>
                </a:rPr>
                <a:t>Community Data Space</a:t>
              </a:r>
            </a:p>
          </p:txBody>
        </p:sp>
        <p:sp>
          <p:nvSpPr>
            <p:cNvPr id="54" name="Rectangle 125"/>
            <p:cNvSpPr>
              <a:spLocks noChangeArrowheads="1"/>
            </p:cNvSpPr>
            <p:nvPr/>
          </p:nvSpPr>
          <p:spPr bwMode="auto">
            <a:xfrm>
              <a:off x="3098602" y="2893219"/>
              <a:ext cx="964406" cy="482203"/>
            </a:xfrm>
            <a:prstGeom prst="rect">
              <a:avLst/>
            </a:prstGeom>
            <a:solidFill>
              <a:srgbClr val="B9CDE5"/>
            </a:solidFill>
            <a:ln w="25400">
              <a:solidFill>
                <a:srgbClr val="B9CDE5"/>
              </a:solidFill>
              <a:miter lim="800000"/>
              <a:headEnd/>
              <a:tailEnd/>
            </a:ln>
          </p:spPr>
          <p:txBody>
            <a:bodyPr lIns="64291" tIns="32146" rIns="64291" bIns="32146"/>
            <a:lstStyle/>
            <a:p>
              <a:endParaRPr lang="en-US" sz="1100" b="1">
                <a:solidFill>
                  <a:srgbClr val="000000"/>
                </a:solidFill>
                <a:latin typeface="Calibri" charset="0"/>
              </a:endParaRPr>
            </a:p>
          </p:txBody>
        </p:sp>
        <p:pic>
          <p:nvPicPr>
            <p:cNvPr id="55" name="Picture 1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5758" y="2972471"/>
              <a:ext cx="750094" cy="242217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6" name="Straight Arrow Connector 127"/>
            <p:cNvCxnSpPr>
              <a:cxnSpLocks noChangeShapeType="1"/>
            </p:cNvCxnSpPr>
            <p:nvPr/>
          </p:nvCxnSpPr>
          <p:spPr bwMode="auto">
            <a:xfrm>
              <a:off x="3045024" y="3268266"/>
              <a:ext cx="171896" cy="279053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Arrow Connector 128"/>
            <p:cNvCxnSpPr>
              <a:cxnSpLocks noChangeShapeType="1"/>
              <a:endCxn id="32" idx="3"/>
            </p:cNvCxnSpPr>
            <p:nvPr/>
          </p:nvCxnSpPr>
          <p:spPr bwMode="auto">
            <a:xfrm>
              <a:off x="3580805" y="3214687"/>
              <a:ext cx="0" cy="267891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Straight Arrow Connector 129"/>
            <p:cNvCxnSpPr>
              <a:cxnSpLocks noChangeShapeType="1"/>
            </p:cNvCxnSpPr>
            <p:nvPr/>
          </p:nvCxnSpPr>
          <p:spPr bwMode="auto">
            <a:xfrm>
              <a:off x="5456039" y="3321844"/>
              <a:ext cx="0" cy="428625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non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Arrow Connector 130"/>
            <p:cNvCxnSpPr>
              <a:cxnSpLocks noChangeShapeType="1"/>
            </p:cNvCxnSpPr>
            <p:nvPr/>
          </p:nvCxnSpPr>
          <p:spPr bwMode="auto">
            <a:xfrm>
              <a:off x="5670352" y="3321844"/>
              <a:ext cx="0" cy="428625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triangle" w="med" len="sm"/>
              <a:tailEnd type="non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Arrow Connector 131"/>
            <p:cNvCxnSpPr>
              <a:cxnSpLocks noChangeShapeType="1"/>
              <a:stCxn id="43" idx="0"/>
            </p:cNvCxnSpPr>
            <p:nvPr/>
          </p:nvCxnSpPr>
          <p:spPr bwMode="auto">
            <a:xfrm>
              <a:off x="2991445" y="3804047"/>
              <a:ext cx="214313" cy="0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Straight Arrow Connector 132"/>
            <p:cNvCxnSpPr>
              <a:cxnSpLocks noChangeShapeType="1"/>
            </p:cNvCxnSpPr>
            <p:nvPr/>
          </p:nvCxnSpPr>
          <p:spPr bwMode="auto">
            <a:xfrm>
              <a:off x="2991445" y="4607719"/>
              <a:ext cx="214313" cy="0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Straight Arrow Connector 133"/>
            <p:cNvCxnSpPr>
              <a:cxnSpLocks noChangeShapeType="1"/>
            </p:cNvCxnSpPr>
            <p:nvPr/>
          </p:nvCxnSpPr>
          <p:spPr bwMode="auto">
            <a:xfrm>
              <a:off x="3955851" y="4232672"/>
              <a:ext cx="1125141" cy="0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non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Straight Arrow Connector 134"/>
            <p:cNvCxnSpPr>
              <a:cxnSpLocks noChangeShapeType="1"/>
            </p:cNvCxnSpPr>
            <p:nvPr/>
          </p:nvCxnSpPr>
          <p:spPr bwMode="auto">
            <a:xfrm>
              <a:off x="3955851" y="4982766"/>
              <a:ext cx="1125141" cy="0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triangle" w="med" len="sm"/>
              <a:tailEnd type="non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Straight Arrow Connector 135"/>
            <p:cNvCxnSpPr>
              <a:cxnSpLocks noChangeShapeType="1"/>
            </p:cNvCxnSpPr>
            <p:nvPr/>
          </p:nvCxnSpPr>
          <p:spPr bwMode="auto">
            <a:xfrm>
              <a:off x="6527601" y="4607719"/>
              <a:ext cx="214313" cy="0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non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TextBox 112"/>
            <p:cNvSpPr txBox="1">
              <a:spLocks noChangeArrowheads="1"/>
            </p:cNvSpPr>
            <p:nvPr/>
          </p:nvSpPr>
          <p:spPr bwMode="auto">
            <a:xfrm>
              <a:off x="1973461" y="3949155"/>
              <a:ext cx="964406" cy="21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Data Manager</a:t>
              </a:r>
            </a:p>
          </p:txBody>
        </p:sp>
        <p:sp>
          <p:nvSpPr>
            <p:cNvPr id="66" name="TextBox 113"/>
            <p:cNvSpPr txBox="1">
              <a:spLocks noChangeArrowheads="1"/>
            </p:cNvSpPr>
            <p:nvPr/>
          </p:nvSpPr>
          <p:spPr bwMode="auto">
            <a:xfrm>
              <a:off x="5348883" y="3750469"/>
              <a:ext cx="1017984" cy="21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Rappture Toolkit</a:t>
              </a:r>
            </a:p>
          </p:txBody>
        </p:sp>
        <p:sp>
          <p:nvSpPr>
            <p:cNvPr id="67" name="Rectangle 138"/>
            <p:cNvSpPr>
              <a:spLocks noChangeArrowheads="1"/>
            </p:cNvSpPr>
            <p:nvPr/>
          </p:nvSpPr>
          <p:spPr bwMode="auto">
            <a:xfrm>
              <a:off x="3259336" y="4060775"/>
              <a:ext cx="642938" cy="214313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 anchor="ctr"/>
            <a:lstStyle/>
            <a:p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Manage</a:t>
              </a:r>
            </a:p>
          </p:txBody>
        </p:sp>
        <p:sp>
          <p:nvSpPr>
            <p:cNvPr id="68" name="TextBox 69"/>
            <p:cNvSpPr txBox="1">
              <a:spLocks noChangeArrowheads="1"/>
            </p:cNvSpPr>
            <p:nvPr/>
          </p:nvSpPr>
          <p:spPr bwMode="auto">
            <a:xfrm>
              <a:off x="3312914" y="3455789"/>
              <a:ext cx="750094" cy="372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Data Services</a:t>
              </a:r>
            </a:p>
          </p:txBody>
        </p:sp>
        <p:sp>
          <p:nvSpPr>
            <p:cNvPr id="69" name="TextBox 70"/>
            <p:cNvSpPr txBox="1">
              <a:spLocks noChangeArrowheads="1"/>
            </p:cNvSpPr>
            <p:nvPr/>
          </p:nvSpPr>
          <p:spPr bwMode="auto">
            <a:xfrm>
              <a:off x="6078885" y="2678907"/>
              <a:ext cx="964406" cy="218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GeoRenderer</a:t>
              </a:r>
            </a:p>
          </p:txBody>
        </p:sp>
        <p:pic>
          <p:nvPicPr>
            <p:cNvPr id="70" name="Picture 141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649" y="1875234"/>
              <a:ext cx="417463" cy="425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1" name="Straight Arrow Connector 142"/>
            <p:cNvCxnSpPr>
              <a:cxnSpLocks noChangeShapeType="1"/>
            </p:cNvCxnSpPr>
            <p:nvPr/>
          </p:nvCxnSpPr>
          <p:spPr bwMode="auto">
            <a:xfrm>
              <a:off x="3634383" y="2303860"/>
              <a:ext cx="0" cy="589359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2" name="Picture 143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774" y="1875234"/>
              <a:ext cx="417463" cy="425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3" name="Straight Arrow Connector 144"/>
            <p:cNvCxnSpPr>
              <a:cxnSpLocks noChangeShapeType="1"/>
            </p:cNvCxnSpPr>
            <p:nvPr/>
          </p:nvCxnSpPr>
          <p:spPr bwMode="auto">
            <a:xfrm>
              <a:off x="2348508" y="2303860"/>
              <a:ext cx="0" cy="589359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74" name="Picture 145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7389" y="1875234"/>
              <a:ext cx="417463" cy="425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5" name="Straight Arrow Connector 146"/>
            <p:cNvCxnSpPr>
              <a:cxnSpLocks noChangeShapeType="1"/>
            </p:cNvCxnSpPr>
            <p:nvPr/>
          </p:nvCxnSpPr>
          <p:spPr bwMode="auto">
            <a:xfrm flipH="1">
              <a:off x="7116961" y="2303859"/>
              <a:ext cx="11162" cy="1500188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triangl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Straight Arrow Connector 147"/>
            <p:cNvCxnSpPr>
              <a:cxnSpLocks noChangeShapeType="1"/>
            </p:cNvCxnSpPr>
            <p:nvPr/>
          </p:nvCxnSpPr>
          <p:spPr bwMode="auto">
            <a:xfrm flipV="1">
              <a:off x="3955852" y="3321844"/>
              <a:ext cx="1446609" cy="428625"/>
            </a:xfrm>
            <a:prstGeom prst="straightConnector1">
              <a:avLst/>
            </a:prstGeom>
            <a:noFill/>
            <a:ln w="47625">
              <a:solidFill>
                <a:srgbClr val="00B050"/>
              </a:solidFill>
              <a:round/>
              <a:headEnd type="none" w="med" len="sm"/>
              <a:tailEnd type="triangle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7" name="TextBox 96"/>
            <p:cNvSpPr txBox="1">
              <a:spLocks noChangeArrowheads="1"/>
            </p:cNvSpPr>
            <p:nvPr/>
          </p:nvSpPr>
          <p:spPr bwMode="auto">
            <a:xfrm>
              <a:off x="4170164" y="4393406"/>
              <a:ext cx="857250" cy="526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4291" tIns="32146" rIns="64291" bIns="32146">
              <a:spAutoFit/>
            </a:bodyPr>
            <a:lstStyle>
              <a:lvl1pPr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1pPr>
              <a:lvl2pPr marL="742950" indent="-28575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2pPr>
              <a:lvl3pPr marL="11430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3pPr>
              <a:lvl4pPr marL="16002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4pPr>
              <a:lvl5pPr marL="2057400" indent="-228600" eaLnBrk="0" hangingPunct="0"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200">
                  <a:solidFill>
                    <a:srgbClr val="FFFFFF"/>
                  </a:solidFill>
                  <a:latin typeface="Gill Sans" charset="0"/>
                  <a:ea typeface="Heiti SC Light" charset="0"/>
                  <a:cs typeface="Heiti SC Light" charset="0"/>
                  <a:sym typeface="Gill Sans" charset="0"/>
                </a:defRPr>
              </a:lvl9pPr>
            </a:lstStyle>
            <a:p>
              <a:pPr algn="l" eaLnBrk="1" hangingPunct="1"/>
              <a:r>
                <a:rPr lang="en-US" sz="1000" b="1">
                  <a:solidFill>
                    <a:srgbClr val="000000"/>
                  </a:solidFill>
                  <a:latin typeface="Calibri" charset="0"/>
                </a:rPr>
                <a:t>SOAP/REST/WMS/WFS/WCS/WMTS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7889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ea typeface="Heiti SC Light" charset="0"/>
                <a:cs typeface="Corbel"/>
              </a:rPr>
              <a:t>Dealing with large data </a:t>
            </a:r>
            <a:r>
              <a:rPr lang="en-US" sz="2400" dirty="0" smtClean="0">
                <a:ea typeface="Heiti SC Light" charset="0"/>
                <a:cs typeface="Corbel"/>
              </a:rPr>
              <a:t>sets</a:t>
            </a:r>
          </a:p>
          <a:p>
            <a:r>
              <a:rPr lang="en-US" sz="2400" dirty="0" smtClean="0">
                <a:ea typeface="Heiti SC Light" charset="0"/>
                <a:cs typeface="Corbel"/>
              </a:rPr>
              <a:t>Seamless </a:t>
            </a:r>
            <a:r>
              <a:rPr lang="en-US" sz="2400" dirty="0">
                <a:ea typeface="Heiti SC Light" charset="0"/>
                <a:cs typeface="Corbel"/>
              </a:rPr>
              <a:t>data</a:t>
            </a:r>
            <a:r>
              <a:rPr lang="en-US" sz="2400" dirty="0" smtClean="0">
                <a:ea typeface="Heiti SC Light" charset="0"/>
                <a:cs typeface="Corbel"/>
              </a:rPr>
              <a:t>/tool integration</a:t>
            </a:r>
            <a:endParaRPr lang="en-US" sz="2400" dirty="0">
              <a:ea typeface="Heiti SC Light" charset="0"/>
              <a:cs typeface="Corbel"/>
            </a:endParaRPr>
          </a:p>
          <a:p>
            <a:r>
              <a:rPr lang="en-US" sz="2400" dirty="0">
                <a:ea typeface="Heiti SC Light" charset="0"/>
                <a:cs typeface="Corbel"/>
              </a:rPr>
              <a:t>Map rendering in hub VM workspace</a:t>
            </a:r>
          </a:p>
          <a:p>
            <a:r>
              <a:rPr lang="en-US" sz="2400" dirty="0" smtClean="0">
                <a:ea typeface="Heiti SC Light" charset="0"/>
                <a:cs typeface="Corbel"/>
              </a:rPr>
              <a:t>Service interfaces</a:t>
            </a:r>
          </a:p>
          <a:p>
            <a:r>
              <a:rPr lang="en-US" sz="2400" dirty="0" smtClean="0">
                <a:ea typeface="Heiti SC Light" charset="0"/>
                <a:cs typeface="Corbel"/>
              </a:rPr>
              <a:t>Performance </a:t>
            </a:r>
            <a:endParaRPr lang="en-US" sz="2400" dirty="0">
              <a:ea typeface="Heiti SC Light" charset="0"/>
              <a:cs typeface="Corbel"/>
            </a:endParaRPr>
          </a:p>
          <a:p>
            <a:r>
              <a:rPr lang="en-US" sz="2400" dirty="0">
                <a:ea typeface="Heiti SC Light" charset="0"/>
                <a:cs typeface="Corbel"/>
              </a:rPr>
              <a:t>Interfacing with other systems (Google </a:t>
            </a:r>
            <a:r>
              <a:rPr lang="en-US" sz="2400" dirty="0" smtClean="0">
                <a:ea typeface="Heiti SC Light" charset="0"/>
                <a:cs typeface="Corbel"/>
              </a:rPr>
              <a:t>drive, </a:t>
            </a:r>
            <a:r>
              <a:rPr lang="en-US" sz="2400" dirty="0" err="1">
                <a:ea typeface="Heiti SC Light" charset="0"/>
                <a:cs typeface="Corbel"/>
              </a:rPr>
              <a:t>Dropbox</a:t>
            </a:r>
            <a:r>
              <a:rPr lang="en-US" sz="2400" dirty="0">
                <a:ea typeface="Heiti SC Light" charset="0"/>
                <a:cs typeface="Corbel"/>
              </a:rPr>
              <a:t>, </a:t>
            </a:r>
            <a:r>
              <a:rPr lang="en-US" sz="2400" dirty="0" smtClean="0">
                <a:ea typeface="Heiti SC Light" charset="0"/>
                <a:cs typeface="Corbel"/>
              </a:rPr>
              <a:t>GIS servers)</a:t>
            </a:r>
            <a:endParaRPr lang="en-US" sz="2400" dirty="0">
              <a:ea typeface="Heiti SC Light" charset="0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64751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GABBs Team (11+)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69287"/>
            <a:ext cx="8077200" cy="4872190"/>
          </a:xfrm>
        </p:spPr>
        <p:txBody>
          <a:bodyPr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sz="2000" dirty="0" smtClean="0"/>
              <a:t>Carol Song, PI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 smtClean="0"/>
              <a:t>Larry </a:t>
            </a:r>
            <a:r>
              <a:rPr lang="en-US" sz="2000" dirty="0" err="1" smtClean="0"/>
              <a:t>Biehl</a:t>
            </a:r>
            <a:r>
              <a:rPr lang="en-US" sz="2000" dirty="0" smtClean="0"/>
              <a:t> (remote sensing, GIS)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 err="1" smtClean="0"/>
              <a:t>Venkatesh</a:t>
            </a:r>
            <a:r>
              <a:rPr lang="en-US" sz="2000" dirty="0" smtClean="0"/>
              <a:t> </a:t>
            </a:r>
            <a:r>
              <a:rPr lang="en-US" sz="2000" dirty="0" err="1" smtClean="0"/>
              <a:t>Merwade</a:t>
            </a:r>
            <a:r>
              <a:rPr lang="en-US" sz="2000" dirty="0" smtClean="0"/>
              <a:t> (hydrology, Civil </a:t>
            </a:r>
            <a:r>
              <a:rPr lang="en-US" sz="2000" dirty="0" err="1" smtClean="0"/>
              <a:t>Eng</a:t>
            </a:r>
            <a:r>
              <a:rPr lang="en-US" sz="2000" dirty="0" smtClean="0"/>
              <a:t>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 smtClean="0"/>
              <a:t>Nelson </a:t>
            </a:r>
            <a:r>
              <a:rPr lang="en-US" sz="2000" dirty="0" err="1" smtClean="0"/>
              <a:t>Villoria</a:t>
            </a:r>
            <a:r>
              <a:rPr lang="en-US" sz="2000" dirty="0" smtClean="0"/>
              <a:t> (global geospatial data, Ag Econ)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 smtClean="0"/>
              <a:t>Betsy </a:t>
            </a:r>
            <a:r>
              <a:rPr lang="en-US" sz="2000" dirty="0" err="1" smtClean="0"/>
              <a:t>Hillery</a:t>
            </a:r>
            <a:r>
              <a:rPr lang="en-US" sz="2000" dirty="0" smtClean="0"/>
              <a:t> (project manager)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 smtClean="0"/>
              <a:t>Michael McLennan (</a:t>
            </a:r>
            <a:r>
              <a:rPr lang="en-US" sz="2000" dirty="0" err="1" smtClean="0"/>
              <a:t>HUBzero</a:t>
            </a:r>
            <a:r>
              <a:rPr lang="en-US" sz="2000" dirty="0" smtClean="0"/>
              <a:t> architect)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 smtClean="0"/>
              <a:t>Rob Campbell (</a:t>
            </a:r>
            <a:r>
              <a:rPr lang="en-US" sz="2000" dirty="0" err="1" smtClean="0"/>
              <a:t>sr</a:t>
            </a:r>
            <a:r>
              <a:rPr lang="en-US" sz="2000" dirty="0" smtClean="0"/>
              <a:t> developer, tool development)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 smtClean="0"/>
              <a:t>Leif </a:t>
            </a:r>
            <a:r>
              <a:rPr lang="en-US" sz="2000" dirty="0" err="1" smtClean="0"/>
              <a:t>Delgass</a:t>
            </a:r>
            <a:r>
              <a:rPr lang="en-US" sz="2000" dirty="0" smtClean="0"/>
              <a:t> (</a:t>
            </a:r>
            <a:r>
              <a:rPr lang="en-US" sz="2000" dirty="0" err="1" smtClean="0"/>
              <a:t>sr</a:t>
            </a:r>
            <a:r>
              <a:rPr lang="en-US" sz="2000" dirty="0" smtClean="0"/>
              <a:t> developer, visualization)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 smtClean="0"/>
              <a:t>George Howlett (</a:t>
            </a:r>
            <a:r>
              <a:rPr lang="en-US" sz="2000" dirty="0" err="1" smtClean="0"/>
              <a:t>sr</a:t>
            </a:r>
            <a:r>
              <a:rPr lang="en-US" sz="2000" dirty="0" smtClean="0"/>
              <a:t> developer, RAPPTURE Toolkit)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 err="1" smtClean="0"/>
              <a:t>Lan</a:t>
            </a:r>
            <a:r>
              <a:rPr lang="en-US" sz="2000" dirty="0" smtClean="0"/>
              <a:t> Zhao (research scientist, geospatial applications, data management)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2000" dirty="0" smtClean="0"/>
              <a:t>Rajesh </a:t>
            </a:r>
            <a:r>
              <a:rPr lang="en-US" sz="2000" dirty="0" err="1" smtClean="0"/>
              <a:t>Kalyanam</a:t>
            </a:r>
            <a:r>
              <a:rPr lang="en-US" sz="2000" dirty="0" smtClean="0"/>
              <a:t> (GIS data processing, management)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36421" y="314157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7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hint of new capabilities to come….. </a:t>
            </a:r>
          </a:p>
          <a:p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78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Sharing, Exploring, and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</a:t>
            </a:r>
            <a:r>
              <a:rPr lang="en-US" dirty="0"/>
              <a:t>Gridded Crop Model </a:t>
            </a:r>
            <a:r>
              <a:rPr lang="en-US" dirty="0" err="1"/>
              <a:t>Intercomparison</a:t>
            </a:r>
            <a:r>
              <a:rPr lang="en-US" dirty="0"/>
              <a:t> data </a:t>
            </a:r>
            <a:r>
              <a:rPr lang="en-US" dirty="0" smtClean="0"/>
              <a:t>archive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Space: Need to have local storage 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Reliable transfer: Figure out Globus Online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Navigate folders, many layers down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Need to deal with data formats</a:t>
            </a:r>
          </a:p>
          <a:p>
            <a:pPr lvl="1">
              <a:buFont typeface="Wingdings" charset="2"/>
              <a:buChar char="§"/>
            </a:pPr>
            <a:r>
              <a:rPr lang="en-US" dirty="0" smtClean="0"/>
              <a:t>Need software to process data</a:t>
            </a:r>
          </a:p>
        </p:txBody>
      </p:sp>
    </p:spTree>
    <p:extLst>
      <p:ext uri="{BB962C8B-B14F-4D97-AF65-F5344CB8AC3E}">
        <p14:creationId xmlns:p14="http://schemas.microsoft.com/office/powerpoint/2010/main" val="279728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the </a:t>
            </a:r>
            <a:r>
              <a:rPr lang="en-US" dirty="0" err="1" smtClean="0"/>
              <a:t>AgMIP</a:t>
            </a:r>
            <a:r>
              <a:rPr lang="en-US" dirty="0" smtClean="0"/>
              <a:t> Archive</a:t>
            </a:r>
            <a:endParaRPr lang="en-US" dirty="0"/>
          </a:p>
        </p:txBody>
      </p:sp>
      <p:pic>
        <p:nvPicPr>
          <p:cNvPr id="8" name="Picture 7" descr="isimip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4549140" cy="3962400"/>
          </a:xfrm>
          <a:prstGeom prst="rect">
            <a:avLst/>
          </a:prstGeom>
        </p:spPr>
      </p:pic>
      <p:pic>
        <p:nvPicPr>
          <p:cNvPr id="9" name="Picture 8" descr="isimip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4503420" cy="4419600"/>
          </a:xfrm>
          <a:prstGeom prst="rect">
            <a:avLst/>
          </a:prstGeom>
        </p:spPr>
      </p:pic>
      <p:pic>
        <p:nvPicPr>
          <p:cNvPr id="10" name="Picture 9" descr="isimip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4511040" cy="3444240"/>
          </a:xfrm>
          <a:prstGeom prst="rect">
            <a:avLst/>
          </a:prstGeom>
        </p:spPr>
      </p:pic>
      <p:pic>
        <p:nvPicPr>
          <p:cNvPr id="11" name="Picture 10" descr="isimip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52600"/>
            <a:ext cx="4457700" cy="3337560"/>
          </a:xfrm>
          <a:prstGeom prst="rect">
            <a:avLst/>
          </a:prstGeom>
        </p:spPr>
      </p:pic>
      <p:pic>
        <p:nvPicPr>
          <p:cNvPr id="12" name="Picture 11" descr="isimip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52600"/>
            <a:ext cx="4518660" cy="3108960"/>
          </a:xfrm>
          <a:prstGeom prst="rect">
            <a:avLst/>
          </a:prstGeom>
        </p:spPr>
      </p:pic>
      <p:pic>
        <p:nvPicPr>
          <p:cNvPr id="13" name="Picture 12" descr="isimip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00200"/>
            <a:ext cx="4503420" cy="2560320"/>
          </a:xfrm>
          <a:prstGeom prst="rect">
            <a:avLst/>
          </a:prstGeom>
        </p:spPr>
      </p:pic>
      <p:pic>
        <p:nvPicPr>
          <p:cNvPr id="14" name="Picture 13" descr="isimip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81200"/>
            <a:ext cx="4526280" cy="2301240"/>
          </a:xfrm>
          <a:prstGeom prst="rect">
            <a:avLst/>
          </a:prstGeom>
        </p:spPr>
      </p:pic>
      <p:pic>
        <p:nvPicPr>
          <p:cNvPr id="15" name="Picture 14" descr="isimip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981200"/>
            <a:ext cx="4465320" cy="3840480"/>
          </a:xfrm>
          <a:prstGeom prst="rect">
            <a:avLst/>
          </a:prstGeom>
        </p:spPr>
      </p:pic>
      <p:pic>
        <p:nvPicPr>
          <p:cNvPr id="16" name="Picture 15" descr="isimip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95400"/>
            <a:ext cx="4511040" cy="48844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76600" y="2362200"/>
            <a:ext cx="342900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/>
              <a:t>The </a:t>
            </a:r>
            <a:r>
              <a:rPr lang="en-US" sz="3600" b="1" dirty="0" err="1" smtClean="0"/>
              <a:t>AgMIP</a:t>
            </a:r>
            <a:r>
              <a:rPr lang="en-US" sz="3600" b="1" dirty="0" smtClean="0"/>
              <a:t> Tool</a:t>
            </a:r>
          </a:p>
          <a:p>
            <a:r>
              <a:rPr lang="en-US" sz="2400" dirty="0">
                <a:hlinkClick r:id="rId11"/>
              </a:rPr>
              <a:t>https://mygeohub.org/tools/</a:t>
            </a:r>
            <a:r>
              <a:rPr lang="en-US" sz="2400" dirty="0" smtClean="0">
                <a:hlinkClick r:id="rId11"/>
              </a:rPr>
              <a:t>agmip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92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290" y="1876080"/>
            <a:ext cx="1853053" cy="137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70293" y="4789889"/>
            <a:ext cx="3910013" cy="1503203"/>
            <a:chOff x="280987" y="4160997"/>
            <a:chExt cx="3910013" cy="1503203"/>
          </a:xfrm>
        </p:grpSpPr>
        <p:pic>
          <p:nvPicPr>
            <p:cNvPr id="14349" name="Picture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87" y="4191000"/>
              <a:ext cx="3910013" cy="147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57200" y="4191000"/>
              <a:ext cx="7620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29000" y="4160997"/>
              <a:ext cx="7620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76006" y="4069797"/>
            <a:ext cx="8229600" cy="228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Platform for Scientific Collaboration</a:t>
            </a:r>
            <a:endParaRPr lang="en-US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47A280-6AA8-094A-B81B-B19434CF81D6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14340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06" y="1851583"/>
            <a:ext cx="1501775" cy="13081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656993" y="3631675"/>
            <a:ext cx="2271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749918"/>
                </a:solidFill>
              </a:rPr>
              <a:t>Computational Tools</a:t>
            </a:r>
          </a:p>
        </p:txBody>
      </p:sp>
      <p:pic>
        <p:nvPicPr>
          <p:cNvPr id="14344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206" y="1659496"/>
            <a:ext cx="1501775" cy="13081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137" y="2510219"/>
            <a:ext cx="163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Box 13"/>
          <p:cNvSpPr txBox="1">
            <a:spLocks noChangeArrowheads="1"/>
          </p:cNvSpPr>
          <p:nvPr/>
        </p:nvSpPr>
        <p:spPr bwMode="auto">
          <a:xfrm>
            <a:off x="5917969" y="3630088"/>
            <a:ext cx="272573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749918"/>
                </a:solidFill>
              </a:rPr>
              <a:t>Databases / Publications</a:t>
            </a:r>
          </a:p>
        </p:txBody>
      </p:sp>
      <p:pic>
        <p:nvPicPr>
          <p:cNvPr id="14351" name="Picture 4" descr="hubzero-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56" y="3345897"/>
            <a:ext cx="2552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0106" y="4438892"/>
            <a:ext cx="2133600" cy="1941576"/>
          </a:xfrm>
          <a:prstGeom prst="rect">
            <a:avLst/>
          </a:prstGeom>
        </p:spPr>
      </p:pic>
      <p:sp>
        <p:nvSpPr>
          <p:cNvPr id="14348" name="TextBox 15"/>
          <p:cNvSpPr txBox="1">
            <a:spLocks noChangeArrowheads="1"/>
          </p:cNvSpPr>
          <p:nvPr/>
        </p:nvSpPr>
        <p:spPr bwMode="auto">
          <a:xfrm>
            <a:off x="656993" y="6318214"/>
            <a:ext cx="3033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749918"/>
                </a:solidFill>
              </a:rPr>
              <a:t>Group/Project Collaboration</a:t>
            </a: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106" y="5118342"/>
            <a:ext cx="1555750" cy="8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06" y="5289792"/>
            <a:ext cx="9652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106" y="4631296"/>
            <a:ext cx="1005417" cy="84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5427106" y="6293092"/>
            <a:ext cx="24945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rgbClr val="749918"/>
                </a:solidFill>
              </a:rPr>
              <a:t>Learning Management</a:t>
            </a:r>
            <a:endParaRPr lang="en-US" sz="1800" dirty="0">
              <a:solidFill>
                <a:srgbClr val="74991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599" y="6561989"/>
            <a:ext cx="3254188" cy="252225"/>
          </a:xfrm>
        </p:spPr>
        <p:txBody>
          <a:bodyPr/>
          <a:lstStyle/>
          <a:p>
            <a:r>
              <a:rPr lang="en-US" dirty="0" smtClean="0"/>
              <a:t>Courtesy of M. McLennan, Purdue University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476" y="1747196"/>
            <a:ext cx="1915830" cy="152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770" y="2369292"/>
            <a:ext cx="1812928" cy="129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217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Who’s Using HUBzero?</a:t>
            </a:r>
            <a:endParaRPr lang="en-US" dirty="0"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BE54-086F-8142-9763-2292171B0BC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36563" y="1329616"/>
            <a:ext cx="6134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i="1" dirty="0"/>
              <a:t>Supporting Purdue</a:t>
            </a:r>
            <a:r>
              <a:rPr lang="ja-JP" altLang="en-US" sz="2200" i="1" dirty="0"/>
              <a:t>’</a:t>
            </a:r>
            <a:r>
              <a:rPr lang="en-US" sz="2200" i="1" dirty="0"/>
              <a:t>s largest research projects: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6" y="2244017"/>
            <a:ext cx="118903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8" y="2605967"/>
            <a:ext cx="75882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1" y="1855079"/>
            <a:ext cx="1179512" cy="33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1960563" y="1697916"/>
            <a:ext cx="5397218" cy="162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NEES: NSF $105M - earthquake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engr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data (Ramirez)</a:t>
            </a:r>
          </a:p>
          <a:p>
            <a:pPr>
              <a:lnSpc>
                <a:spcPct val="140000"/>
              </a:lnSpc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NCN: NSF $18M - nanotechnology (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Klimeck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Lundstrom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40000"/>
              </a:lnSpc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C3Bio: DoE EFRC $20M - biofuels (McCann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40000"/>
              </a:lnSpc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PRISM: DoE $17M -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mems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devices 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Murthy/Strachan)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746125" y="4945062"/>
            <a:ext cx="38258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606060"/>
                </a:solidFill>
              </a:rPr>
              <a:t>Supporting many other Purdue Projects</a:t>
            </a:r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5711825" y="4945062"/>
            <a:ext cx="19780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>
                <a:solidFill>
                  <a:srgbClr val="606060"/>
                </a:solidFill>
              </a:rPr>
              <a:t>Outside Institutions</a:t>
            </a:r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463550" y="3463216"/>
            <a:ext cx="43307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i="1" dirty="0"/>
              <a:t>Supporting Purdue</a:t>
            </a:r>
            <a:r>
              <a:rPr lang="en-US" altLang="ja-JP" sz="2200" i="1" dirty="0"/>
              <a:t> infrastructure</a:t>
            </a:r>
            <a:endParaRPr lang="en-US" sz="2200" i="1" dirty="0"/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1987550" y="3882316"/>
            <a:ext cx="5788764" cy="84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dirty="0">
                <a:solidFill>
                  <a:srgbClr val="7F7F7F"/>
                </a:solidFill>
              </a:rPr>
              <a:t>Purdue University Research Repository (PURR) – data </a:t>
            </a:r>
            <a:r>
              <a:rPr lang="en-US" dirty="0" err="1">
                <a:solidFill>
                  <a:srgbClr val="7F7F7F"/>
                </a:solidFill>
              </a:rPr>
              <a:t>mgmt</a:t>
            </a:r>
            <a:endParaRPr lang="en-US" dirty="0">
              <a:solidFill>
                <a:srgbClr val="7F7F7F"/>
              </a:solidFill>
            </a:endParaRPr>
          </a:p>
          <a:p>
            <a:pPr>
              <a:lnSpc>
                <a:spcPct val="140000"/>
              </a:lnSpc>
              <a:defRPr/>
            </a:pPr>
            <a:r>
              <a:rPr lang="en-US" dirty="0" err="1" smtClean="0">
                <a:solidFill>
                  <a:srgbClr val="7F7F7F"/>
                </a:solidFill>
              </a:rPr>
              <a:t>PurdueNExT</a:t>
            </a:r>
            <a:r>
              <a:rPr lang="en-US" dirty="0" smtClean="0">
                <a:solidFill>
                  <a:srgbClr val="7F7F7F"/>
                </a:solidFill>
              </a:rPr>
              <a:t> / </a:t>
            </a:r>
            <a:r>
              <a:rPr lang="en-US" dirty="0">
                <a:solidFill>
                  <a:srgbClr val="7F7F7F"/>
                </a:solidFill>
              </a:rPr>
              <a:t>nanoHUB-U – online education</a:t>
            </a:r>
          </a:p>
        </p:txBody>
      </p:sp>
      <p:pic>
        <p:nvPicPr>
          <p:cNvPr id="17426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3958516"/>
            <a:ext cx="6207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30275" y="5335448"/>
            <a:ext cx="3492500" cy="1141552"/>
            <a:chOff x="698500" y="4765675"/>
            <a:chExt cx="3759200" cy="1228725"/>
          </a:xfrm>
        </p:grpSpPr>
        <p:pic>
          <p:nvPicPr>
            <p:cNvPr id="17416" name="Picture 3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5225" y="4776788"/>
              <a:ext cx="1196975" cy="3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51C0E7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3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300" y="5384800"/>
              <a:ext cx="704850" cy="328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28" descr="manHUB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450" y="5146675"/>
              <a:ext cx="990600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4" name="Picture 2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8725" y="5156200"/>
              <a:ext cx="1054100" cy="3286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42009" name="Picture 2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550" y="4765675"/>
              <a:ext cx="1398588" cy="330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42015" name="Picture 3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700" y="4775200"/>
              <a:ext cx="762000" cy="554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428" name="Picture 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7300" y="5537200"/>
              <a:ext cx="946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9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100" y="5588000"/>
              <a:ext cx="1541463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3" name="Picture 9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00" y="5156200"/>
              <a:ext cx="668338" cy="347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432" name="Picture 4" descr="logo_iu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5314639"/>
            <a:ext cx="1175185" cy="22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5" descr="clemson-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418" y="5337839"/>
            <a:ext cx="752226" cy="18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6" descr="uw-madison-logo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15" y="5295900"/>
            <a:ext cx="642471" cy="26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26" descr="ANd9GcTPDbtMAd79KFF0ed9tDGBygGSaNSkE--ULd2xB4VFh7mku4uA&amp;t=1&amp;usg=__eNBdGORGDC5vlDiA9sAXUFOiVTo=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240" y="5624274"/>
            <a:ext cx="256988" cy="22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44" descr="ANd9GcTbVZspIrKm5ZMxtqVJ4PXy6kTgRM5UQ6cSl_ybbgF3GLUzWJHwZw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77" y="5606427"/>
            <a:ext cx="197202" cy="25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7" name="Picture 12" descr="ANd9GcTzMq-MEfmBznfny9xGbubwkIkhLUpsE5iHdz3UEnfBBnlX6TpupA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817" y="5552888"/>
            <a:ext cx="364067" cy="3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8" name="Picture 13" descr="ANd9GcRgPQzKxxFfZVGVfUSDkv15RazN3pEE-m4tSHYaub7xpWriG55rKw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738" y="6016003"/>
            <a:ext cx="449729" cy="30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0" name="Picture 15" descr="ANd9GcS5xpn7hRG4xs8nnDOtba4gLFd3w07_7zBMR12KTy38_wU3EU0J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589" y="6011541"/>
            <a:ext cx="471145" cy="313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1" name="Picture 16" descr="ANd9GcQ33CkphrCLrLiW7_0Hh0USrSIZCtKbARTNCopaZeNgl50iWNl0pw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436" y="5998156"/>
            <a:ext cx="513976" cy="33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42" name="Picture 18" descr="sunyLogo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82" y="5595720"/>
            <a:ext cx="776319" cy="30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4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8093449"/>
              </p:ext>
            </p:extLst>
          </p:nvPr>
        </p:nvGraphicFramePr>
        <p:xfrm>
          <a:off x="5173942" y="5617135"/>
          <a:ext cx="813796" cy="239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" r:id="rId26" imgW="2895238" imgH="850794" progId="Photoshop.Image.10">
                  <p:embed/>
                </p:oleObj>
              </mc:Choice>
              <mc:Fallback>
                <p:oleObj name="Image" r:id="rId26" imgW="2895238" imgH="850794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942" y="5617135"/>
                        <a:ext cx="813796" cy="239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24" descr="MEMSHUB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967916"/>
            <a:ext cx="10969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896664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66800" y="4364916"/>
            <a:ext cx="914400" cy="40277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99" y="5880100"/>
            <a:ext cx="80531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5599" y="6561989"/>
            <a:ext cx="3254188" cy="252225"/>
          </a:xfrm>
        </p:spPr>
        <p:txBody>
          <a:bodyPr/>
          <a:lstStyle/>
          <a:p>
            <a:r>
              <a:rPr lang="en-US" dirty="0" smtClean="0"/>
              <a:t>Courtesy of M. McLennan, Purdue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34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6</a:t>
            </a:r>
            <a:r>
              <a:rPr lang="en-US" dirty="0" smtClean="0">
                <a:cs typeface="+mj-cs"/>
              </a:rPr>
              <a:t>0+ Hubs for many disciplines</a:t>
            </a:r>
            <a:endParaRPr lang="en-US" dirty="0">
              <a:cs typeface="+mj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SciTS 2014 User Conference</a:t>
            </a:r>
            <a:endParaRPr lang="en-US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F7B0C-CBF9-BE40-8AEC-98A57C8412F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092450" y="1117600"/>
            <a:ext cx="61531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  <a:tab pos="3657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 smtClean="0">
                <a:solidFill>
                  <a:srgbClr val="FF8000"/>
                </a:solidFill>
                <a:cs typeface="+mn-cs"/>
              </a:rPr>
              <a:t>689,743</a:t>
            </a:r>
            <a:r>
              <a:rPr lang="en-US" dirty="0">
                <a:cs typeface="+mn-cs"/>
              </a:rPr>
              <a:t>	</a:t>
            </a:r>
            <a:r>
              <a:rPr lang="en-US" dirty="0" smtClean="0"/>
              <a:t>330,251</a:t>
            </a:r>
            <a:r>
              <a:rPr lang="en-US" dirty="0">
                <a:cs typeface="+mn-cs"/>
              </a:rPr>
              <a:t>	</a:t>
            </a:r>
            <a:r>
              <a:rPr lang="en-US" dirty="0" err="1">
                <a:cs typeface="+mn-cs"/>
              </a:rPr>
              <a:t>nanoHUB.org</a:t>
            </a:r>
            <a:endParaRPr lang="en-US" dirty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>
                <a:solidFill>
                  <a:srgbClr val="FF8000"/>
                </a:solidFill>
                <a:cs typeface="+mn-cs"/>
              </a:rPr>
              <a:t>343,350</a:t>
            </a:r>
            <a:r>
              <a:rPr lang="en-US" dirty="0">
                <a:cs typeface="+mn-cs"/>
              </a:rPr>
              <a:t>	112,862	</a:t>
            </a:r>
            <a:r>
              <a:rPr lang="en-US" dirty="0" err="1" smtClean="0">
                <a:cs typeface="+mn-cs"/>
              </a:rPr>
              <a:t>nees.org</a:t>
            </a:r>
            <a:endParaRPr lang="en-US" dirty="0" smtClean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FF8000"/>
                </a:solidFill>
              </a:rPr>
              <a:t>64,131</a:t>
            </a:r>
            <a:r>
              <a:rPr lang="en-US" dirty="0"/>
              <a:t>	32,763	</a:t>
            </a:r>
            <a:r>
              <a:rPr lang="en-US" dirty="0" err="1" smtClean="0"/>
              <a:t>pharmaHUB.org</a:t>
            </a:r>
            <a:endParaRPr lang="en-US" dirty="0" smtClean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FF8000"/>
                </a:solidFill>
              </a:rPr>
              <a:t>59,517</a:t>
            </a:r>
            <a:r>
              <a:rPr lang="en-US" dirty="0"/>
              <a:t>	4,669	</a:t>
            </a:r>
            <a:r>
              <a:rPr lang="en-US" dirty="0" err="1" smtClean="0"/>
              <a:t>HABRIcentral.org</a:t>
            </a:r>
            <a:endParaRPr lang="en-US" dirty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>
                <a:solidFill>
                  <a:srgbClr val="FF8000"/>
                </a:solidFill>
                <a:cs typeface="+mn-cs"/>
              </a:rPr>
              <a:t>56,355</a:t>
            </a:r>
            <a:r>
              <a:rPr lang="en-US" dirty="0">
                <a:cs typeface="+mn-cs"/>
              </a:rPr>
              <a:t>	14,646	</a:t>
            </a:r>
            <a:r>
              <a:rPr lang="en-US" dirty="0" err="1" smtClean="0">
                <a:cs typeface="+mn-cs"/>
              </a:rPr>
              <a:t>vhub.org</a:t>
            </a:r>
            <a:endParaRPr lang="en-US" dirty="0" smtClean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FF8000"/>
                </a:solidFill>
              </a:rPr>
              <a:t>47,967</a:t>
            </a:r>
            <a:r>
              <a:rPr lang="en-US" dirty="0"/>
              <a:t>	23,088	</a:t>
            </a:r>
            <a:r>
              <a:rPr lang="en-US" dirty="0" err="1" smtClean="0"/>
              <a:t>GlobalHUB.org</a:t>
            </a:r>
            <a:endParaRPr lang="en-US" dirty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>
                <a:solidFill>
                  <a:srgbClr val="FF8000"/>
                </a:solidFill>
                <a:cs typeface="+mn-cs"/>
              </a:rPr>
              <a:t>46,710</a:t>
            </a:r>
            <a:r>
              <a:rPr lang="en-US" dirty="0">
                <a:cs typeface="+mn-cs"/>
              </a:rPr>
              <a:t>	12,643	</a:t>
            </a:r>
            <a:r>
              <a:rPr lang="en-US" dirty="0" err="1" smtClean="0">
                <a:cs typeface="+mn-cs"/>
              </a:rPr>
              <a:t>cceHUB.org</a:t>
            </a:r>
            <a:endParaRPr lang="en-US" dirty="0" smtClean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FF8000"/>
                </a:solidFill>
              </a:rPr>
              <a:t>44,723</a:t>
            </a:r>
            <a:r>
              <a:rPr lang="en-US" dirty="0"/>
              <a:t>	5,372	</a:t>
            </a:r>
            <a:r>
              <a:rPr lang="en-US" dirty="0" smtClean="0"/>
              <a:t>PURR</a:t>
            </a:r>
          </a:p>
          <a:p>
            <a:pPr>
              <a:lnSpc>
                <a:spcPct val="150000"/>
              </a:lnSpc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FF8000"/>
                </a:solidFill>
              </a:rPr>
              <a:t>41,689</a:t>
            </a:r>
            <a:r>
              <a:rPr lang="en-US" dirty="0"/>
              <a:t>	5,396	</a:t>
            </a:r>
            <a:r>
              <a:rPr lang="en-US" dirty="0" err="1" smtClean="0"/>
              <a:t>iemhub.org</a:t>
            </a:r>
            <a:endParaRPr lang="en-US" dirty="0" smtClean="0"/>
          </a:p>
          <a:p>
            <a:pPr>
              <a:lnSpc>
                <a:spcPct val="150000"/>
              </a:lnSpc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FF8000"/>
                </a:solidFill>
              </a:rPr>
              <a:t>40,289</a:t>
            </a:r>
            <a:r>
              <a:rPr lang="en-US" dirty="0"/>
              <a:t>	8,207	</a:t>
            </a:r>
            <a:r>
              <a:rPr lang="en-US" dirty="0" err="1" smtClean="0"/>
              <a:t>StemEdHub.org</a:t>
            </a:r>
            <a:endParaRPr lang="en-US" dirty="0"/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>
                <a:solidFill>
                  <a:srgbClr val="FF8000"/>
                </a:solidFill>
                <a:cs typeface="+mn-cs"/>
              </a:rPr>
              <a:t>39,188</a:t>
            </a:r>
            <a:r>
              <a:rPr lang="en-US" dirty="0">
                <a:cs typeface="+mn-cs"/>
              </a:rPr>
              <a:t>	6,362	</a:t>
            </a:r>
            <a:r>
              <a:rPr lang="en-US" dirty="0" err="1" smtClean="0">
                <a:cs typeface="+mn-cs"/>
              </a:rPr>
              <a:t>ciHUB.org</a:t>
            </a:r>
            <a:endParaRPr lang="en-US" dirty="0" smtClean="0"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en-US" dirty="0">
                <a:cs typeface="+mn-cs"/>
              </a:rPr>
              <a:t>	</a:t>
            </a:r>
            <a:r>
              <a:rPr lang="en-US" dirty="0">
                <a:solidFill>
                  <a:srgbClr val="FF8000"/>
                </a:solidFill>
                <a:cs typeface="+mn-cs"/>
              </a:rPr>
              <a:t>39,134</a:t>
            </a:r>
            <a:r>
              <a:rPr lang="en-US" dirty="0">
                <a:cs typeface="+mn-cs"/>
              </a:rPr>
              <a:t>	7,933	</a:t>
            </a:r>
            <a:r>
              <a:rPr lang="en-US" dirty="0" err="1" smtClean="0">
                <a:cs typeface="+mn-cs"/>
              </a:rPr>
              <a:t>molecularHUB.org</a:t>
            </a:r>
            <a:endParaRPr lang="en-US" dirty="0">
              <a:cs typeface="+mn-cs"/>
            </a:endParaRPr>
          </a:p>
        </p:txBody>
      </p:sp>
      <p:pic>
        <p:nvPicPr>
          <p:cNvPr id="9302" name="Picture 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1241425"/>
            <a:ext cx="125571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03" name="Picture 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1651000"/>
            <a:ext cx="1246187" cy="34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04" name="Picture 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3289300"/>
            <a:ext cx="14652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3" name="Picture 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060575"/>
            <a:ext cx="744537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06" name="Picture 9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879725"/>
            <a:ext cx="5381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5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3697288"/>
            <a:ext cx="1265237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1C0E7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08" name="Picture 9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4549775"/>
            <a:ext cx="7175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10" name="Picture 9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470150"/>
            <a:ext cx="154146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11" name="Picture 9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4959350"/>
            <a:ext cx="44767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12" name="Picture 9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5368925"/>
            <a:ext cx="66833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314" name="Text Box 98"/>
          <p:cNvSpPr txBox="1">
            <a:spLocks noChangeArrowheads="1"/>
          </p:cNvSpPr>
          <p:nvPr/>
        </p:nvSpPr>
        <p:spPr bwMode="auto">
          <a:xfrm>
            <a:off x="3073400" y="957263"/>
            <a:ext cx="2012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914400" algn="r"/>
                <a:tab pos="1828800" algn="r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schemeClr val="accent1"/>
                </a:solidFill>
                <a:latin typeface="ITC Kabel Std Medium" charset="0"/>
                <a:cs typeface="+mn-cs"/>
              </a:rPr>
              <a:t>	</a:t>
            </a:r>
            <a:r>
              <a:rPr lang="en-US" sz="1400" dirty="0">
                <a:solidFill>
                  <a:srgbClr val="7F7F7F"/>
                </a:solidFill>
                <a:latin typeface="ITC Kabel Std Medium" charset="0"/>
                <a:cs typeface="+mn-cs"/>
              </a:rPr>
              <a:t>visitors	users</a:t>
            </a:r>
          </a:p>
        </p:txBody>
      </p:sp>
      <p:grpSp>
        <p:nvGrpSpPr>
          <p:cNvPr id="19471" name="Group 102"/>
          <p:cNvGrpSpPr>
            <a:grpSpLocks/>
          </p:cNvGrpSpPr>
          <p:nvPr/>
        </p:nvGrpSpPr>
        <p:grpSpPr bwMode="auto">
          <a:xfrm>
            <a:off x="339725" y="1295400"/>
            <a:ext cx="2733675" cy="4800600"/>
            <a:chOff x="102" y="816"/>
            <a:chExt cx="1722" cy="3024"/>
          </a:xfrm>
        </p:grpSpPr>
        <p:sp>
          <p:nvSpPr>
            <p:cNvPr id="9316" name="Text Box 100"/>
            <p:cNvSpPr txBox="1">
              <a:spLocks noChangeArrowheads="1"/>
            </p:cNvSpPr>
            <p:nvPr/>
          </p:nvSpPr>
          <p:spPr bwMode="auto">
            <a:xfrm>
              <a:off x="102" y="2093"/>
              <a:ext cx="1580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3600" b="1" dirty="0">
                  <a:solidFill>
                    <a:srgbClr val="FF8000"/>
                  </a:solidFill>
                  <a:latin typeface="ITC Kabel Std Medium" charset="0"/>
                  <a:cs typeface="+mn-cs"/>
                </a:rPr>
                <a:t>~1,500,000</a:t>
              </a:r>
              <a:r>
                <a:rPr lang="en-US" dirty="0">
                  <a:solidFill>
                    <a:schemeClr val="accent6"/>
                  </a:solidFill>
                  <a:cs typeface="+mn-cs"/>
                </a:rPr>
                <a:t/>
              </a:r>
              <a:br>
                <a:rPr lang="en-US" dirty="0">
                  <a:solidFill>
                    <a:schemeClr val="accent6"/>
                  </a:solidFill>
                  <a:cs typeface="+mn-cs"/>
                </a:rPr>
              </a:br>
              <a:r>
                <a:rPr lang="en-US" dirty="0">
                  <a:solidFill>
                    <a:srgbClr val="7F7F7F"/>
                  </a:solidFill>
                  <a:cs typeface="+mn-cs"/>
                </a:rPr>
                <a:t>visitors total</a:t>
              </a:r>
            </a:p>
          </p:txBody>
        </p:sp>
        <p:sp>
          <p:nvSpPr>
            <p:cNvPr id="9317" name="AutoShape 101"/>
            <p:cNvSpPr>
              <a:spLocks/>
            </p:cNvSpPr>
            <p:nvPr/>
          </p:nvSpPr>
          <p:spPr bwMode="auto">
            <a:xfrm>
              <a:off x="1680" y="816"/>
              <a:ext cx="144" cy="3024"/>
            </a:xfrm>
            <a:prstGeom prst="leftBrace">
              <a:avLst>
                <a:gd name="adj1" fmla="val 53667"/>
                <a:gd name="adj2" fmla="val 4899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19473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5778500"/>
            <a:ext cx="1333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4106863"/>
            <a:ext cx="606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ooter Placeholder 4"/>
          <p:cNvSpPr txBox="1">
            <a:spLocks/>
          </p:cNvSpPr>
          <p:nvPr/>
        </p:nvSpPr>
        <p:spPr>
          <a:xfrm>
            <a:off x="125599" y="6561989"/>
            <a:ext cx="3254188" cy="2522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defPPr>
              <a:defRPr lang="en-US"/>
            </a:defPPr>
            <a:lvl1pPr marL="0" algn="ctr" defTabSz="91425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27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4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1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07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34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61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88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15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Courtesy of M. McLennan, Purdue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88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43360"/>
            <a:ext cx="1347788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Global community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SciTS 2014 User Conference</a:t>
            </a:r>
            <a:endParaRPr lang="en-US" dirty="0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8A587-1DA9-8741-9207-A38EFAB53E6A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8437" name="Picture 5" descr="PUsig_go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828985"/>
            <a:ext cx="2057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543175" y="2410010"/>
            <a:ext cx="561975" cy="49530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accent1"/>
                </a:solidFill>
              </a:rPr>
              <a:t>27</a:t>
            </a:r>
          </a:p>
        </p:txBody>
      </p:sp>
      <p:pic>
        <p:nvPicPr>
          <p:cNvPr id="180228" name="Picture 4" descr="logo_iu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3" y="1433698"/>
            <a:ext cx="2090737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29" name="Picture 5" descr="clemson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1474973"/>
            <a:ext cx="13382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0230" name="Picture 6" descr="uw-madison-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1400360"/>
            <a:ext cx="11430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82" name="Picture 26" descr="ANd9GcTPDbtMAd79KFF0ed9tDGBygGSaNSkE--ULd2xB4VFh7mku4uA&amp;t=1&amp;usg=__eNBdGORGDC5vlDiA9sAXUFOiVTo=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984560"/>
            <a:ext cx="45720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700" name="Picture 44" descr="ANd9GcTbVZspIrKm5ZMxtqVJ4PXy6kTgRM5UQ6cSl_ybbgF3GLUzWJHwZ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1952810"/>
            <a:ext cx="35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ANd9GcTzMq-MEfmBznfny9xGbubwkIkhLUpsE5iHdz3UEnfBBnlX6Tpup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857560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ANd9GcRgPQzKxxFfZVGVfUSDkv15RazN3pEE-m4tSHYaub7xpWriG55rKw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681473"/>
            <a:ext cx="8001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ANd9GcS5xpn7hRG4xs8nnDOtba4gLFd3w07_7zBMR12KTy38_wU3EU0J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2673535"/>
            <a:ext cx="8382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ANd9GcQ33CkphrCLrLiW7_0Hh0USrSIZCtKbARTNCopaZeNgl50iWNl0p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649723"/>
            <a:ext cx="9144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suny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1933760"/>
            <a:ext cx="13811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2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21786"/>
              </p:ext>
            </p:extLst>
          </p:nvPr>
        </p:nvGraphicFramePr>
        <p:xfrm>
          <a:off x="3190875" y="1971860"/>
          <a:ext cx="14478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Image" r:id="rId15" imgW="2895238" imgH="850794" progId="Photoshop.Image.10">
                  <p:embed/>
                </p:oleObj>
              </mc:Choice>
              <mc:Fallback>
                <p:oleObj name="Image" r:id="rId15" imgW="2895238" imgH="850794" progId="Photoshop.Image.1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75" y="1971860"/>
                        <a:ext cx="14478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819150" y="3543485"/>
            <a:ext cx="7772400" cy="2095500"/>
            <a:chOff x="516" y="2166"/>
            <a:chExt cx="4896" cy="1320"/>
          </a:xfrm>
        </p:grpSpPr>
        <p:sp>
          <p:nvSpPr>
            <p:cNvPr id="17428" name="AutoShape 20"/>
            <p:cNvSpPr>
              <a:spLocks/>
            </p:cNvSpPr>
            <p:nvPr/>
          </p:nvSpPr>
          <p:spPr bwMode="auto">
            <a:xfrm rot="5400000">
              <a:off x="2892" y="-210"/>
              <a:ext cx="144" cy="4896"/>
            </a:xfrm>
            <a:prstGeom prst="rightBracket">
              <a:avLst>
                <a:gd name="adj" fmla="val 283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8452" name="Picture 21" descr="hubzero-logo-201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" y="2460"/>
              <a:ext cx="1626" cy="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738" y="2997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4782B7"/>
                  </a:solidFill>
                  <a:latin typeface="ITC Kabel Std Medium" charset="0"/>
                </a:rPr>
                <a:t>Foundation, LLC</a:t>
              </a:r>
            </a:p>
          </p:txBody>
        </p:sp>
        <p:sp>
          <p:nvSpPr>
            <p:cNvPr id="17431" name="Text Box 23"/>
            <p:cNvSpPr txBox="1">
              <a:spLocks noChangeArrowheads="1"/>
            </p:cNvSpPr>
            <p:nvPr/>
          </p:nvSpPr>
          <p:spPr bwMode="auto">
            <a:xfrm>
              <a:off x="2562" y="2388"/>
              <a:ext cx="2640" cy="1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69863" indent="-169863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  <a:buClr>
                  <a:schemeClr val="tx2"/>
                </a:buClr>
                <a:buFont typeface="Wingdings" charset="0"/>
                <a:buChar char="§"/>
                <a:defRPr/>
              </a:pPr>
              <a:r>
                <a:rPr lang="en-US" dirty="0" smtClean="0"/>
                <a:t>Non-profit organization</a:t>
              </a:r>
            </a:p>
            <a:p>
              <a:pPr>
                <a:lnSpc>
                  <a:spcPct val="120000"/>
                </a:lnSpc>
                <a:buClr>
                  <a:schemeClr val="tx2"/>
                </a:buClr>
                <a:buFont typeface="Wingdings" charset="0"/>
                <a:buChar char="§"/>
                <a:defRPr/>
              </a:pPr>
              <a:r>
                <a:rPr lang="en-US" dirty="0" smtClean="0"/>
                <a:t>Independent owner of HUBzero code</a:t>
              </a:r>
            </a:p>
            <a:p>
              <a:pPr>
                <a:lnSpc>
                  <a:spcPct val="120000"/>
                </a:lnSpc>
                <a:buClr>
                  <a:schemeClr val="tx2"/>
                </a:buClr>
                <a:buFont typeface="Wingdings" charset="0"/>
                <a:buChar char="§"/>
                <a:defRPr/>
              </a:pPr>
              <a:r>
                <a:rPr lang="en-US" dirty="0" smtClean="0"/>
                <a:t>Promotes dissemination and outreach</a:t>
              </a:r>
            </a:p>
            <a:p>
              <a:pPr>
                <a:lnSpc>
                  <a:spcPct val="120000"/>
                </a:lnSpc>
                <a:buClr>
                  <a:schemeClr val="tx2"/>
                </a:buClr>
                <a:buFont typeface="Wingdings" charset="0"/>
                <a:buChar char="§"/>
                <a:defRPr/>
              </a:pPr>
              <a:r>
                <a:rPr lang="en-US" dirty="0" smtClean="0"/>
                <a:t>Sponsors HUBbub Conference</a:t>
              </a:r>
            </a:p>
            <a:p>
              <a:pPr>
                <a:lnSpc>
                  <a:spcPct val="120000"/>
                </a:lnSpc>
                <a:buClr>
                  <a:schemeClr val="tx2"/>
                </a:buClr>
                <a:buFont typeface="Wingdings" charset="0"/>
                <a:buChar char="§"/>
                <a:defRPr/>
              </a:pPr>
              <a:r>
                <a:rPr lang="en-US" dirty="0" smtClean="0"/>
                <a:t>Coordinates software contributions</a:t>
              </a:r>
            </a:p>
          </p:txBody>
        </p:sp>
      </p:grpSp>
      <p:sp>
        <p:nvSpPr>
          <p:cNvPr id="24" name="Footer Placeholder 4"/>
          <p:cNvSpPr txBox="1">
            <a:spLocks/>
          </p:cNvSpPr>
          <p:nvPr/>
        </p:nvSpPr>
        <p:spPr>
          <a:xfrm>
            <a:off x="125599" y="6561989"/>
            <a:ext cx="3254188" cy="2522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defPPr>
              <a:defRPr lang="en-US"/>
            </a:defPPr>
            <a:lvl1pPr marL="0" algn="ctr" defTabSz="914254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27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54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81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07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34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61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88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15" algn="l" defTabSz="9142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Courtesy of M. McLennan, Purdue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68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"/>
                                        <p:tgtEl>
                                          <p:spTgt spid="18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"/>
                                        <p:tgtEl>
                                          <p:spTgt spid="19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"/>
                                        <p:tgtEl>
                                          <p:spTgt spid="19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HUBzero</a:t>
            </a:r>
            <a:r>
              <a:rPr lang="en-US" dirty="0" smtClean="0"/>
              <a:t> = Scientific 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Sharing, </a:t>
            </a:r>
            <a:r>
              <a:rPr lang="en-US" dirty="0" smtClean="0"/>
              <a:t>coordination, transparency</a:t>
            </a:r>
            <a:r>
              <a:rPr lang="en-US" dirty="0" smtClean="0"/>
              <a:t>, </a:t>
            </a:r>
            <a:r>
              <a:rPr lang="en-US" dirty="0" smtClean="0"/>
              <a:t>assessment in a production research platform</a:t>
            </a:r>
            <a:endParaRPr lang="en-US" dirty="0" smtClean="0"/>
          </a:p>
          <a:p>
            <a:pPr lvl="1"/>
            <a:r>
              <a:rPr lang="en-US" dirty="0" smtClean="0"/>
              <a:t>Tools</a:t>
            </a:r>
          </a:p>
          <a:p>
            <a:pPr lvl="1"/>
            <a:r>
              <a:rPr lang="en-US" dirty="0" smtClean="0"/>
              <a:t>Dataset</a:t>
            </a:r>
          </a:p>
          <a:p>
            <a:pPr lvl="1"/>
            <a:r>
              <a:rPr lang="en-US" dirty="0" smtClean="0"/>
              <a:t>Knowledge (Q&amp;A, Blog, Discussion Forum, Wiki)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Educational and training materials</a:t>
            </a:r>
          </a:p>
          <a:p>
            <a:pPr lvl="1"/>
            <a:r>
              <a:rPr lang="en-US" dirty="0" smtClean="0"/>
              <a:t>Metrics (usage stats, review, rank)</a:t>
            </a:r>
          </a:p>
          <a:p>
            <a:pPr lvl="1"/>
            <a:r>
              <a:rPr lang="en-US" dirty="0" smtClean="0"/>
              <a:t>Engagement (</a:t>
            </a:r>
            <a:r>
              <a:rPr lang="en-US" dirty="0" err="1" smtClean="0"/>
              <a:t>wishlists</a:t>
            </a:r>
            <a:r>
              <a:rPr lang="en-US" dirty="0" smtClean="0"/>
              <a:t>, announcement, calendar, …)</a:t>
            </a:r>
          </a:p>
          <a:p>
            <a:pPr lvl="1"/>
            <a:r>
              <a:rPr lang="en-US" dirty="0" smtClean="0"/>
              <a:t>Citations, credits, references, DOIs</a:t>
            </a:r>
          </a:p>
          <a:p>
            <a:pPr lvl="1"/>
            <a:r>
              <a:rPr lang="en-US" dirty="0" smtClean="0"/>
              <a:t>Collaboration space (group, project)</a:t>
            </a:r>
          </a:p>
        </p:txBody>
      </p:sp>
    </p:spTree>
    <p:extLst>
      <p:ext uri="{BB962C8B-B14F-4D97-AF65-F5344CB8AC3E}">
        <p14:creationId xmlns:p14="http://schemas.microsoft.com/office/powerpoint/2010/main" val="2031700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Live tools, interactive, easy to use, “always on”, delivered via browsers</a:t>
            </a:r>
          </a:p>
          <a:p>
            <a:r>
              <a:rPr lang="en-US" dirty="0" smtClean="0"/>
              <a:t>Tool development</a:t>
            </a:r>
          </a:p>
          <a:p>
            <a:r>
              <a:rPr lang="en-US" dirty="0" smtClean="0"/>
              <a:t>Collaboration – all DIY style</a:t>
            </a:r>
          </a:p>
          <a:p>
            <a:pPr lvl="1"/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Contribute (upload)</a:t>
            </a:r>
          </a:p>
          <a:p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metrics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5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729</Words>
  <Application>Microsoft Macintosh PowerPoint</Application>
  <PresentationFormat>Letter Paper (8.5x11 in)</PresentationFormat>
  <Paragraphs>171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Image</vt:lpstr>
      <vt:lpstr>Cyberinfrastructure for an Open, Collaborative GEOSHARE Community</vt:lpstr>
      <vt:lpstr>Data Sharing, Exploring, and Usage</vt:lpstr>
      <vt:lpstr>Access the AgMIP Archive</vt:lpstr>
      <vt:lpstr>Platform for Scientific Collaboration</vt:lpstr>
      <vt:lpstr>Who’s Using HUBzero?</vt:lpstr>
      <vt:lpstr>60+ Hubs for many disciplines</vt:lpstr>
      <vt:lpstr>Global community</vt:lpstr>
      <vt:lpstr>HUBzero = Scientific Collaboration</vt:lpstr>
      <vt:lpstr>Highlights</vt:lpstr>
      <vt:lpstr>Computing @ Purdue</vt:lpstr>
      <vt:lpstr>Driving Use Cases</vt:lpstr>
      <vt:lpstr>Driving example</vt:lpstr>
      <vt:lpstr>PowerPoint Presentation</vt:lpstr>
      <vt:lpstr>Project goals</vt:lpstr>
      <vt:lpstr>PowerPoint Presentation</vt:lpstr>
      <vt:lpstr>Challenges</vt:lpstr>
      <vt:lpstr>GABBs Team (11+)</vt:lpstr>
      <vt:lpstr>PowerPoint Presentation</vt:lpstr>
    </vt:vector>
  </TitlesOfParts>
  <Company>Engineering Computer Network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Sarah E</dc:creator>
  <cp:lastModifiedBy>Carol S</cp:lastModifiedBy>
  <cp:revision>30</cp:revision>
  <dcterms:created xsi:type="dcterms:W3CDTF">2014-08-27T15:07:16Z</dcterms:created>
  <dcterms:modified xsi:type="dcterms:W3CDTF">2014-09-10T14:53:42Z</dcterms:modified>
</cp:coreProperties>
</file>