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77" r:id="rId4"/>
    <p:sldId id="266" r:id="rId5"/>
    <p:sldId id="278" r:id="rId6"/>
    <p:sldId id="268" r:id="rId7"/>
    <p:sldId id="271" r:id="rId8"/>
    <p:sldId id="272" r:id="rId9"/>
    <p:sldId id="279" r:id="rId10"/>
    <p:sldId id="275" r:id="rId11"/>
    <p:sldId id="280" r:id="rId12"/>
    <p:sldId id="260" r:id="rId13"/>
    <p:sldId id="281" r:id="rId14"/>
    <p:sldId id="261" r:id="rId15"/>
    <p:sldId id="276" r:id="rId16"/>
    <p:sldId id="262" r:id="rId17"/>
    <p:sldId id="282" r:id="rId18"/>
    <p:sldId id="283"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1BF03"/>
    <a:srgbClr val="3A1E64"/>
    <a:srgbClr val="221239"/>
    <a:srgbClr val="190E29"/>
    <a:srgbClr val="42386E"/>
    <a:srgbClr val="8810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026" autoAdjust="0"/>
    <p:restoredTop sz="89619" autoAdjust="0"/>
  </p:normalViewPr>
  <p:slideViewPr>
    <p:cSldViewPr snapToGrid="0" snapToObjects="1">
      <p:cViewPr>
        <p:scale>
          <a:sx n="75" d="100"/>
          <a:sy n="75" d="100"/>
        </p:scale>
        <p:origin x="-122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D31C0-D357-B449-B447-94476A6EA016}" type="datetimeFigureOut">
              <a:rPr lang="en-US" smtClean="0"/>
              <a:pPr/>
              <a:t>9/10/2014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A9F68-CECF-3A4C-ADAB-A29AD01D56AC}"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Maize is grown in North-East and central of India; Soy North-East and wheat north</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Big differences in GGCMs! More important than for the irrigation and harvested</a:t>
            </a:r>
            <a:r>
              <a:rPr lang="en-GB" baseline="0" dirty="0" smtClean="0"/>
              <a:t> areas datasets. Punjab is very weird. Look at differences in impact between GEPIC and PEGASUS due to the different irrigation-harvest area datasets.</a:t>
            </a:r>
          </a:p>
          <a:p>
            <a:r>
              <a:rPr lang="en-GB" baseline="0" dirty="0" smtClean="0"/>
              <a:t>Also large differences in Jammu and Kashmir for PEGASUS</a:t>
            </a:r>
          </a:p>
          <a:p>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 </a:t>
            </a:r>
            <a:r>
              <a:rPr lang="en-GB" dirty="0" err="1" smtClean="0"/>
              <a:t>quesiton</a:t>
            </a:r>
            <a:r>
              <a:rPr lang="en-GB" dirty="0" smtClean="0"/>
              <a:t> to discuss</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 </a:t>
            </a:r>
            <a:r>
              <a:rPr lang="en-GB" dirty="0" err="1" smtClean="0"/>
              <a:t>quesiton</a:t>
            </a:r>
            <a:r>
              <a:rPr lang="en-GB" dirty="0" smtClean="0"/>
              <a:t> to discuss</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 </a:t>
            </a:r>
            <a:r>
              <a:rPr lang="en-GB" dirty="0" err="1" smtClean="0"/>
              <a:t>quesiton</a:t>
            </a:r>
            <a:r>
              <a:rPr lang="en-GB" dirty="0" smtClean="0"/>
              <a:t> to discuss</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first dataset, both the irrigation and cropping area is from the NIC (national information center of India, http://</a:t>
            </a:r>
            <a:r>
              <a:rPr lang="en-US" dirty="0" err="1" smtClean="0"/>
              <a:t>www.nic.in</a:t>
            </a:r>
            <a:r>
              <a:rPr lang="en-US" dirty="0" smtClean="0"/>
              <a:t>/). The seasonality of the crops is from the </a:t>
            </a:r>
            <a:r>
              <a:rPr lang="en-US" dirty="0" err="1" smtClean="0"/>
              <a:t>agromet</a:t>
            </a:r>
            <a:r>
              <a:rPr lang="en-US" dirty="0" smtClean="0"/>
              <a:t> (Agricultural Meteorology Division, http://</a:t>
            </a:r>
            <a:r>
              <a:rPr lang="en-US" dirty="0" err="1" smtClean="0"/>
              <a:t>www.imdagrimet.gov.in</a:t>
            </a:r>
            <a:r>
              <a:rPr lang="en-US" dirty="0" smtClean="0"/>
              <a:t>/). The </a:t>
            </a:r>
            <a:r>
              <a:rPr lang="en-US" dirty="0" err="1" smtClean="0"/>
              <a:t>landuse</a:t>
            </a:r>
            <a:r>
              <a:rPr lang="en-US" dirty="0" smtClean="0"/>
              <a:t> information was sourced from the </a:t>
            </a:r>
            <a:r>
              <a:rPr lang="en-US" dirty="0" err="1" smtClean="0"/>
              <a:t>Bhuvan</a:t>
            </a:r>
            <a:r>
              <a:rPr lang="en-US" dirty="0" smtClean="0"/>
              <a:t> information system (http://</a:t>
            </a:r>
            <a:r>
              <a:rPr lang="en-US" dirty="0" err="1" smtClean="0"/>
              <a:t>bhuvan.nrsc.gov.in/bhuvan/data</a:t>
            </a:r>
            <a:r>
              <a:rPr lang="en-US" dirty="0" smtClean="0"/>
              <a:t>-dictionary).  For the second dataset, the irrigation ratio (irrigation/cropping area) for the second product is from the GMIA5 (http://www.fao.org/nr/water/aquastat/irrigationmap/index10.stm). In the MIA5, the irrigation ratio is uniform for all three crops. The cropping area for the second dataset is the same source as the first one. The irrigation ratio multiplied the cropping areas to get the irrigation area in the second dataset.</a:t>
            </a:r>
          </a:p>
          <a:p>
            <a:endParaRPr lang="en-US" dirty="0" smtClean="0"/>
          </a:p>
          <a:p>
            <a:r>
              <a:rPr lang="en-US" dirty="0" smtClean="0"/>
              <a:t>Most wheat</a:t>
            </a:r>
            <a:r>
              <a:rPr lang="en-US" baseline="0" dirty="0" smtClean="0"/>
              <a:t> fields are irrigated. Soy little irrigation</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 maize production</a:t>
            </a:r>
            <a:r>
              <a:rPr lang="en-GB" baseline="0" dirty="0" smtClean="0"/>
              <a:t> is grown in Rajasthan (20% of total harvested areas) where only 3-20% is irrigated</a:t>
            </a:r>
          </a:p>
          <a:p>
            <a:r>
              <a:rPr lang="en-GB" baseline="0" dirty="0" smtClean="0"/>
              <a:t>Notable states of production are: </a:t>
            </a:r>
            <a:r>
              <a:rPr lang="en-GB" baseline="0" dirty="0" err="1" smtClean="0"/>
              <a:t>Karanataka</a:t>
            </a:r>
            <a:r>
              <a:rPr lang="en-GB" baseline="0" dirty="0" smtClean="0"/>
              <a:t>, Madhya Pradesh, Maharashtra and Rajasthan.</a:t>
            </a:r>
          </a:p>
          <a:p>
            <a:r>
              <a:rPr lang="en-GB" baseline="0" dirty="0" smtClean="0"/>
              <a:t>Large differences in irrigation data: much more irrigation with GMIA5 than the other datasets.</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 wheat is irrigated.</a:t>
            </a:r>
          </a:p>
          <a:p>
            <a:r>
              <a:rPr lang="en-GB" dirty="0" smtClean="0"/>
              <a:t>Notable</a:t>
            </a:r>
            <a:r>
              <a:rPr lang="en-GB" baseline="0" dirty="0" smtClean="0"/>
              <a:t> states of production are: Madhya Pradesh, Punjab, Rajasthan and Uttar Pradesh</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Large discrepancy</a:t>
            </a:r>
            <a:r>
              <a:rPr lang="en-GB" baseline="0" dirty="0" smtClean="0"/>
              <a:t> in the irrigation dataset in terms of % but actual irrigated soy areas are small.</a:t>
            </a:r>
          </a:p>
          <a:p>
            <a:r>
              <a:rPr lang="en-GB" baseline="0" dirty="0" smtClean="0"/>
              <a:t>Notable states of production are: Maharashtra, Madhya Pradesh, Rajasthan</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Large discrepancy</a:t>
            </a:r>
            <a:r>
              <a:rPr lang="en-GB" baseline="0" dirty="0" smtClean="0"/>
              <a:t> in the irrigation dataset in terms of % but actual irrigated soy areas are small.</a:t>
            </a:r>
          </a:p>
          <a:p>
            <a:r>
              <a:rPr lang="en-GB" baseline="0" dirty="0" smtClean="0"/>
              <a:t>Notable states of production are: Maharashtra, Madhya Pradesh, Rajasthan</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Differences in harvest area can cause</a:t>
            </a:r>
            <a:r>
              <a:rPr lang="en-GB" baseline="0" dirty="0" smtClean="0"/>
              <a:t> more differences in the impact than irrigation data. E.g. soybean!</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Differences in harvest area can cause</a:t>
            </a:r>
            <a:r>
              <a:rPr lang="en-GB" baseline="0" dirty="0" smtClean="0"/>
              <a:t> more differences in the impact than irrigation data. E.g. soybean!</a:t>
            </a:r>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Big differences in GGCMs! More important than for the irrigation and harvested</a:t>
            </a:r>
            <a:r>
              <a:rPr lang="en-GB" baseline="0" dirty="0" smtClean="0"/>
              <a:t> areas datasets. Punjab is very weird. Look at differences in impact between GEPIC and PEGASUS due to the different irrigation-harvest area datasets.</a:t>
            </a:r>
          </a:p>
          <a:p>
            <a:r>
              <a:rPr lang="en-GB" baseline="0" dirty="0" smtClean="0"/>
              <a:t>Also large differences in Jammu and Kashmir for PEGASUS</a:t>
            </a:r>
          </a:p>
          <a:p>
            <a:endParaRPr lang="en-GB" dirty="0"/>
          </a:p>
        </p:txBody>
      </p:sp>
      <p:sp>
        <p:nvSpPr>
          <p:cNvPr id="4" name="Slide Number Placeholder 3"/>
          <p:cNvSpPr>
            <a:spLocks noGrp="1"/>
          </p:cNvSpPr>
          <p:nvPr>
            <p:ph type="sldNum" sz="quarter" idx="10"/>
          </p:nvPr>
        </p:nvSpPr>
        <p:spPr/>
        <p:txBody>
          <a:bodyPr/>
          <a:lstStyle/>
          <a:p>
            <a:fld id="{EEBA9F68-CECF-3A4C-ADAB-A29AD01D56AC}"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41A2F6CC-81B9-7145-84AA-181E2D810000}" type="datetimeFigureOut">
              <a:rPr lang="en-US" smtClean="0"/>
              <a:pPr/>
              <a:t>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1A2F6CC-81B9-7145-84AA-181E2D810000}" type="datetimeFigureOut">
              <a:rPr lang="en-US" smtClean="0"/>
              <a:pPr/>
              <a:t>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1A2F6CC-81B9-7145-84AA-181E2D810000}" type="datetimeFigureOut">
              <a:rPr lang="en-US" smtClean="0"/>
              <a:pPr/>
              <a:t>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41A2F6CC-81B9-7145-84AA-181E2D810000}" type="datetimeFigureOut">
              <a:rPr lang="en-US" smtClean="0"/>
              <a:pPr/>
              <a:t>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1A2F6CC-81B9-7145-84AA-181E2D810000}" type="datetimeFigureOut">
              <a:rPr lang="en-US" smtClean="0"/>
              <a:pPr/>
              <a:t>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41A2F6CC-81B9-7145-84AA-181E2D810000}" type="datetimeFigureOut">
              <a:rPr lang="en-US" smtClean="0"/>
              <a:pPr/>
              <a:t>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41A2F6CC-81B9-7145-84AA-181E2D810000}" type="datetimeFigureOut">
              <a:rPr lang="en-US" smtClean="0"/>
              <a:pPr/>
              <a:t>9/10/2014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41A2F6CC-81B9-7145-84AA-181E2D810000}" type="datetimeFigureOut">
              <a:rPr lang="en-US" smtClean="0"/>
              <a:pPr/>
              <a:t>9/10/2014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2F6CC-81B9-7145-84AA-181E2D810000}" type="datetimeFigureOut">
              <a:rPr lang="en-US" smtClean="0"/>
              <a:pPr/>
              <a:t>9/10/2014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1A2F6CC-81B9-7145-84AA-181E2D810000}" type="datetimeFigureOut">
              <a:rPr lang="en-US" smtClean="0"/>
              <a:pPr/>
              <a:t>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1A2F6CC-81B9-7145-84AA-181E2D810000}" type="datetimeFigureOut">
              <a:rPr lang="en-US" smtClean="0"/>
              <a:pPr/>
              <a:t>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1F6470-B5AA-304D-B3D9-958767C5479A}" type="slidenum">
              <a:rPr lang="en-GB" smtClean="0"/>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2F6CC-81B9-7145-84AA-181E2D810000}" type="datetimeFigureOut">
              <a:rPr lang="en-US" smtClean="0"/>
              <a:pPr/>
              <a:t>9/10/2014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6470-B5AA-304D-B3D9-958767C5479A}"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0" y="0"/>
            <a:ext cx="9153525" cy="6858000"/>
          </a:xfrm>
          <a:prstGeom prst="rect">
            <a:avLst/>
          </a:prstGeom>
          <a:noFill/>
          <a:ln w="9525">
            <a:noFill/>
            <a:miter lim="800000"/>
            <a:headEnd/>
            <a:tailEnd/>
          </a:ln>
        </p:spPr>
      </p:pic>
      <p:sp>
        <p:nvSpPr>
          <p:cNvPr id="2" name="Title 1"/>
          <p:cNvSpPr>
            <a:spLocks noGrp="1"/>
          </p:cNvSpPr>
          <p:nvPr>
            <p:ph type="ctrTitle"/>
          </p:nvPr>
        </p:nvSpPr>
        <p:spPr>
          <a:xfrm>
            <a:off x="685800" y="1458231"/>
            <a:ext cx="7772400" cy="2932143"/>
          </a:xfrm>
        </p:spPr>
        <p:txBody>
          <a:bodyPr>
            <a:noAutofit/>
          </a:bodyPr>
          <a:lstStyle/>
          <a:p>
            <a:pPr lvl="1" algn="ctr" defTabSz="457200" rtl="0">
              <a:spcBef>
                <a:spcPct val="0"/>
              </a:spcBef>
            </a:pPr>
            <a:r>
              <a:rPr lang="en-US" sz="5400" dirty="0">
                <a:solidFill>
                  <a:schemeClr val="tx2">
                    <a:lumMod val="75000"/>
                  </a:schemeClr>
                </a:solidFill>
              </a:rPr>
              <a:t>Implications of</a:t>
            </a:r>
            <a:r>
              <a:rPr lang="en-US" sz="5400" dirty="0" smtClean="0">
                <a:solidFill>
                  <a:schemeClr val="tx2">
                    <a:lumMod val="75000"/>
                  </a:schemeClr>
                </a:solidFill>
              </a:rPr>
              <a:t> irrigation </a:t>
            </a:r>
            <a:r>
              <a:rPr lang="en-US" sz="5400" dirty="0">
                <a:solidFill>
                  <a:schemeClr val="tx2">
                    <a:lumMod val="75000"/>
                  </a:schemeClr>
                </a:solidFill>
              </a:rPr>
              <a:t>for</a:t>
            </a:r>
            <a:r>
              <a:rPr lang="en-US" sz="5400" dirty="0" smtClean="0">
                <a:solidFill>
                  <a:schemeClr val="tx2">
                    <a:lumMod val="75000"/>
                  </a:schemeClr>
                </a:solidFill>
              </a:rPr>
              <a:t> </a:t>
            </a:r>
            <a:r>
              <a:rPr lang="en-US" sz="5400" dirty="0">
                <a:solidFill>
                  <a:schemeClr val="tx2">
                    <a:lumMod val="75000"/>
                  </a:schemeClr>
                </a:solidFill>
              </a:rPr>
              <a:t>c</a:t>
            </a:r>
            <a:r>
              <a:rPr lang="en-US" sz="5400" dirty="0" smtClean="0">
                <a:solidFill>
                  <a:schemeClr val="tx2">
                    <a:lumMod val="75000"/>
                  </a:schemeClr>
                </a:solidFill>
              </a:rPr>
              <a:t>limate </a:t>
            </a:r>
            <a:r>
              <a:rPr lang="en-US" sz="5400" dirty="0">
                <a:solidFill>
                  <a:schemeClr val="tx2">
                    <a:lumMod val="75000"/>
                  </a:schemeClr>
                </a:solidFill>
              </a:rPr>
              <a:t>c</a:t>
            </a:r>
            <a:r>
              <a:rPr lang="en-US" sz="5400" dirty="0" smtClean="0">
                <a:solidFill>
                  <a:schemeClr val="tx2">
                    <a:lumMod val="75000"/>
                  </a:schemeClr>
                </a:solidFill>
              </a:rPr>
              <a:t>hange </a:t>
            </a:r>
            <a:r>
              <a:rPr lang="en-US" sz="5400" dirty="0">
                <a:solidFill>
                  <a:schemeClr val="tx2">
                    <a:lumMod val="75000"/>
                  </a:schemeClr>
                </a:solidFill>
              </a:rPr>
              <a:t>i</a:t>
            </a:r>
            <a:r>
              <a:rPr lang="en-US" sz="5400" dirty="0" smtClean="0">
                <a:solidFill>
                  <a:schemeClr val="tx2">
                    <a:lumMod val="75000"/>
                  </a:schemeClr>
                </a:solidFill>
              </a:rPr>
              <a:t>mpacts </a:t>
            </a:r>
            <a:r>
              <a:rPr lang="en-US" sz="5400" dirty="0">
                <a:solidFill>
                  <a:schemeClr val="tx2">
                    <a:lumMod val="75000"/>
                  </a:schemeClr>
                </a:solidFill>
              </a:rPr>
              <a:t>in </a:t>
            </a:r>
            <a:r>
              <a:rPr lang="en-US" sz="5400" dirty="0" smtClean="0">
                <a:solidFill>
                  <a:schemeClr val="tx2">
                    <a:lumMod val="75000"/>
                  </a:schemeClr>
                </a:solidFill>
              </a:rPr>
              <a:t>India</a:t>
            </a:r>
            <a:endParaRPr lang="en-GB" sz="5400" dirty="0">
              <a:solidFill>
                <a:schemeClr val="tx2">
                  <a:lumMod val="75000"/>
                </a:schemeClr>
              </a:solidFill>
            </a:endParaRPr>
          </a:p>
        </p:txBody>
      </p:sp>
      <p:sp>
        <p:nvSpPr>
          <p:cNvPr id="3" name="Subtitle 2"/>
          <p:cNvSpPr>
            <a:spLocks noGrp="1"/>
          </p:cNvSpPr>
          <p:nvPr>
            <p:ph type="subTitle" idx="1"/>
          </p:nvPr>
        </p:nvSpPr>
        <p:spPr>
          <a:xfrm>
            <a:off x="0" y="4641254"/>
            <a:ext cx="9144000" cy="1207352"/>
          </a:xfrm>
        </p:spPr>
        <p:txBody>
          <a:bodyPr>
            <a:normAutofit/>
          </a:bodyPr>
          <a:lstStyle/>
          <a:p>
            <a:r>
              <a:rPr lang="en-GB" dirty="0" err="1" smtClean="0">
                <a:solidFill>
                  <a:schemeClr val="tx1"/>
                </a:solidFill>
              </a:rPr>
              <a:t>Delphine</a:t>
            </a:r>
            <a:r>
              <a:rPr lang="en-GB" dirty="0" smtClean="0">
                <a:solidFill>
                  <a:schemeClr val="tx1"/>
                </a:solidFill>
              </a:rPr>
              <a:t> </a:t>
            </a:r>
            <a:r>
              <a:rPr lang="en-GB" dirty="0" err="1" smtClean="0">
                <a:solidFill>
                  <a:schemeClr val="tx1"/>
                </a:solidFill>
              </a:rPr>
              <a:t>Deryng</a:t>
            </a:r>
            <a:r>
              <a:rPr lang="en-GB" dirty="0" smtClean="0">
                <a:solidFill>
                  <a:schemeClr val="tx1"/>
                </a:solidFill>
              </a:rPr>
              <a:t> (University of East Anglia) </a:t>
            </a:r>
          </a:p>
          <a:p>
            <a:r>
              <a:rPr lang="en-GB" dirty="0" smtClean="0">
                <a:solidFill>
                  <a:schemeClr val="tx1"/>
                </a:solidFill>
              </a:rPr>
              <a:t>Gang Zhao &amp; Stefan Siebert (University of Bonn)</a:t>
            </a:r>
            <a:endParaRPr lang="en-GB" dirty="0">
              <a:solidFill>
                <a:schemeClr val="tx1"/>
              </a:solidFill>
            </a:endParaRPr>
          </a:p>
        </p:txBody>
      </p:sp>
      <p:sp>
        <p:nvSpPr>
          <p:cNvPr id="4" name="TextBox 3"/>
          <p:cNvSpPr txBox="1"/>
          <p:nvPr/>
        </p:nvSpPr>
        <p:spPr>
          <a:xfrm>
            <a:off x="-2552700" y="1727200"/>
            <a:ext cx="2263736" cy="369332"/>
          </a:xfrm>
          <a:prstGeom prst="rect">
            <a:avLst/>
          </a:prstGeom>
          <a:noFill/>
        </p:spPr>
        <p:txBody>
          <a:bodyPr wrap="none" rtlCol="0">
            <a:spAutoFit/>
          </a:bodyPr>
          <a:lstStyle/>
          <a:p>
            <a:r>
              <a:rPr lang="en-GB" dirty="0">
                <a:solidFill>
                  <a:srgbClr val="3A1E64"/>
                </a:solidFill>
              </a:rPr>
              <a:t>1</a:t>
            </a:r>
            <a:r>
              <a:rPr lang="en-GB" dirty="0" smtClean="0">
                <a:solidFill>
                  <a:srgbClr val="3A1E64"/>
                </a:solidFill>
              </a:rPr>
              <a:t>0 September, 2014</a:t>
            </a:r>
            <a:endParaRPr lang="en-GB" dirty="0">
              <a:solidFill>
                <a:srgbClr val="3A1E64"/>
              </a:solidFill>
            </a:endParaRPr>
          </a:p>
        </p:txBody>
      </p:sp>
      <p:sp>
        <p:nvSpPr>
          <p:cNvPr id="5" name="TextBox 4"/>
          <p:cNvSpPr txBox="1"/>
          <p:nvPr/>
        </p:nvSpPr>
        <p:spPr>
          <a:xfrm>
            <a:off x="5901932" y="6142622"/>
            <a:ext cx="3242068" cy="369332"/>
          </a:xfrm>
          <a:prstGeom prst="rect">
            <a:avLst/>
          </a:prstGeom>
          <a:noFill/>
        </p:spPr>
        <p:txBody>
          <a:bodyPr wrap="none" rtlCol="0">
            <a:spAutoFit/>
          </a:bodyPr>
          <a:lstStyle/>
          <a:p>
            <a:r>
              <a:rPr lang="en-GB" dirty="0" smtClean="0">
                <a:solidFill>
                  <a:srgbClr val="3A1E64"/>
                </a:solidFill>
              </a:rPr>
              <a:t>Contact: d.deryng@uea.ac.uk</a:t>
            </a:r>
            <a:endParaRPr lang="en-GB" dirty="0">
              <a:solidFill>
                <a:srgbClr val="3A1E6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g_2020.png"/>
          <p:cNvPicPr>
            <a:picLocks noChangeAspect="1"/>
          </p:cNvPicPr>
          <p:nvPr/>
        </p:nvPicPr>
        <p:blipFill>
          <a:blip r:embed="rId3"/>
          <a:stretch>
            <a:fillRect/>
          </a:stretch>
        </p:blipFill>
        <p:spPr>
          <a:xfrm>
            <a:off x="1384302" y="0"/>
            <a:ext cx="7759698" cy="6857999"/>
          </a:xfrm>
          <a:prstGeom prst="rect">
            <a:avLst/>
          </a:prstGeom>
        </p:spPr>
      </p:pic>
      <p:sp>
        <p:nvSpPr>
          <p:cNvPr id="10" name="Title 1"/>
          <p:cNvSpPr txBox="1">
            <a:spLocks/>
          </p:cNvSpPr>
          <p:nvPr/>
        </p:nvSpPr>
        <p:spPr>
          <a:xfrm>
            <a:off x="0" y="1058333"/>
            <a:ext cx="2646947"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chemeClr val="tx2">
                    <a:lumMod val="75000"/>
                  </a:schemeClr>
                </a:solidFill>
                <a:effectLst/>
                <a:uLnTx/>
                <a:uFillTx/>
                <a:latin typeface="+mj-lt"/>
                <a:ea typeface="+mj-ea"/>
                <a:cs typeface="+mj-cs"/>
              </a:rPr>
              <a:t>PEGASUS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2400" dirty="0" smtClean="0">
                <a:solidFill>
                  <a:schemeClr val="tx2">
                    <a:lumMod val="75000"/>
                  </a:schemeClr>
                </a:solidFill>
                <a:latin typeface="+mj-lt"/>
                <a:ea typeface="+mj-ea"/>
                <a:cs typeface="+mj-cs"/>
              </a:rPr>
              <a:t>% change in yield in</a:t>
            </a:r>
            <a:r>
              <a:rPr kumimoji="0" lang="en-GB" sz="2400" b="0" i="0"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en-GB" sz="2400" b="1" i="0" u="none" strike="noStrike" kern="1200" cap="none" spc="0" normalizeH="0" baseline="0" noProof="0" dirty="0" smtClean="0">
                <a:ln>
                  <a:noFill/>
                </a:ln>
                <a:solidFill>
                  <a:schemeClr val="tx2">
                    <a:lumMod val="75000"/>
                  </a:schemeClr>
                </a:solidFill>
                <a:effectLst/>
                <a:uLnTx/>
                <a:uFillTx/>
                <a:latin typeface="+mj-lt"/>
                <a:ea typeface="+mj-ea"/>
                <a:cs typeface="+mj-cs"/>
              </a:rPr>
              <a:t>2020s</a:t>
            </a:r>
            <a:endParaRPr kumimoji="0" lang="en-GB" sz="2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4" name="Oval 3"/>
          <p:cNvSpPr/>
          <p:nvPr/>
        </p:nvSpPr>
        <p:spPr>
          <a:xfrm>
            <a:off x="7114201" y="3670300"/>
            <a:ext cx="785199" cy="815975"/>
          </a:xfrm>
          <a:prstGeom prst="ellipse">
            <a:avLst/>
          </a:prstGeom>
          <a:noFill/>
          <a:ln w="38100" cmpd="dbl">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p:cNvSpPr/>
          <p:nvPr/>
        </p:nvSpPr>
        <p:spPr>
          <a:xfrm>
            <a:off x="7114201" y="1385358"/>
            <a:ext cx="785199" cy="815975"/>
          </a:xfrm>
          <a:prstGeom prst="ellipse">
            <a:avLst/>
          </a:prstGeom>
          <a:noFill/>
          <a:ln w="38100" cmpd="dbl">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PEGASUS_2050_impact_alone.png"/>
          <p:cNvPicPr>
            <a:picLocks noChangeAspect="1"/>
          </p:cNvPicPr>
          <p:nvPr/>
        </p:nvPicPr>
        <p:blipFill>
          <a:blip r:embed="rId3"/>
          <a:srcRect l="9691" r="11969"/>
          <a:stretch>
            <a:fillRect/>
          </a:stretch>
        </p:blipFill>
        <p:spPr>
          <a:xfrm>
            <a:off x="1393509" y="0"/>
            <a:ext cx="7760393" cy="6858000"/>
          </a:xfrm>
          <a:prstGeom prst="rect">
            <a:avLst/>
          </a:prstGeom>
        </p:spPr>
      </p:pic>
      <p:sp>
        <p:nvSpPr>
          <p:cNvPr id="10" name="Title 1"/>
          <p:cNvSpPr txBox="1">
            <a:spLocks/>
          </p:cNvSpPr>
          <p:nvPr/>
        </p:nvSpPr>
        <p:spPr>
          <a:xfrm>
            <a:off x="0" y="1058333"/>
            <a:ext cx="2646947"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chemeClr val="tx2">
                    <a:lumMod val="75000"/>
                  </a:schemeClr>
                </a:solidFill>
                <a:effectLst/>
                <a:uLnTx/>
                <a:uFillTx/>
                <a:latin typeface="+mj-lt"/>
                <a:ea typeface="+mj-ea"/>
                <a:cs typeface="+mj-cs"/>
              </a:rPr>
              <a:t>PEGASUS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2400" dirty="0" smtClean="0">
                <a:solidFill>
                  <a:schemeClr val="tx2">
                    <a:lumMod val="75000"/>
                  </a:schemeClr>
                </a:solidFill>
                <a:latin typeface="+mj-lt"/>
                <a:ea typeface="+mj-ea"/>
                <a:cs typeface="+mj-cs"/>
              </a:rPr>
              <a:t>% change in yield in</a:t>
            </a:r>
            <a:r>
              <a:rPr kumimoji="0" lang="en-GB" sz="2400" b="0" i="0" u="none" strike="noStrike" kern="1200" cap="none" spc="0" normalizeH="0" baseline="0" noProof="0" dirty="0" smtClean="0">
                <a:ln>
                  <a:noFill/>
                </a:ln>
                <a:solidFill>
                  <a:schemeClr val="tx2">
                    <a:lumMod val="75000"/>
                  </a:schemeClr>
                </a:solidFill>
                <a:effectLst/>
                <a:uLnTx/>
                <a:uFillTx/>
                <a:latin typeface="+mj-lt"/>
                <a:ea typeface="+mj-ea"/>
                <a:cs typeface="+mj-cs"/>
              </a:rPr>
              <a:t> </a:t>
            </a:r>
            <a:r>
              <a:rPr kumimoji="0" lang="en-GB" sz="2400" b="1" i="0" u="none" strike="noStrike" kern="1200" cap="none" spc="0" normalizeH="0" baseline="0" noProof="0" dirty="0" smtClean="0">
                <a:ln>
                  <a:noFill/>
                </a:ln>
                <a:solidFill>
                  <a:schemeClr val="tx2">
                    <a:lumMod val="75000"/>
                  </a:schemeClr>
                </a:solidFill>
                <a:effectLst/>
                <a:uLnTx/>
                <a:uFillTx/>
                <a:latin typeface="+mj-lt"/>
                <a:ea typeface="+mj-ea"/>
                <a:cs typeface="+mj-cs"/>
              </a:rPr>
              <a:t>2050s</a:t>
            </a:r>
            <a:endParaRPr kumimoji="0" lang="en-GB" sz="2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7" name="Oval 3"/>
          <p:cNvSpPr/>
          <p:nvPr/>
        </p:nvSpPr>
        <p:spPr>
          <a:xfrm>
            <a:off x="7114201" y="3670300"/>
            <a:ext cx="785199" cy="815975"/>
          </a:xfrm>
          <a:prstGeom prst="ellipse">
            <a:avLst/>
          </a:prstGeom>
          <a:noFill/>
          <a:ln w="38100" cmpd="dbl">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4"/>
          <p:cNvSpPr/>
          <p:nvPr/>
        </p:nvSpPr>
        <p:spPr>
          <a:xfrm>
            <a:off x="7114201" y="1385358"/>
            <a:ext cx="785199" cy="815975"/>
          </a:xfrm>
          <a:prstGeom prst="ellipse">
            <a:avLst/>
          </a:prstGeom>
          <a:noFill/>
          <a:ln w="38100" cmpd="dbl">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smtClean="0">
                <a:solidFill>
                  <a:schemeClr val="tx2">
                    <a:lumMod val="75000"/>
                  </a:schemeClr>
                </a:solidFill>
              </a:rPr>
              <a:t>Implication for crop simulations</a:t>
            </a:r>
            <a:endParaRPr lang="en-GB" b="1" dirty="0">
              <a:solidFill>
                <a:schemeClr val="tx2">
                  <a:lumMod val="75000"/>
                </a:schemeClr>
              </a:solidFill>
            </a:endParaRPr>
          </a:p>
        </p:txBody>
      </p:sp>
      <p:sp>
        <p:nvSpPr>
          <p:cNvPr id="5" name="Rectangle 4"/>
          <p:cNvSpPr/>
          <p:nvPr/>
        </p:nvSpPr>
        <p:spPr>
          <a:xfrm>
            <a:off x="19406" y="1143000"/>
            <a:ext cx="9124594" cy="1384995"/>
          </a:xfrm>
          <a:prstGeom prst="rect">
            <a:avLst/>
          </a:prstGeom>
        </p:spPr>
        <p:txBody>
          <a:bodyPr wrap="square">
            <a:spAutoFit/>
          </a:bodyPr>
          <a:lstStyle/>
          <a:p>
            <a:pPr algn="ctr"/>
            <a:r>
              <a:rPr lang="en-GB" sz="2800" dirty="0" smtClean="0">
                <a:solidFill>
                  <a:schemeClr val="tx2">
                    <a:lumMod val="75000"/>
                  </a:schemeClr>
                </a:solidFill>
                <a:ea typeface="+mj-ea"/>
                <a:cs typeface="+mj-cs"/>
              </a:rPr>
              <a:t>Impact on Maize production </a:t>
            </a:r>
            <a:br>
              <a:rPr lang="en-GB" sz="2800" dirty="0" smtClean="0">
                <a:solidFill>
                  <a:schemeClr val="tx2">
                    <a:lumMod val="75000"/>
                  </a:schemeClr>
                </a:solidFill>
                <a:ea typeface="+mj-ea"/>
                <a:cs typeface="+mj-cs"/>
              </a:rPr>
            </a:br>
            <a:r>
              <a:rPr lang="en-GB" sz="2800" dirty="0" smtClean="0">
                <a:solidFill>
                  <a:schemeClr val="tx2">
                    <a:lumMod val="75000"/>
                  </a:schemeClr>
                </a:solidFill>
                <a:ea typeface="+mj-ea"/>
                <a:cs typeface="+mj-cs"/>
              </a:rPr>
              <a:t>by the 2020s under </a:t>
            </a:r>
            <a:r>
              <a:rPr lang="en-GB" sz="2800" i="1" dirty="0" smtClean="0">
                <a:solidFill>
                  <a:schemeClr val="tx2">
                    <a:lumMod val="75000"/>
                  </a:schemeClr>
                </a:solidFill>
                <a:ea typeface="+mj-ea"/>
                <a:cs typeface="+mj-cs"/>
              </a:rPr>
              <a:t>business as usual </a:t>
            </a:r>
            <a:br>
              <a:rPr lang="en-GB" sz="2800" i="1" dirty="0" smtClean="0">
                <a:solidFill>
                  <a:schemeClr val="tx2">
                    <a:lumMod val="75000"/>
                  </a:schemeClr>
                </a:solidFill>
                <a:ea typeface="+mj-ea"/>
                <a:cs typeface="+mj-cs"/>
              </a:rPr>
            </a:br>
            <a:r>
              <a:rPr lang="en-GB" sz="2800" dirty="0" smtClean="0">
                <a:solidFill>
                  <a:schemeClr val="tx2">
                    <a:lumMod val="75000"/>
                  </a:schemeClr>
                </a:solidFill>
                <a:ea typeface="+mj-ea"/>
                <a:cs typeface="+mj-cs"/>
              </a:rPr>
              <a:t>GHG emissions pathway (RCP 8.5)</a:t>
            </a:r>
            <a:endParaRPr lang="en-GB" dirty="0">
              <a:solidFill>
                <a:schemeClr val="tx2">
                  <a:lumMod val="75000"/>
                </a:schemeClr>
              </a:solidFill>
            </a:endParaRPr>
          </a:p>
        </p:txBody>
      </p:sp>
      <p:pic>
        <p:nvPicPr>
          <p:cNvPr id="6" name="Grafik 5" descr="maize_india_states_delta_prod2020_pegasus_hadgem2-es.png"/>
          <p:cNvPicPr>
            <a:picLocks noChangeAspect="1"/>
          </p:cNvPicPr>
          <p:nvPr/>
        </p:nvPicPr>
        <p:blipFill>
          <a:blip r:embed="rId3"/>
          <a:stretch>
            <a:fillRect/>
          </a:stretch>
        </p:blipFill>
        <p:spPr>
          <a:xfrm>
            <a:off x="0" y="2693924"/>
            <a:ext cx="9144000" cy="319596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smtClean="0">
                <a:solidFill>
                  <a:schemeClr val="tx2">
                    <a:lumMod val="75000"/>
                  </a:schemeClr>
                </a:solidFill>
              </a:rPr>
              <a:t>Implication for crop simulations</a:t>
            </a:r>
            <a:endParaRPr lang="en-GB" b="1" dirty="0">
              <a:solidFill>
                <a:schemeClr val="tx2">
                  <a:lumMod val="75000"/>
                </a:schemeClr>
              </a:solidFill>
            </a:endParaRPr>
          </a:p>
        </p:txBody>
      </p:sp>
      <p:sp>
        <p:nvSpPr>
          <p:cNvPr id="5" name="Rectangle 4"/>
          <p:cNvSpPr/>
          <p:nvPr/>
        </p:nvSpPr>
        <p:spPr>
          <a:xfrm>
            <a:off x="19406" y="1143000"/>
            <a:ext cx="9124594" cy="1384995"/>
          </a:xfrm>
          <a:prstGeom prst="rect">
            <a:avLst/>
          </a:prstGeom>
        </p:spPr>
        <p:txBody>
          <a:bodyPr wrap="square">
            <a:spAutoFit/>
          </a:bodyPr>
          <a:lstStyle/>
          <a:p>
            <a:pPr algn="ctr"/>
            <a:r>
              <a:rPr lang="en-GB" sz="2800" dirty="0" smtClean="0">
                <a:solidFill>
                  <a:srgbClr val="42386E"/>
                </a:solidFill>
                <a:ea typeface="+mj-ea"/>
                <a:cs typeface="+mj-cs"/>
              </a:rPr>
              <a:t>Impact on Maize production </a:t>
            </a:r>
            <a:br>
              <a:rPr lang="en-GB" sz="2800" dirty="0" smtClean="0">
                <a:solidFill>
                  <a:srgbClr val="42386E"/>
                </a:solidFill>
                <a:ea typeface="+mj-ea"/>
                <a:cs typeface="+mj-cs"/>
              </a:rPr>
            </a:br>
            <a:r>
              <a:rPr lang="en-GB" sz="2800" dirty="0" smtClean="0">
                <a:solidFill>
                  <a:srgbClr val="42386E"/>
                </a:solidFill>
                <a:ea typeface="+mj-ea"/>
                <a:cs typeface="+mj-cs"/>
              </a:rPr>
              <a:t>by the 2020s under </a:t>
            </a:r>
            <a:r>
              <a:rPr lang="en-GB" sz="2800" i="1" dirty="0" smtClean="0">
                <a:solidFill>
                  <a:srgbClr val="42386E"/>
                </a:solidFill>
                <a:ea typeface="+mj-ea"/>
                <a:cs typeface="+mj-cs"/>
              </a:rPr>
              <a:t>business as usual </a:t>
            </a:r>
            <a:br>
              <a:rPr lang="en-GB" sz="2800" i="1" dirty="0" smtClean="0">
                <a:solidFill>
                  <a:srgbClr val="42386E"/>
                </a:solidFill>
                <a:ea typeface="+mj-ea"/>
                <a:cs typeface="+mj-cs"/>
              </a:rPr>
            </a:br>
            <a:r>
              <a:rPr lang="en-GB" sz="2800" dirty="0" smtClean="0">
                <a:solidFill>
                  <a:srgbClr val="42386E"/>
                </a:solidFill>
                <a:ea typeface="+mj-ea"/>
                <a:cs typeface="+mj-cs"/>
              </a:rPr>
              <a:t>GHG emissions pathway (RCP 8.5)</a:t>
            </a:r>
            <a:endParaRPr lang="en-GB" dirty="0"/>
          </a:p>
        </p:txBody>
      </p:sp>
      <p:pic>
        <p:nvPicPr>
          <p:cNvPr id="7" name="Grafik 6" descr="soy_india_states_delta_prod2020_pegasus_hadgem2es.png"/>
          <p:cNvPicPr>
            <a:picLocks noChangeAspect="1"/>
          </p:cNvPicPr>
          <p:nvPr/>
        </p:nvPicPr>
        <p:blipFill>
          <a:blip r:embed="rId3"/>
          <a:stretch>
            <a:fillRect/>
          </a:stretch>
        </p:blipFill>
        <p:spPr>
          <a:xfrm>
            <a:off x="0" y="2692800"/>
            <a:ext cx="9144000" cy="319596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dirty="0" smtClean="0">
                <a:solidFill>
                  <a:schemeClr val="tx2">
                    <a:lumMod val="75000"/>
                  </a:schemeClr>
                </a:solidFill>
              </a:rPr>
              <a:t>Sources of uncertainties</a:t>
            </a:r>
            <a:br>
              <a:rPr lang="en-GB" dirty="0" smtClean="0">
                <a:solidFill>
                  <a:schemeClr val="tx2">
                    <a:lumMod val="75000"/>
                  </a:schemeClr>
                </a:solidFill>
              </a:rPr>
            </a:br>
            <a:r>
              <a:rPr lang="en-GB" dirty="0" smtClean="0">
                <a:solidFill>
                  <a:schemeClr val="tx2">
                    <a:lumMod val="75000"/>
                  </a:schemeClr>
                </a:solidFill>
              </a:rPr>
              <a:t>HadGEM2-ES RCP 8.5 - 2020s</a:t>
            </a:r>
            <a:endParaRPr lang="en-GB" dirty="0">
              <a:solidFill>
                <a:schemeClr val="tx2">
                  <a:lumMod val="75000"/>
                </a:schemeClr>
              </a:solidFill>
            </a:endParaRPr>
          </a:p>
        </p:txBody>
      </p:sp>
      <p:pic>
        <p:nvPicPr>
          <p:cNvPr id="9" name="Picture 8" descr="pegasus_2020_map.png"/>
          <p:cNvPicPr>
            <a:picLocks noChangeAspect="1"/>
          </p:cNvPicPr>
          <p:nvPr/>
        </p:nvPicPr>
        <p:blipFill>
          <a:blip r:embed="rId2"/>
          <a:stretch>
            <a:fillRect/>
          </a:stretch>
        </p:blipFill>
        <p:spPr>
          <a:xfrm>
            <a:off x="4288580" y="4114800"/>
            <a:ext cx="3114040" cy="2743200"/>
          </a:xfrm>
          <a:prstGeom prst="rect">
            <a:avLst/>
          </a:prstGeom>
        </p:spPr>
      </p:pic>
      <p:pic>
        <p:nvPicPr>
          <p:cNvPr id="10" name="Picture 9" descr="lpjml_2020_map.png"/>
          <p:cNvPicPr>
            <a:picLocks noChangeAspect="1"/>
          </p:cNvPicPr>
          <p:nvPr/>
        </p:nvPicPr>
        <p:blipFill>
          <a:blip r:embed="rId3"/>
          <a:stretch>
            <a:fillRect/>
          </a:stretch>
        </p:blipFill>
        <p:spPr>
          <a:xfrm>
            <a:off x="4288580" y="1371600"/>
            <a:ext cx="3108960" cy="2743200"/>
          </a:xfrm>
          <a:prstGeom prst="rect">
            <a:avLst/>
          </a:prstGeom>
        </p:spPr>
      </p:pic>
      <p:pic>
        <p:nvPicPr>
          <p:cNvPr id="11" name="Picture 10" descr="gepic_2020_map.png"/>
          <p:cNvPicPr>
            <a:picLocks noChangeAspect="1"/>
          </p:cNvPicPr>
          <p:nvPr/>
        </p:nvPicPr>
        <p:blipFill>
          <a:blip r:embed="rId4"/>
          <a:stretch>
            <a:fillRect/>
          </a:stretch>
        </p:blipFill>
        <p:spPr>
          <a:xfrm>
            <a:off x="1179620" y="1371600"/>
            <a:ext cx="3103880" cy="2743200"/>
          </a:xfrm>
          <a:prstGeom prst="rect">
            <a:avLst/>
          </a:prstGeom>
        </p:spPr>
      </p:pic>
      <p:pic>
        <p:nvPicPr>
          <p:cNvPr id="12" name="Picture 11" descr="pdssat_2020_map.png"/>
          <p:cNvPicPr>
            <a:picLocks noChangeAspect="1"/>
          </p:cNvPicPr>
          <p:nvPr/>
        </p:nvPicPr>
        <p:blipFill>
          <a:blip r:embed="rId5"/>
          <a:stretch>
            <a:fillRect/>
          </a:stretch>
        </p:blipFill>
        <p:spPr>
          <a:xfrm>
            <a:off x="1179620" y="4114800"/>
            <a:ext cx="3108960" cy="2743200"/>
          </a:xfrm>
          <a:prstGeom prst="rect">
            <a:avLst/>
          </a:prstGeom>
        </p:spPr>
      </p:pic>
      <p:sp>
        <p:nvSpPr>
          <p:cNvPr id="13" name="TextBox 12"/>
          <p:cNvSpPr txBox="1"/>
          <p:nvPr/>
        </p:nvSpPr>
        <p:spPr>
          <a:xfrm>
            <a:off x="166550" y="2489200"/>
            <a:ext cx="750526" cy="369332"/>
          </a:xfrm>
          <a:prstGeom prst="rect">
            <a:avLst/>
          </a:prstGeom>
          <a:noFill/>
        </p:spPr>
        <p:txBody>
          <a:bodyPr wrap="none" rtlCol="0">
            <a:spAutoFit/>
          </a:bodyPr>
          <a:lstStyle/>
          <a:p>
            <a:r>
              <a:rPr lang="en-GB" b="1" dirty="0" smtClean="0"/>
              <a:t>GEPIC</a:t>
            </a:r>
            <a:endParaRPr lang="en-GB" b="1" dirty="0"/>
          </a:p>
        </p:txBody>
      </p:sp>
      <p:sp>
        <p:nvSpPr>
          <p:cNvPr id="14" name="TextBox 13"/>
          <p:cNvSpPr txBox="1"/>
          <p:nvPr/>
        </p:nvSpPr>
        <p:spPr>
          <a:xfrm>
            <a:off x="0" y="5215467"/>
            <a:ext cx="904415" cy="369332"/>
          </a:xfrm>
          <a:prstGeom prst="rect">
            <a:avLst/>
          </a:prstGeom>
          <a:noFill/>
        </p:spPr>
        <p:txBody>
          <a:bodyPr wrap="none" rtlCol="0">
            <a:spAutoFit/>
          </a:bodyPr>
          <a:lstStyle/>
          <a:p>
            <a:r>
              <a:rPr lang="en-GB" b="1" dirty="0" smtClean="0"/>
              <a:t>pDSSAT</a:t>
            </a:r>
            <a:endParaRPr lang="en-GB" b="1" dirty="0"/>
          </a:p>
        </p:txBody>
      </p:sp>
      <p:sp>
        <p:nvSpPr>
          <p:cNvPr id="15" name="TextBox 14"/>
          <p:cNvSpPr txBox="1"/>
          <p:nvPr/>
        </p:nvSpPr>
        <p:spPr>
          <a:xfrm>
            <a:off x="7620189" y="2489200"/>
            <a:ext cx="754309" cy="369332"/>
          </a:xfrm>
          <a:prstGeom prst="rect">
            <a:avLst/>
          </a:prstGeom>
          <a:noFill/>
        </p:spPr>
        <p:txBody>
          <a:bodyPr wrap="none" rtlCol="0">
            <a:spAutoFit/>
          </a:bodyPr>
          <a:lstStyle/>
          <a:p>
            <a:r>
              <a:rPr lang="en-GB" b="1" dirty="0" smtClean="0"/>
              <a:t>LPJmL</a:t>
            </a:r>
            <a:endParaRPr lang="en-GB" b="1" dirty="0"/>
          </a:p>
        </p:txBody>
      </p:sp>
      <p:sp>
        <p:nvSpPr>
          <p:cNvPr id="16" name="TextBox 15"/>
          <p:cNvSpPr txBox="1"/>
          <p:nvPr/>
        </p:nvSpPr>
        <p:spPr>
          <a:xfrm>
            <a:off x="7620189" y="5215467"/>
            <a:ext cx="1072538" cy="369332"/>
          </a:xfrm>
          <a:prstGeom prst="rect">
            <a:avLst/>
          </a:prstGeom>
          <a:noFill/>
        </p:spPr>
        <p:txBody>
          <a:bodyPr wrap="none" rtlCol="0">
            <a:spAutoFit/>
          </a:bodyPr>
          <a:lstStyle/>
          <a:p>
            <a:r>
              <a:rPr lang="en-GB" b="1" dirty="0" smtClean="0"/>
              <a:t>PEGASUS</a:t>
            </a: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dirty="0" smtClean="0">
                <a:solidFill>
                  <a:schemeClr val="tx2">
                    <a:lumMod val="75000"/>
                  </a:schemeClr>
                </a:solidFill>
              </a:rPr>
              <a:t>Sources of uncertainties</a:t>
            </a:r>
            <a:br>
              <a:rPr lang="en-GB" dirty="0" smtClean="0">
                <a:solidFill>
                  <a:schemeClr val="tx2">
                    <a:lumMod val="75000"/>
                  </a:schemeClr>
                </a:solidFill>
              </a:rPr>
            </a:br>
            <a:r>
              <a:rPr lang="en-GB" dirty="0" smtClean="0">
                <a:solidFill>
                  <a:schemeClr val="tx2">
                    <a:lumMod val="75000"/>
                  </a:schemeClr>
                </a:solidFill>
              </a:rPr>
              <a:t>HadGEM2-ES RCP 8.5 - 2020s</a:t>
            </a:r>
            <a:endParaRPr lang="en-GB" dirty="0">
              <a:solidFill>
                <a:schemeClr val="tx2">
                  <a:lumMod val="75000"/>
                </a:schemeClr>
              </a:solidFill>
            </a:endParaRPr>
          </a:p>
        </p:txBody>
      </p:sp>
      <p:pic>
        <p:nvPicPr>
          <p:cNvPr id="9" name="Picture 8" descr="pegasus_2020_map.png"/>
          <p:cNvPicPr>
            <a:picLocks noChangeAspect="1"/>
          </p:cNvPicPr>
          <p:nvPr/>
        </p:nvPicPr>
        <p:blipFill>
          <a:blip r:embed="rId2"/>
          <a:stretch>
            <a:fillRect/>
          </a:stretch>
        </p:blipFill>
        <p:spPr>
          <a:xfrm>
            <a:off x="4288580" y="4114800"/>
            <a:ext cx="3114040" cy="2743200"/>
          </a:xfrm>
          <a:prstGeom prst="rect">
            <a:avLst/>
          </a:prstGeom>
        </p:spPr>
      </p:pic>
      <p:pic>
        <p:nvPicPr>
          <p:cNvPr id="10" name="Picture 9" descr="lpjml_2020_map.png"/>
          <p:cNvPicPr>
            <a:picLocks noChangeAspect="1"/>
          </p:cNvPicPr>
          <p:nvPr/>
        </p:nvPicPr>
        <p:blipFill>
          <a:blip r:embed="rId3"/>
          <a:stretch>
            <a:fillRect/>
          </a:stretch>
        </p:blipFill>
        <p:spPr>
          <a:xfrm>
            <a:off x="4288580" y="1371600"/>
            <a:ext cx="3108960" cy="2743200"/>
          </a:xfrm>
          <a:prstGeom prst="rect">
            <a:avLst/>
          </a:prstGeom>
        </p:spPr>
      </p:pic>
      <p:pic>
        <p:nvPicPr>
          <p:cNvPr id="11" name="Picture 10" descr="gepic_2020_map.png"/>
          <p:cNvPicPr>
            <a:picLocks noChangeAspect="1"/>
          </p:cNvPicPr>
          <p:nvPr/>
        </p:nvPicPr>
        <p:blipFill>
          <a:blip r:embed="rId4"/>
          <a:stretch>
            <a:fillRect/>
          </a:stretch>
        </p:blipFill>
        <p:spPr>
          <a:xfrm>
            <a:off x="1179620" y="1371600"/>
            <a:ext cx="3103880" cy="2743200"/>
          </a:xfrm>
          <a:prstGeom prst="rect">
            <a:avLst/>
          </a:prstGeom>
        </p:spPr>
      </p:pic>
      <p:pic>
        <p:nvPicPr>
          <p:cNvPr id="12" name="Picture 11" descr="pdssat_2020_map.png"/>
          <p:cNvPicPr>
            <a:picLocks noChangeAspect="1"/>
          </p:cNvPicPr>
          <p:nvPr/>
        </p:nvPicPr>
        <p:blipFill>
          <a:blip r:embed="rId5"/>
          <a:stretch>
            <a:fillRect/>
          </a:stretch>
        </p:blipFill>
        <p:spPr>
          <a:xfrm>
            <a:off x="1179620" y="4114800"/>
            <a:ext cx="3108960" cy="2743200"/>
          </a:xfrm>
          <a:prstGeom prst="rect">
            <a:avLst/>
          </a:prstGeom>
        </p:spPr>
      </p:pic>
      <p:sp>
        <p:nvSpPr>
          <p:cNvPr id="13" name="TextBox 12"/>
          <p:cNvSpPr txBox="1"/>
          <p:nvPr/>
        </p:nvSpPr>
        <p:spPr>
          <a:xfrm>
            <a:off x="166550" y="2489200"/>
            <a:ext cx="750526" cy="369332"/>
          </a:xfrm>
          <a:prstGeom prst="rect">
            <a:avLst/>
          </a:prstGeom>
          <a:noFill/>
        </p:spPr>
        <p:txBody>
          <a:bodyPr wrap="none" rtlCol="0">
            <a:spAutoFit/>
          </a:bodyPr>
          <a:lstStyle/>
          <a:p>
            <a:r>
              <a:rPr lang="en-GB" b="1" dirty="0" smtClean="0"/>
              <a:t>GEPIC</a:t>
            </a:r>
            <a:endParaRPr lang="en-GB" b="1" dirty="0"/>
          </a:p>
        </p:txBody>
      </p:sp>
      <p:sp>
        <p:nvSpPr>
          <p:cNvPr id="14" name="TextBox 13"/>
          <p:cNvSpPr txBox="1"/>
          <p:nvPr/>
        </p:nvSpPr>
        <p:spPr>
          <a:xfrm>
            <a:off x="166550" y="6046464"/>
            <a:ext cx="904415" cy="369332"/>
          </a:xfrm>
          <a:prstGeom prst="rect">
            <a:avLst/>
          </a:prstGeom>
          <a:noFill/>
        </p:spPr>
        <p:txBody>
          <a:bodyPr wrap="none" rtlCol="0">
            <a:spAutoFit/>
          </a:bodyPr>
          <a:lstStyle/>
          <a:p>
            <a:r>
              <a:rPr lang="en-GB" b="1" dirty="0" smtClean="0"/>
              <a:t>pDSSAT</a:t>
            </a:r>
            <a:endParaRPr lang="en-GB" b="1" dirty="0"/>
          </a:p>
        </p:txBody>
      </p:sp>
      <p:sp>
        <p:nvSpPr>
          <p:cNvPr id="15" name="TextBox 14"/>
          <p:cNvSpPr txBox="1"/>
          <p:nvPr/>
        </p:nvSpPr>
        <p:spPr>
          <a:xfrm>
            <a:off x="7620189" y="2489200"/>
            <a:ext cx="754309" cy="369332"/>
          </a:xfrm>
          <a:prstGeom prst="rect">
            <a:avLst/>
          </a:prstGeom>
          <a:noFill/>
        </p:spPr>
        <p:txBody>
          <a:bodyPr wrap="none" rtlCol="0">
            <a:spAutoFit/>
          </a:bodyPr>
          <a:lstStyle/>
          <a:p>
            <a:r>
              <a:rPr lang="en-GB" b="1" dirty="0" smtClean="0"/>
              <a:t>LPJmL</a:t>
            </a:r>
            <a:endParaRPr lang="en-GB" b="1" dirty="0"/>
          </a:p>
        </p:txBody>
      </p:sp>
      <p:sp>
        <p:nvSpPr>
          <p:cNvPr id="16" name="TextBox 15"/>
          <p:cNvSpPr txBox="1"/>
          <p:nvPr/>
        </p:nvSpPr>
        <p:spPr>
          <a:xfrm>
            <a:off x="7620189" y="5215467"/>
            <a:ext cx="1072538" cy="369332"/>
          </a:xfrm>
          <a:prstGeom prst="rect">
            <a:avLst/>
          </a:prstGeom>
          <a:noFill/>
        </p:spPr>
        <p:txBody>
          <a:bodyPr wrap="none" rtlCol="0">
            <a:spAutoFit/>
          </a:bodyPr>
          <a:lstStyle/>
          <a:p>
            <a:r>
              <a:rPr lang="en-GB" b="1" dirty="0" smtClean="0"/>
              <a:t>PEGASUS</a:t>
            </a:r>
            <a:endParaRPr lang="en-GB" b="1" dirty="0"/>
          </a:p>
        </p:txBody>
      </p:sp>
      <p:sp>
        <p:nvSpPr>
          <p:cNvPr id="17" name="TextBox 16"/>
          <p:cNvSpPr txBox="1"/>
          <p:nvPr/>
        </p:nvSpPr>
        <p:spPr>
          <a:xfrm>
            <a:off x="7525345" y="2881868"/>
            <a:ext cx="1287995" cy="923330"/>
          </a:xfrm>
          <a:prstGeom prst="rect">
            <a:avLst/>
          </a:prstGeom>
          <a:noFill/>
        </p:spPr>
        <p:txBody>
          <a:bodyPr wrap="none" rtlCol="0">
            <a:spAutoFit/>
          </a:bodyPr>
          <a:lstStyle/>
          <a:p>
            <a:pPr algn="ctr"/>
            <a:r>
              <a:rPr lang="en-GB" dirty="0" smtClean="0">
                <a:solidFill>
                  <a:srgbClr val="881089"/>
                </a:solidFill>
              </a:rPr>
              <a:t>CO</a:t>
            </a:r>
            <a:r>
              <a:rPr lang="en-GB" baseline="-25000" dirty="0" smtClean="0">
                <a:solidFill>
                  <a:srgbClr val="881089"/>
                </a:solidFill>
              </a:rPr>
              <a:t>2</a:t>
            </a:r>
            <a:r>
              <a:rPr lang="en-GB" dirty="0" smtClean="0">
                <a:solidFill>
                  <a:srgbClr val="881089"/>
                </a:solidFill>
              </a:rPr>
              <a:t> </a:t>
            </a:r>
          </a:p>
          <a:p>
            <a:pPr algn="ctr"/>
            <a:r>
              <a:rPr lang="en-GB" dirty="0" smtClean="0">
                <a:solidFill>
                  <a:srgbClr val="881089"/>
                </a:solidFill>
              </a:rPr>
              <a:t>fertilisation </a:t>
            </a:r>
          </a:p>
          <a:p>
            <a:pPr algn="ctr"/>
            <a:r>
              <a:rPr lang="en-GB" dirty="0" smtClean="0">
                <a:solidFill>
                  <a:srgbClr val="881089"/>
                </a:solidFill>
              </a:rPr>
              <a:t>effect</a:t>
            </a:r>
            <a:endParaRPr lang="en-GB" dirty="0">
              <a:solidFill>
                <a:srgbClr val="881089"/>
              </a:solidFill>
            </a:endParaRPr>
          </a:p>
        </p:txBody>
      </p:sp>
      <p:sp>
        <p:nvSpPr>
          <p:cNvPr id="18" name="TextBox 17"/>
          <p:cNvSpPr txBox="1"/>
          <p:nvPr/>
        </p:nvSpPr>
        <p:spPr>
          <a:xfrm>
            <a:off x="7607343" y="5584799"/>
            <a:ext cx="1313693" cy="646331"/>
          </a:xfrm>
          <a:prstGeom prst="rect">
            <a:avLst/>
          </a:prstGeom>
          <a:noFill/>
        </p:spPr>
        <p:txBody>
          <a:bodyPr wrap="none" rtlCol="0">
            <a:spAutoFit/>
          </a:bodyPr>
          <a:lstStyle/>
          <a:p>
            <a:pPr algn="ctr"/>
            <a:r>
              <a:rPr lang="en-GB" dirty="0" smtClean="0">
                <a:solidFill>
                  <a:srgbClr val="881089"/>
                </a:solidFill>
              </a:rPr>
              <a:t>Extreme </a:t>
            </a:r>
          </a:p>
          <a:p>
            <a:pPr algn="ctr"/>
            <a:r>
              <a:rPr lang="en-GB" dirty="0" smtClean="0">
                <a:solidFill>
                  <a:srgbClr val="881089"/>
                </a:solidFill>
              </a:rPr>
              <a:t>heat stress</a:t>
            </a:r>
            <a:endParaRPr lang="en-GB" dirty="0">
              <a:solidFill>
                <a:srgbClr val="881089"/>
              </a:solidFill>
            </a:endParaRPr>
          </a:p>
        </p:txBody>
      </p:sp>
      <p:sp>
        <p:nvSpPr>
          <p:cNvPr id="19" name="TextBox 18"/>
          <p:cNvSpPr txBox="1"/>
          <p:nvPr/>
        </p:nvSpPr>
        <p:spPr>
          <a:xfrm>
            <a:off x="-55525" y="2999476"/>
            <a:ext cx="1622071" cy="2585323"/>
          </a:xfrm>
          <a:prstGeom prst="rect">
            <a:avLst/>
          </a:prstGeom>
          <a:noFill/>
        </p:spPr>
        <p:txBody>
          <a:bodyPr wrap="none" rtlCol="0">
            <a:spAutoFit/>
          </a:bodyPr>
          <a:lstStyle/>
          <a:p>
            <a:pPr algn="ctr"/>
            <a:r>
              <a:rPr lang="en-GB" dirty="0" smtClean="0">
                <a:solidFill>
                  <a:srgbClr val="881089"/>
                </a:solidFill>
              </a:rPr>
              <a:t>Detailed </a:t>
            </a:r>
          </a:p>
          <a:p>
            <a:pPr algn="ctr"/>
            <a:r>
              <a:rPr lang="en-GB" dirty="0" smtClean="0">
                <a:solidFill>
                  <a:srgbClr val="881089"/>
                </a:solidFill>
              </a:rPr>
              <a:t>point-specific</a:t>
            </a:r>
          </a:p>
          <a:p>
            <a:pPr algn="ctr"/>
            <a:r>
              <a:rPr lang="en-GB" dirty="0" smtClean="0">
                <a:solidFill>
                  <a:srgbClr val="881089"/>
                </a:solidFill>
              </a:rPr>
              <a:t>crop models:</a:t>
            </a:r>
          </a:p>
          <a:p>
            <a:pPr algn="ctr"/>
            <a:r>
              <a:rPr lang="en-GB" dirty="0" smtClean="0">
                <a:solidFill>
                  <a:srgbClr val="881089"/>
                </a:solidFill>
              </a:rPr>
              <a:t>Different </a:t>
            </a:r>
          </a:p>
          <a:p>
            <a:pPr algn="ctr"/>
            <a:r>
              <a:rPr lang="en-GB" dirty="0" smtClean="0">
                <a:solidFill>
                  <a:srgbClr val="881089"/>
                </a:solidFill>
              </a:rPr>
              <a:t>calibration </a:t>
            </a:r>
          </a:p>
          <a:p>
            <a:pPr algn="ctr"/>
            <a:r>
              <a:rPr lang="en-GB" dirty="0" smtClean="0">
                <a:solidFill>
                  <a:srgbClr val="881089"/>
                </a:solidFill>
              </a:rPr>
              <a:t>methods, </a:t>
            </a:r>
          </a:p>
          <a:p>
            <a:pPr algn="ctr"/>
            <a:r>
              <a:rPr lang="en-GB" dirty="0" smtClean="0">
                <a:solidFill>
                  <a:srgbClr val="881089"/>
                </a:solidFill>
              </a:rPr>
              <a:t>planting dates </a:t>
            </a:r>
          </a:p>
          <a:p>
            <a:pPr algn="ctr"/>
            <a:r>
              <a:rPr lang="en-GB" dirty="0" smtClean="0">
                <a:solidFill>
                  <a:srgbClr val="881089"/>
                </a:solidFill>
              </a:rPr>
              <a:t>decisions, </a:t>
            </a:r>
          </a:p>
          <a:p>
            <a:pPr algn="ctr"/>
            <a:r>
              <a:rPr lang="en-GB" dirty="0" smtClean="0">
                <a:solidFill>
                  <a:srgbClr val="881089"/>
                </a:solidFill>
              </a:rPr>
              <a:t>cultivars…</a:t>
            </a:r>
            <a:endParaRPr lang="en-GB" dirty="0">
              <a:solidFill>
                <a:srgbClr val="8810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538"/>
            <a:ext cx="9144000" cy="1143000"/>
          </a:xfrm>
        </p:spPr>
        <p:txBody>
          <a:bodyPr/>
          <a:lstStyle/>
          <a:p>
            <a:r>
              <a:rPr lang="en-GB" b="1" dirty="0" smtClean="0"/>
              <a:t>Discussion &amp; Questions</a:t>
            </a:r>
            <a:endParaRPr lang="en-GB" b="1" dirty="0"/>
          </a:p>
        </p:txBody>
      </p:sp>
      <p:sp>
        <p:nvSpPr>
          <p:cNvPr id="3" name="Content Placeholder 2"/>
          <p:cNvSpPr>
            <a:spLocks noGrp="1"/>
          </p:cNvSpPr>
          <p:nvPr>
            <p:ph idx="1"/>
          </p:nvPr>
        </p:nvSpPr>
        <p:spPr>
          <a:xfrm>
            <a:off x="457200" y="1316566"/>
            <a:ext cx="8229600" cy="4868334"/>
          </a:xfrm>
        </p:spPr>
        <p:txBody>
          <a:bodyPr>
            <a:normAutofit fontScale="92500" lnSpcReduction="20000"/>
          </a:bodyPr>
          <a:lstStyle/>
          <a:p>
            <a:r>
              <a:rPr lang="en-GB" dirty="0" smtClean="0">
                <a:solidFill>
                  <a:srgbClr val="C00000"/>
                </a:solidFill>
              </a:rPr>
              <a:t>Large differences in irrigation and harvested areas concern small producing regions</a:t>
            </a:r>
          </a:p>
          <a:p>
            <a:pPr>
              <a:buFont typeface="Wingdings" charset="2"/>
              <a:buChar char="à"/>
            </a:pPr>
            <a:r>
              <a:rPr lang="en-US" dirty="0" smtClean="0">
                <a:solidFill>
                  <a:srgbClr val="000090"/>
                </a:solidFill>
                <a:sym typeface="Wingdings"/>
              </a:rPr>
              <a:t>However these regions are likely to be more vulnerable to climate change impact on irrigation water resources and crop yields (?)</a:t>
            </a:r>
          </a:p>
          <a:p>
            <a:pPr>
              <a:buNone/>
            </a:pPr>
            <a:endParaRPr lang="en-GB" dirty="0" smtClean="0">
              <a:solidFill>
                <a:srgbClr val="000090"/>
              </a:solidFill>
            </a:endParaRPr>
          </a:p>
          <a:p>
            <a:r>
              <a:rPr lang="en-GB" dirty="0" smtClean="0">
                <a:solidFill>
                  <a:srgbClr val="C00000"/>
                </a:solidFill>
              </a:rPr>
              <a:t>Classification of the sources of modelling uncertainties:</a:t>
            </a:r>
          </a:p>
          <a:p>
            <a:pPr marL="1314450" lvl="2" indent="-514350">
              <a:buFont typeface="+mj-lt"/>
              <a:buAutoNum type="arabicPeriod"/>
            </a:pPr>
            <a:r>
              <a:rPr lang="en-GB" dirty="0" smtClean="0"/>
              <a:t>Crop models (they include difference processes and calibration process differ)</a:t>
            </a:r>
          </a:p>
          <a:p>
            <a:pPr marL="1314450" lvl="2" indent="-514350">
              <a:buFont typeface="+mj-lt"/>
              <a:buAutoNum type="arabicPeriod"/>
            </a:pPr>
            <a:r>
              <a:rPr lang="en-GB" dirty="0" smtClean="0"/>
              <a:t>Climate input (GCMs)</a:t>
            </a:r>
          </a:p>
          <a:p>
            <a:pPr marL="1314450" lvl="2" indent="-514350">
              <a:buFont typeface="+mj-lt"/>
              <a:buAutoNum type="arabicPeriod"/>
            </a:pPr>
            <a:r>
              <a:rPr lang="en-GB" dirty="0" smtClean="0"/>
              <a:t>Irrigation and crop data</a:t>
            </a:r>
          </a:p>
          <a:p>
            <a:pPr marL="514350" indent="-514350">
              <a:buNone/>
            </a:pPr>
            <a:endParaRPr lang="en-GB" dirty="0"/>
          </a:p>
        </p:txBody>
      </p:sp>
      <p:sp>
        <p:nvSpPr>
          <p:cNvPr id="5" name="Textfeld 4"/>
          <p:cNvSpPr txBox="1"/>
          <p:nvPr/>
        </p:nvSpPr>
        <p:spPr>
          <a:xfrm>
            <a:off x="0" y="6070600"/>
            <a:ext cx="9144000" cy="769441"/>
          </a:xfrm>
          <a:prstGeom prst="rect">
            <a:avLst/>
          </a:prstGeom>
          <a:noFill/>
        </p:spPr>
        <p:txBody>
          <a:bodyPr wrap="square" rtlCol="0">
            <a:spAutoFit/>
          </a:bodyPr>
          <a:lstStyle/>
          <a:p>
            <a:pPr algn="ctr"/>
            <a:r>
              <a:rPr lang="en-US" sz="4400" b="1" dirty="0" smtClean="0">
                <a:solidFill>
                  <a:srgbClr val="C00000"/>
                </a:solidFill>
              </a:rPr>
              <a:t>Why???</a:t>
            </a:r>
            <a:endParaRPr lang="en-US" sz="44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538"/>
            <a:ext cx="9144000" cy="1143000"/>
          </a:xfrm>
        </p:spPr>
        <p:txBody>
          <a:bodyPr/>
          <a:lstStyle/>
          <a:p>
            <a:r>
              <a:rPr lang="en-GB" b="1" dirty="0" smtClean="0"/>
              <a:t>Discussion &amp; Questions</a:t>
            </a:r>
            <a:endParaRPr lang="en-GB" b="1" dirty="0"/>
          </a:p>
        </p:txBody>
      </p:sp>
      <p:sp>
        <p:nvSpPr>
          <p:cNvPr id="5" name="Textfeld 4"/>
          <p:cNvSpPr txBox="1"/>
          <p:nvPr/>
        </p:nvSpPr>
        <p:spPr>
          <a:xfrm>
            <a:off x="0" y="1066800"/>
            <a:ext cx="9144000" cy="1077218"/>
          </a:xfrm>
          <a:prstGeom prst="rect">
            <a:avLst/>
          </a:prstGeom>
          <a:noFill/>
        </p:spPr>
        <p:txBody>
          <a:bodyPr wrap="square" rtlCol="0">
            <a:spAutoFit/>
          </a:bodyPr>
          <a:lstStyle/>
          <a:p>
            <a:pPr algn="ctr"/>
            <a:r>
              <a:rPr lang="en-US" sz="3200" b="1" dirty="0" smtClean="0">
                <a:solidFill>
                  <a:srgbClr val="C00000"/>
                </a:solidFill>
              </a:rPr>
              <a:t>Why is the impact of improved irrigation and crop data on simulated yield relatively small???</a:t>
            </a:r>
            <a:endParaRPr lang="en-US" sz="3200" b="1" dirty="0">
              <a:solidFill>
                <a:srgbClr val="C00000"/>
              </a:solidFill>
            </a:endParaRPr>
          </a:p>
        </p:txBody>
      </p:sp>
      <p:sp>
        <p:nvSpPr>
          <p:cNvPr id="7" name="Textfeld 6"/>
          <p:cNvSpPr txBox="1"/>
          <p:nvPr/>
        </p:nvSpPr>
        <p:spPr>
          <a:xfrm>
            <a:off x="0" y="2400300"/>
            <a:ext cx="9144000" cy="3416320"/>
          </a:xfrm>
          <a:prstGeom prst="rect">
            <a:avLst/>
          </a:prstGeom>
          <a:noFill/>
        </p:spPr>
        <p:txBody>
          <a:bodyPr wrap="square" rtlCol="0">
            <a:spAutoFit/>
          </a:bodyPr>
          <a:lstStyle/>
          <a:p>
            <a:pPr>
              <a:buFont typeface="Wingdings" pitchFamily="2" charset="2"/>
              <a:buChar char="§"/>
            </a:pPr>
            <a:r>
              <a:rPr lang="en-US" sz="2400" dirty="0" smtClean="0"/>
              <a:t> Change in yield under changing climate investigated </a:t>
            </a:r>
            <a:r>
              <a:rPr lang="en-US" sz="2400" b="1" dirty="0" smtClean="0">
                <a:solidFill>
                  <a:srgbClr val="C00000"/>
                </a:solidFill>
              </a:rPr>
              <a:t>=&gt;</a:t>
            </a:r>
            <a:r>
              <a:rPr lang="en-US" sz="2400" dirty="0" smtClean="0"/>
              <a:t> low</a:t>
            </a:r>
          </a:p>
          <a:p>
            <a:r>
              <a:rPr lang="en-US" sz="2400" dirty="0" smtClean="0"/>
              <a:t>   resolution of climate change signal versus high resolution crop and </a:t>
            </a:r>
          </a:p>
          <a:p>
            <a:r>
              <a:rPr lang="en-US" sz="2400" dirty="0" smtClean="0"/>
              <a:t>   irrigation data </a:t>
            </a:r>
            <a:r>
              <a:rPr lang="en-US" sz="2400" b="1" dirty="0" smtClean="0">
                <a:solidFill>
                  <a:srgbClr val="C00000"/>
                </a:solidFill>
              </a:rPr>
              <a:t>=&gt;</a:t>
            </a:r>
            <a:r>
              <a:rPr lang="en-US" sz="2400" dirty="0" smtClean="0"/>
              <a:t> data effect maybe larger in high resolution regional </a:t>
            </a:r>
          </a:p>
          <a:p>
            <a:r>
              <a:rPr lang="en-US" sz="2400" dirty="0" smtClean="0"/>
              <a:t>   studies</a:t>
            </a:r>
          </a:p>
          <a:p>
            <a:endParaRPr lang="en-US" sz="2400" dirty="0" smtClean="0"/>
          </a:p>
          <a:p>
            <a:endParaRPr lang="en-US" sz="2400" dirty="0" smtClean="0"/>
          </a:p>
          <a:p>
            <a:pPr>
              <a:buFont typeface="Wingdings" pitchFamily="2" charset="2"/>
              <a:buChar char="§"/>
            </a:pPr>
            <a:r>
              <a:rPr lang="en-US" sz="2400" dirty="0" smtClean="0"/>
              <a:t> Current global crop models cannot simulate realistic cropping seasons</a:t>
            </a:r>
          </a:p>
          <a:p>
            <a:r>
              <a:rPr lang="en-US" sz="2400" dirty="0" smtClean="0"/>
              <a:t>   in multiple cropping </a:t>
            </a:r>
            <a:r>
              <a:rPr lang="en-US" sz="2400" dirty="0" smtClean="0"/>
              <a:t>regions </a:t>
            </a:r>
            <a:r>
              <a:rPr lang="en-US" sz="2400" dirty="0" smtClean="0">
                <a:solidFill>
                  <a:srgbClr val="FF0000"/>
                </a:solidFill>
              </a:rPr>
              <a:t>=&gt;</a:t>
            </a:r>
            <a:r>
              <a:rPr lang="en-US" sz="2400" dirty="0" smtClean="0"/>
              <a:t> this may have contributed to strong </a:t>
            </a:r>
          </a:p>
          <a:p>
            <a:r>
              <a:rPr lang="en-US" sz="2400" dirty="0" smtClean="0"/>
              <a:t> </a:t>
            </a:r>
            <a:r>
              <a:rPr lang="en-US" sz="2400" dirty="0" smtClean="0"/>
              <a:t>  </a:t>
            </a:r>
            <a:r>
              <a:rPr lang="en-US" sz="2400" dirty="0" smtClean="0"/>
              <a:t>differences across models</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calendar_sim_ob_sowing.png"/>
          <p:cNvPicPr>
            <a:picLocks noChangeAspect="1"/>
          </p:cNvPicPr>
          <p:nvPr/>
        </p:nvPicPr>
        <p:blipFill>
          <a:blip r:embed="rId3"/>
          <a:stretch>
            <a:fillRect/>
          </a:stretch>
        </p:blipFill>
        <p:spPr>
          <a:xfrm>
            <a:off x="1308100" y="0"/>
            <a:ext cx="6433508" cy="6858000"/>
          </a:xfrm>
          <a:prstGeom prst="rect">
            <a:avLst/>
          </a:prstGeom>
        </p:spPr>
      </p:pic>
      <p:sp>
        <p:nvSpPr>
          <p:cNvPr id="9" name="Textfeld 8"/>
          <p:cNvSpPr txBox="1"/>
          <p:nvPr/>
        </p:nvSpPr>
        <p:spPr>
          <a:xfrm rot="16200000">
            <a:off x="-2852800" y="3044279"/>
            <a:ext cx="6858003" cy="769441"/>
          </a:xfrm>
          <a:prstGeom prst="rect">
            <a:avLst/>
          </a:prstGeom>
          <a:noFill/>
        </p:spPr>
        <p:txBody>
          <a:bodyPr wrap="square" rtlCol="0">
            <a:spAutoFit/>
          </a:bodyPr>
          <a:lstStyle/>
          <a:p>
            <a:pPr algn="ctr"/>
            <a:r>
              <a:rPr lang="en-US" sz="4400" dirty="0" smtClean="0"/>
              <a:t>PEGASUS</a:t>
            </a:r>
            <a:endParaRPr lang="en-US" sz="4400" dirty="0"/>
          </a:p>
        </p:txBody>
      </p:sp>
      <p:sp>
        <p:nvSpPr>
          <p:cNvPr id="10" name="Textfeld 9"/>
          <p:cNvSpPr txBox="1"/>
          <p:nvPr/>
        </p:nvSpPr>
        <p:spPr>
          <a:xfrm rot="16200000">
            <a:off x="5025477" y="3056979"/>
            <a:ext cx="6858003" cy="769441"/>
          </a:xfrm>
          <a:prstGeom prst="rect">
            <a:avLst/>
          </a:prstGeom>
          <a:noFill/>
        </p:spPr>
        <p:txBody>
          <a:bodyPr wrap="square" rtlCol="0">
            <a:spAutoFit/>
          </a:bodyPr>
          <a:lstStyle/>
          <a:p>
            <a:pPr algn="ctr"/>
            <a:r>
              <a:rPr lang="en-US" sz="4400" dirty="0" smtClean="0"/>
              <a:t>National data (NIC)</a:t>
            </a:r>
            <a:endParaRPr lang="en-US" sz="4400" dirty="0"/>
          </a:p>
        </p:txBody>
      </p:sp>
      <p:sp>
        <p:nvSpPr>
          <p:cNvPr id="16" name="Rechteck 15"/>
          <p:cNvSpPr/>
          <p:nvPr/>
        </p:nvSpPr>
        <p:spPr>
          <a:xfrm>
            <a:off x="960923" y="-3"/>
            <a:ext cx="2607777" cy="685800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hteck 16"/>
          <p:cNvSpPr/>
          <p:nvPr/>
        </p:nvSpPr>
        <p:spPr>
          <a:xfrm>
            <a:off x="3568700" y="-3"/>
            <a:ext cx="4343400" cy="685800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547"/>
            <a:ext cx="8229600" cy="1143000"/>
          </a:xfrm>
        </p:spPr>
        <p:txBody>
          <a:bodyPr/>
          <a:lstStyle/>
          <a:p>
            <a:r>
              <a:rPr lang="en-GB" b="1" dirty="0" smtClean="0">
                <a:solidFill>
                  <a:srgbClr val="3A1E64"/>
                </a:solidFill>
              </a:rPr>
              <a:t>Thank You!</a:t>
            </a:r>
            <a:endParaRPr lang="en-GB" b="1" dirty="0">
              <a:solidFill>
                <a:srgbClr val="3A1E64"/>
              </a:solidFill>
            </a:endParaRPr>
          </a:p>
        </p:txBody>
      </p:sp>
      <p:sp>
        <p:nvSpPr>
          <p:cNvPr id="3" name="Content Placeholder 2"/>
          <p:cNvSpPr>
            <a:spLocks noGrp="1"/>
          </p:cNvSpPr>
          <p:nvPr>
            <p:ph idx="1"/>
          </p:nvPr>
        </p:nvSpPr>
        <p:spPr>
          <a:xfrm>
            <a:off x="457200" y="2226547"/>
            <a:ext cx="8229600" cy="2617616"/>
          </a:xfrm>
        </p:spPr>
        <p:txBody>
          <a:bodyPr/>
          <a:lstStyle/>
          <a:p>
            <a:pPr algn="ctr">
              <a:spcAft>
                <a:spcPts val="1800"/>
              </a:spcAft>
              <a:buNone/>
            </a:pPr>
            <a:r>
              <a:rPr lang="en-GB" dirty="0" smtClean="0">
                <a:solidFill>
                  <a:srgbClr val="221239"/>
                </a:solidFill>
              </a:rPr>
              <a:t>Please do e-mail me if you have any questions, comments, suggestions! </a:t>
            </a:r>
          </a:p>
          <a:p>
            <a:pPr algn="ctr">
              <a:spcAft>
                <a:spcPts val="1800"/>
              </a:spcAft>
              <a:buNone/>
            </a:pPr>
            <a:r>
              <a:rPr lang="en-GB" dirty="0">
                <a:solidFill>
                  <a:srgbClr val="42386E"/>
                </a:solidFill>
              </a:rPr>
              <a:t>d</a:t>
            </a:r>
            <a:r>
              <a:rPr lang="en-GB" dirty="0" smtClean="0">
                <a:solidFill>
                  <a:srgbClr val="42386E"/>
                </a:solidFill>
              </a:rPr>
              <a:t>.deryng@uea.ac.uk</a:t>
            </a:r>
            <a:endParaRPr lang="en-GB" dirty="0">
              <a:solidFill>
                <a:srgbClr val="42386E"/>
              </a:solidFill>
            </a:endParaRPr>
          </a:p>
        </p:txBody>
      </p:sp>
      <p:pic>
        <p:nvPicPr>
          <p:cNvPr id="4" name="Picture 3" descr="pegasus_2020_map.png"/>
          <p:cNvPicPr>
            <a:picLocks noChangeAspect="1"/>
          </p:cNvPicPr>
          <p:nvPr/>
        </p:nvPicPr>
        <p:blipFill>
          <a:blip r:embed="rId2"/>
          <a:stretch>
            <a:fillRect/>
          </a:stretch>
        </p:blipFill>
        <p:spPr>
          <a:xfrm>
            <a:off x="3369733" y="4396821"/>
            <a:ext cx="2217219" cy="19531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GB" b="1" dirty="0" smtClean="0"/>
              <a:t>Study setup</a:t>
            </a:r>
            <a:endParaRPr lang="en-GB" b="1" dirty="0"/>
          </a:p>
        </p:txBody>
      </p:sp>
      <p:sp>
        <p:nvSpPr>
          <p:cNvPr id="3" name="Content Placeholder 2"/>
          <p:cNvSpPr>
            <a:spLocks noGrp="1"/>
          </p:cNvSpPr>
          <p:nvPr>
            <p:ph idx="1"/>
          </p:nvPr>
        </p:nvSpPr>
        <p:spPr>
          <a:xfrm>
            <a:off x="0" y="1417638"/>
            <a:ext cx="9144000" cy="5440362"/>
          </a:xfrm>
        </p:spPr>
        <p:txBody>
          <a:bodyPr>
            <a:normAutofit fontScale="77500" lnSpcReduction="20000"/>
          </a:bodyPr>
          <a:lstStyle/>
          <a:p>
            <a:r>
              <a:rPr lang="en-GB" dirty="0" smtClean="0"/>
              <a:t>Region:</a:t>
            </a:r>
            <a:r>
              <a:rPr lang="en-GB" dirty="0" smtClean="0">
                <a:solidFill>
                  <a:srgbClr val="42386E"/>
                </a:solidFill>
              </a:rPr>
              <a:t> </a:t>
            </a:r>
            <a:r>
              <a:rPr lang="en-GB" b="1" dirty="0" smtClean="0">
                <a:solidFill>
                  <a:srgbClr val="FF0000"/>
                </a:solidFill>
              </a:rPr>
              <a:t>India</a:t>
            </a:r>
            <a:r>
              <a:rPr lang="en-GB" dirty="0" smtClean="0">
                <a:solidFill>
                  <a:srgbClr val="42386E"/>
                </a:solidFill>
              </a:rPr>
              <a:t> </a:t>
            </a:r>
          </a:p>
          <a:p>
            <a:r>
              <a:rPr lang="en-GB" dirty="0" smtClean="0"/>
              <a:t>Crops: </a:t>
            </a:r>
            <a:r>
              <a:rPr lang="en-GB" dirty="0" smtClean="0">
                <a:solidFill>
                  <a:srgbClr val="42386E"/>
                </a:solidFill>
              </a:rPr>
              <a:t>Maize, Soybean, Wheat</a:t>
            </a:r>
            <a:r>
              <a:rPr lang="en-GB" dirty="0" smtClean="0"/>
              <a:t>*</a:t>
            </a:r>
          </a:p>
          <a:p>
            <a:r>
              <a:rPr lang="en-GB" dirty="0" smtClean="0"/>
              <a:t>Climate change scenarios: </a:t>
            </a:r>
            <a:r>
              <a:rPr lang="en-GB" dirty="0" smtClean="0">
                <a:solidFill>
                  <a:srgbClr val="42386E"/>
                </a:solidFill>
              </a:rPr>
              <a:t>CMIP5 (5 GCMs + RCP 8.5)</a:t>
            </a:r>
          </a:p>
          <a:p>
            <a:r>
              <a:rPr lang="en-GB" dirty="0" smtClean="0"/>
              <a:t>Crop model:</a:t>
            </a:r>
            <a:r>
              <a:rPr lang="en-GB" dirty="0" smtClean="0">
                <a:solidFill>
                  <a:srgbClr val="42386E"/>
                </a:solidFill>
              </a:rPr>
              <a:t> PEGASUS </a:t>
            </a:r>
            <a:r>
              <a:rPr lang="en-GB" dirty="0" smtClean="0"/>
              <a:t>(+ 3 ISI-MIP crop models: GEPIC, pDSSAT, LPJmL)</a:t>
            </a:r>
          </a:p>
          <a:p>
            <a:r>
              <a:rPr lang="en-GB" dirty="0" smtClean="0">
                <a:solidFill>
                  <a:srgbClr val="42386E"/>
                </a:solidFill>
              </a:rPr>
              <a:t>Irrigation data:</a:t>
            </a:r>
            <a:r>
              <a:rPr lang="en-GB" dirty="0" smtClean="0"/>
              <a:t> </a:t>
            </a:r>
          </a:p>
          <a:p>
            <a:pPr marL="914400" lvl="1" indent="-514350">
              <a:buFont typeface="+mj-lt"/>
              <a:buAutoNum type="arabicPeriod"/>
            </a:pPr>
            <a:r>
              <a:rPr lang="en-GB" dirty="0" smtClean="0"/>
              <a:t>MIRCA2000 (</a:t>
            </a:r>
            <a:r>
              <a:rPr lang="en-GB" dirty="0" err="1" smtClean="0"/>
              <a:t>Portmann</a:t>
            </a:r>
            <a:r>
              <a:rPr lang="en-GB" dirty="0" smtClean="0"/>
              <a:t> et al., 2010)</a:t>
            </a:r>
          </a:p>
          <a:p>
            <a:pPr marL="914400" lvl="1" indent="-514350">
              <a:buFont typeface="+mj-lt"/>
              <a:buAutoNum type="arabicPeriod"/>
            </a:pPr>
            <a:r>
              <a:rPr lang="en-GB" dirty="0" smtClean="0"/>
              <a:t>National Informatics Centre in India NIC (</a:t>
            </a:r>
            <a:r>
              <a:rPr lang="en-US" dirty="0" smtClean="0"/>
              <a:t>www.nic.in</a:t>
            </a:r>
            <a:r>
              <a:rPr lang="en-GB" dirty="0" smtClean="0"/>
              <a:t>) </a:t>
            </a:r>
          </a:p>
          <a:p>
            <a:pPr marL="914400" lvl="1" indent="-514350">
              <a:buFont typeface="+mj-lt"/>
              <a:buAutoNum type="arabicPeriod"/>
            </a:pPr>
            <a:r>
              <a:rPr lang="en-GB" dirty="0" smtClean="0"/>
              <a:t>Global Map of Irrigated Areas version 5 (GMIA5 </a:t>
            </a:r>
            <a:r>
              <a:rPr lang="en-US" dirty="0" smtClean="0"/>
              <a:t>www.fao.org/nr/water/aquastat/irrigationmap/index10.stm</a:t>
            </a:r>
            <a:r>
              <a:rPr lang="en-GB" dirty="0" smtClean="0"/>
              <a:t>)</a:t>
            </a:r>
          </a:p>
          <a:p>
            <a:r>
              <a:rPr lang="en-GB" dirty="0" smtClean="0">
                <a:solidFill>
                  <a:srgbClr val="42386E"/>
                </a:solidFill>
              </a:rPr>
              <a:t>Harvested areas:</a:t>
            </a:r>
          </a:p>
          <a:p>
            <a:pPr marL="914400" lvl="1" indent="-514350">
              <a:buFont typeface="+mj-lt"/>
              <a:buAutoNum type="arabicPeriod"/>
            </a:pPr>
            <a:r>
              <a:rPr lang="en-GB" dirty="0" err="1" smtClean="0"/>
              <a:t>Earthstat</a:t>
            </a:r>
            <a:r>
              <a:rPr lang="en-GB" dirty="0" smtClean="0"/>
              <a:t> (</a:t>
            </a:r>
            <a:r>
              <a:rPr lang="en-GB" dirty="0" err="1" smtClean="0"/>
              <a:t>Monfreda</a:t>
            </a:r>
            <a:r>
              <a:rPr lang="en-GB" dirty="0" smtClean="0"/>
              <a:t> et al., 2008) </a:t>
            </a:r>
          </a:p>
          <a:p>
            <a:pPr marL="914400" lvl="1" indent="-514350">
              <a:buFont typeface="+mj-lt"/>
              <a:buAutoNum type="arabicPeriod"/>
            </a:pPr>
            <a:r>
              <a:rPr lang="en-GB" dirty="0" smtClean="0"/>
              <a:t>National Informatics Centre in India NIC (</a:t>
            </a:r>
            <a:r>
              <a:rPr lang="en-US" dirty="0" smtClean="0"/>
              <a:t>www.nic.in</a:t>
            </a:r>
            <a:r>
              <a:rPr lang="en-GB" dirty="0" smtClean="0"/>
              <a:t>) </a:t>
            </a:r>
          </a:p>
          <a:p>
            <a:pPr marL="914400" lvl="1" indent="-514350">
              <a:buNone/>
            </a:pPr>
            <a:endParaRPr lang="en-GB" sz="2118" dirty="0" smtClean="0"/>
          </a:p>
          <a:p>
            <a:pPr marL="914400" lvl="1" indent="-514350">
              <a:buNone/>
            </a:pPr>
            <a:r>
              <a:rPr lang="en-GB" sz="2118" dirty="0" smtClean="0"/>
              <a:t>* PEGASUS simulates spring wheat but the winter cultivar is typically grown in India</a:t>
            </a:r>
            <a:endParaRPr lang="en-GB" dirty="0" smtClean="0"/>
          </a:p>
          <a:p>
            <a:pPr marL="914400" lvl="1" indent="-514350">
              <a:buFont typeface="+mj-lt"/>
              <a:buAutoNum type="arabicPeriod"/>
            </a:pPr>
            <a:endParaRPr lang="en-GB" dirty="0"/>
          </a:p>
        </p:txBody>
      </p:sp>
      <p:sp>
        <p:nvSpPr>
          <p:cNvPr id="4" name="Abgerundetes Rechteck 3"/>
          <p:cNvSpPr/>
          <p:nvPr/>
        </p:nvSpPr>
        <p:spPr>
          <a:xfrm>
            <a:off x="25400" y="3225800"/>
            <a:ext cx="8382000" cy="1663700"/>
          </a:xfrm>
          <a:prstGeom prst="roundRect">
            <a:avLst/>
          </a:prstGeom>
          <a:noFill/>
          <a:ln w="38100">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6858000" y="914400"/>
            <a:ext cx="2222500" cy="5765800"/>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hteck 15"/>
          <p:cNvSpPr/>
          <p:nvPr/>
        </p:nvSpPr>
        <p:spPr>
          <a:xfrm>
            <a:off x="4635500" y="914400"/>
            <a:ext cx="2222500" cy="576580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hteck 14"/>
          <p:cNvSpPr/>
          <p:nvPr/>
        </p:nvSpPr>
        <p:spPr>
          <a:xfrm>
            <a:off x="2413000" y="914400"/>
            <a:ext cx="2222500" cy="576580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GB" b="1" dirty="0" smtClean="0"/>
              <a:t>Irrigation and crop data used</a:t>
            </a:r>
            <a:endParaRPr lang="en-GB" b="1" dirty="0"/>
          </a:p>
        </p:txBody>
      </p:sp>
      <p:sp>
        <p:nvSpPr>
          <p:cNvPr id="6" name="Textfeld 5"/>
          <p:cNvSpPr txBox="1"/>
          <p:nvPr/>
        </p:nvSpPr>
        <p:spPr>
          <a:xfrm>
            <a:off x="2628900" y="914400"/>
            <a:ext cx="1678023" cy="461665"/>
          </a:xfrm>
          <a:prstGeom prst="rect">
            <a:avLst/>
          </a:prstGeom>
          <a:noFill/>
        </p:spPr>
        <p:txBody>
          <a:bodyPr wrap="none" rtlCol="0">
            <a:spAutoFit/>
          </a:bodyPr>
          <a:lstStyle/>
          <a:p>
            <a:r>
              <a:rPr lang="en-US" sz="2400" b="1" dirty="0" smtClean="0"/>
              <a:t>MIRCA2000</a:t>
            </a:r>
            <a:endParaRPr lang="en-US" sz="2400" b="1" dirty="0"/>
          </a:p>
        </p:txBody>
      </p:sp>
      <p:sp>
        <p:nvSpPr>
          <p:cNvPr id="7" name="Textfeld 6"/>
          <p:cNvSpPr txBox="1"/>
          <p:nvPr/>
        </p:nvSpPr>
        <p:spPr>
          <a:xfrm>
            <a:off x="4914900" y="914400"/>
            <a:ext cx="1605119" cy="461665"/>
          </a:xfrm>
          <a:prstGeom prst="rect">
            <a:avLst/>
          </a:prstGeom>
          <a:noFill/>
        </p:spPr>
        <p:txBody>
          <a:bodyPr wrap="none" rtlCol="0">
            <a:spAutoFit/>
          </a:bodyPr>
          <a:lstStyle/>
          <a:p>
            <a:r>
              <a:rPr lang="en-US" sz="2400" b="1" dirty="0" smtClean="0"/>
              <a:t>NIC + NRSC</a:t>
            </a:r>
            <a:endParaRPr lang="en-US" sz="2400" b="1" dirty="0"/>
          </a:p>
        </p:txBody>
      </p:sp>
      <p:sp>
        <p:nvSpPr>
          <p:cNvPr id="8" name="Textfeld 7"/>
          <p:cNvSpPr txBox="1"/>
          <p:nvPr/>
        </p:nvSpPr>
        <p:spPr>
          <a:xfrm>
            <a:off x="7132540" y="914400"/>
            <a:ext cx="1811714" cy="461665"/>
          </a:xfrm>
          <a:prstGeom prst="rect">
            <a:avLst/>
          </a:prstGeom>
          <a:noFill/>
        </p:spPr>
        <p:txBody>
          <a:bodyPr wrap="none" rtlCol="0">
            <a:spAutoFit/>
          </a:bodyPr>
          <a:lstStyle/>
          <a:p>
            <a:r>
              <a:rPr lang="en-US" sz="2400" b="1" dirty="0" smtClean="0"/>
              <a:t>NIC + GMIA5</a:t>
            </a:r>
            <a:endParaRPr lang="en-US" sz="2400" b="1" dirty="0"/>
          </a:p>
        </p:txBody>
      </p:sp>
      <p:sp>
        <p:nvSpPr>
          <p:cNvPr id="9" name="Textfeld 8"/>
          <p:cNvSpPr txBox="1"/>
          <p:nvPr/>
        </p:nvSpPr>
        <p:spPr>
          <a:xfrm>
            <a:off x="0" y="1346200"/>
            <a:ext cx="9144000" cy="461665"/>
          </a:xfrm>
          <a:prstGeom prst="rect">
            <a:avLst/>
          </a:prstGeom>
          <a:noFill/>
        </p:spPr>
        <p:txBody>
          <a:bodyPr wrap="square" rtlCol="0">
            <a:spAutoFit/>
          </a:bodyPr>
          <a:lstStyle/>
          <a:p>
            <a:r>
              <a:rPr lang="en-US" sz="2400" dirty="0" smtClean="0"/>
              <a:t>Year	 				   2000				   2005				   2005</a:t>
            </a:r>
            <a:endParaRPr lang="en-US" sz="2400" dirty="0"/>
          </a:p>
        </p:txBody>
      </p:sp>
      <p:sp>
        <p:nvSpPr>
          <p:cNvPr id="11" name="Textfeld 10"/>
          <p:cNvSpPr txBox="1"/>
          <p:nvPr/>
        </p:nvSpPr>
        <p:spPr>
          <a:xfrm>
            <a:off x="0" y="1854200"/>
            <a:ext cx="9144000" cy="1200329"/>
          </a:xfrm>
          <a:prstGeom prst="rect">
            <a:avLst/>
          </a:prstGeom>
          <a:noFill/>
        </p:spPr>
        <p:txBody>
          <a:bodyPr wrap="square" rtlCol="0">
            <a:spAutoFit/>
          </a:bodyPr>
          <a:lstStyle/>
          <a:p>
            <a:r>
              <a:rPr lang="en-US" sz="2400" dirty="0" smtClean="0"/>
              <a:t>Cropland</a:t>
            </a:r>
          </a:p>
          <a:p>
            <a:r>
              <a:rPr lang="en-US" sz="2400" dirty="0" smtClean="0"/>
              <a:t>Census data		      District level	     District level	    District level</a:t>
            </a:r>
          </a:p>
          <a:p>
            <a:r>
              <a:rPr lang="en-US" sz="2400" dirty="0" smtClean="0"/>
              <a:t>Remote sensing			1 km				56 m				56 m  </a:t>
            </a:r>
            <a:endParaRPr lang="en-US" sz="2400" dirty="0"/>
          </a:p>
        </p:txBody>
      </p:sp>
      <p:sp>
        <p:nvSpPr>
          <p:cNvPr id="12" name="Textfeld 11"/>
          <p:cNvSpPr txBox="1"/>
          <p:nvPr/>
        </p:nvSpPr>
        <p:spPr>
          <a:xfrm>
            <a:off x="0" y="3225800"/>
            <a:ext cx="9144000" cy="830997"/>
          </a:xfrm>
          <a:prstGeom prst="rect">
            <a:avLst/>
          </a:prstGeom>
          <a:noFill/>
        </p:spPr>
        <p:txBody>
          <a:bodyPr wrap="square" rtlCol="0">
            <a:spAutoFit/>
          </a:bodyPr>
          <a:lstStyle/>
          <a:p>
            <a:r>
              <a:rPr lang="en-US" sz="2400" dirty="0" smtClean="0"/>
              <a:t>Crop type</a:t>
            </a:r>
          </a:p>
          <a:p>
            <a:r>
              <a:rPr lang="en-US" sz="2400" dirty="0" smtClean="0"/>
              <a:t>Census data		         Diverse	    	    District level	           District level</a:t>
            </a:r>
          </a:p>
        </p:txBody>
      </p:sp>
      <p:sp>
        <p:nvSpPr>
          <p:cNvPr id="13" name="Textfeld 12"/>
          <p:cNvSpPr txBox="1"/>
          <p:nvPr/>
        </p:nvSpPr>
        <p:spPr>
          <a:xfrm>
            <a:off x="0" y="4203700"/>
            <a:ext cx="9144000" cy="1200329"/>
          </a:xfrm>
          <a:prstGeom prst="rect">
            <a:avLst/>
          </a:prstGeom>
          <a:noFill/>
        </p:spPr>
        <p:txBody>
          <a:bodyPr wrap="square" rtlCol="0">
            <a:spAutoFit/>
          </a:bodyPr>
          <a:lstStyle/>
          <a:p>
            <a:r>
              <a:rPr lang="en-US" sz="2400" dirty="0" smtClean="0"/>
              <a:t>Irrigated land</a:t>
            </a:r>
          </a:p>
          <a:p>
            <a:r>
              <a:rPr lang="en-US" sz="2400" dirty="0" smtClean="0"/>
              <a:t>Census data		      District level 	     District level	     District level</a:t>
            </a:r>
          </a:p>
          <a:p>
            <a:r>
              <a:rPr lang="en-US" sz="2400" dirty="0" smtClean="0"/>
              <a:t>Spatial pattern			    GMIA4				---				  GMIA5</a:t>
            </a:r>
            <a:endParaRPr lang="en-US" sz="2400" dirty="0"/>
          </a:p>
        </p:txBody>
      </p:sp>
      <p:sp>
        <p:nvSpPr>
          <p:cNvPr id="14" name="Textfeld 13"/>
          <p:cNvSpPr txBox="1"/>
          <p:nvPr/>
        </p:nvSpPr>
        <p:spPr>
          <a:xfrm>
            <a:off x="0" y="5626100"/>
            <a:ext cx="9144000" cy="830997"/>
          </a:xfrm>
          <a:prstGeom prst="rect">
            <a:avLst/>
          </a:prstGeom>
          <a:noFill/>
        </p:spPr>
        <p:txBody>
          <a:bodyPr wrap="square" rtlCol="0">
            <a:spAutoFit/>
          </a:bodyPr>
          <a:lstStyle/>
          <a:p>
            <a:r>
              <a:rPr lang="en-US" sz="2400" dirty="0" smtClean="0"/>
              <a:t>Irrigated crops</a:t>
            </a:r>
          </a:p>
          <a:p>
            <a:r>
              <a:rPr lang="en-US" sz="2400" dirty="0" smtClean="0"/>
              <a:t>Census data		           </a:t>
            </a:r>
            <a:r>
              <a:rPr lang="en-US" sz="2400" b="1" dirty="0" smtClean="0">
                <a:solidFill>
                  <a:srgbClr val="FF0000"/>
                </a:solidFill>
              </a:rPr>
              <a:t>State	    	    District level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199"/>
          </a:xfrm>
        </p:spPr>
        <p:txBody>
          <a:bodyPr>
            <a:normAutofit fontScale="90000"/>
          </a:bodyPr>
          <a:lstStyle/>
          <a:p>
            <a:r>
              <a:rPr lang="en-GB" b="1" dirty="0" smtClean="0"/>
              <a:t>Differences in crop rainfed and irrigated areas</a:t>
            </a:r>
            <a:endParaRPr lang="en-GB" b="1" dirty="0"/>
          </a:p>
        </p:txBody>
      </p:sp>
      <p:pic>
        <p:nvPicPr>
          <p:cNvPr id="9" name="Picture 8" descr="harea_map.png"/>
          <p:cNvPicPr>
            <a:picLocks noChangeAspect="1"/>
          </p:cNvPicPr>
          <p:nvPr/>
        </p:nvPicPr>
        <p:blipFill>
          <a:blip r:embed="rId3"/>
          <a:stretch>
            <a:fillRect/>
          </a:stretch>
        </p:blipFill>
        <p:spPr>
          <a:xfrm>
            <a:off x="2260600" y="1490133"/>
            <a:ext cx="6426200" cy="4842404"/>
          </a:xfrm>
          <a:prstGeom prst="rect">
            <a:avLst/>
          </a:prstGeom>
        </p:spPr>
      </p:pic>
      <p:sp>
        <p:nvSpPr>
          <p:cNvPr id="10" name="Title 1"/>
          <p:cNvSpPr txBox="1">
            <a:spLocks/>
          </p:cNvSpPr>
          <p:nvPr/>
        </p:nvSpPr>
        <p:spPr>
          <a:xfrm>
            <a:off x="0" y="2772833"/>
            <a:ext cx="21082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2">
                    <a:lumMod val="75000"/>
                  </a:schemeClr>
                </a:solidFill>
                <a:effectLst/>
                <a:uLnTx/>
                <a:uFillTx/>
                <a:latin typeface="+mj-lt"/>
                <a:ea typeface="+mj-ea"/>
                <a:cs typeface="+mj-cs"/>
              </a:rPr>
              <a:t>Harvested</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3200" b="1" dirty="0" smtClean="0">
                <a:solidFill>
                  <a:schemeClr val="tx2">
                    <a:lumMod val="75000"/>
                  </a:schemeClr>
                </a:solidFill>
                <a:latin typeface="+mj-lt"/>
                <a:ea typeface="+mj-ea"/>
                <a:cs typeface="+mj-cs"/>
              </a:rPr>
              <a:t>Area</a:t>
            </a:r>
            <a:endParaRPr kumimoji="0" lang="en-GB" sz="32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73300" y="0"/>
            <a:ext cx="6460066" cy="6858000"/>
            <a:chOff x="1735666" y="0"/>
            <a:chExt cx="7035800" cy="6858000"/>
          </a:xfrm>
        </p:grpSpPr>
        <p:pic>
          <p:nvPicPr>
            <p:cNvPr id="6" name="Picture 5" descr="iarea_map_crop.png"/>
            <p:cNvPicPr>
              <a:picLocks noChangeAspect="1"/>
            </p:cNvPicPr>
            <p:nvPr/>
          </p:nvPicPr>
          <p:blipFill>
            <a:blip r:embed="rId3"/>
            <a:stretch>
              <a:fillRect/>
            </a:stretch>
          </p:blipFill>
          <p:spPr>
            <a:xfrm>
              <a:off x="1735666" y="0"/>
              <a:ext cx="7035800" cy="6858000"/>
            </a:xfrm>
            <a:prstGeom prst="rect">
              <a:avLst/>
            </a:prstGeom>
          </p:spPr>
        </p:pic>
        <p:sp>
          <p:nvSpPr>
            <p:cNvPr id="4" name="Oval 3"/>
            <p:cNvSpPr/>
            <p:nvPr/>
          </p:nvSpPr>
          <p:spPr>
            <a:xfrm>
              <a:off x="6642100" y="4635500"/>
              <a:ext cx="952500" cy="901700"/>
            </a:xfrm>
            <a:prstGeom prst="ellipse">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p:cNvSpPr/>
            <p:nvPr/>
          </p:nvSpPr>
          <p:spPr>
            <a:xfrm>
              <a:off x="4584700" y="156633"/>
              <a:ext cx="1231900" cy="719667"/>
            </a:xfrm>
            <a:prstGeom prst="ellipse">
              <a:avLst/>
            </a:prstGeom>
            <a:noFill/>
            <a:ln w="38100" cmpd="dbl">
              <a:solidFill>
                <a:srgbClr val="01BF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6946900" y="455083"/>
              <a:ext cx="647700" cy="603250"/>
            </a:xfrm>
            <a:prstGeom prst="ellipse">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3390900" y="4486275"/>
              <a:ext cx="647700" cy="603250"/>
            </a:xfrm>
            <a:prstGeom prst="ellipse">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2260600" y="4787900"/>
              <a:ext cx="647700" cy="603250"/>
            </a:xfrm>
            <a:prstGeom prst="ellipse">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4584700" y="2201333"/>
              <a:ext cx="1231900" cy="719667"/>
            </a:xfrm>
            <a:prstGeom prst="ellipse">
              <a:avLst/>
            </a:prstGeom>
            <a:noFill/>
            <a:ln w="38100" cmpd="dbl">
              <a:solidFill>
                <a:srgbClr val="01BF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4432300" y="4275666"/>
              <a:ext cx="1231900" cy="719667"/>
            </a:xfrm>
            <a:prstGeom prst="ellipse">
              <a:avLst/>
            </a:prstGeom>
            <a:noFill/>
            <a:ln w="38100" cmpd="dbl">
              <a:solidFill>
                <a:srgbClr val="01BF0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 name="Title 1"/>
          <p:cNvSpPr txBox="1">
            <a:spLocks/>
          </p:cNvSpPr>
          <p:nvPr/>
        </p:nvSpPr>
        <p:spPr>
          <a:xfrm>
            <a:off x="0" y="2747433"/>
            <a:ext cx="21082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2">
                    <a:lumMod val="75000"/>
                  </a:schemeClr>
                </a:solidFill>
                <a:effectLst/>
                <a:uLnTx/>
                <a:uFillTx/>
                <a:latin typeface="+mj-lt"/>
                <a:ea typeface="+mj-ea"/>
                <a:cs typeface="+mj-cs"/>
              </a:rPr>
              <a:t>Irrigated</a:t>
            </a:r>
            <a:r>
              <a:rPr kumimoji="0" lang="en-GB" sz="3200" b="1" i="0" u="none" strike="noStrike" kern="1200" cap="none" spc="0" normalizeH="0" noProof="0" dirty="0" smtClean="0">
                <a:ln>
                  <a:noFill/>
                </a:ln>
                <a:solidFill>
                  <a:schemeClr val="tx2">
                    <a:lumMod val="75000"/>
                  </a:schemeClr>
                </a:solidFill>
                <a:effectLst/>
                <a:uLnTx/>
                <a:uFillTx/>
                <a:latin typeface="+mj-lt"/>
                <a:ea typeface="+mj-ea"/>
                <a:cs typeface="+mj-cs"/>
              </a:rPr>
              <a:t> crop area</a:t>
            </a:r>
            <a:endParaRPr kumimoji="0" lang="en-GB" sz="32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0" y="281690"/>
            <a:ext cx="2260600" cy="563380"/>
          </a:xfrm>
        </p:spPr>
        <p:txBody>
          <a:bodyPr>
            <a:normAutofit fontScale="90000"/>
          </a:bodyPr>
          <a:lstStyle/>
          <a:p>
            <a:r>
              <a:rPr lang="en-GB" b="1" dirty="0" smtClean="0">
                <a:solidFill>
                  <a:schemeClr val="tx2">
                    <a:lumMod val="75000"/>
                  </a:schemeClr>
                </a:solidFill>
              </a:rPr>
              <a:t>Maize</a:t>
            </a:r>
            <a:endParaRPr lang="en-GB" b="1" dirty="0">
              <a:solidFill>
                <a:schemeClr val="tx2">
                  <a:lumMod val="75000"/>
                </a:schemeClr>
              </a:solidFill>
            </a:endParaRPr>
          </a:p>
        </p:txBody>
      </p:sp>
      <p:pic>
        <p:nvPicPr>
          <p:cNvPr id="6" name="Picture 5" descr="maize_india_states_irriarea.png"/>
          <p:cNvPicPr>
            <a:picLocks noChangeAspect="1"/>
          </p:cNvPicPr>
          <p:nvPr/>
        </p:nvPicPr>
        <p:blipFill>
          <a:blip r:embed="rId3"/>
          <a:stretch>
            <a:fillRect/>
          </a:stretch>
        </p:blipFill>
        <p:spPr>
          <a:xfrm>
            <a:off x="0" y="3660775"/>
            <a:ext cx="9144000" cy="3197225"/>
          </a:xfrm>
          <a:prstGeom prst="rect">
            <a:avLst/>
          </a:prstGeom>
        </p:spPr>
      </p:pic>
      <p:pic>
        <p:nvPicPr>
          <p:cNvPr id="9" name="Picture 8" descr="maize_india_states_harvarea.png"/>
          <p:cNvPicPr>
            <a:picLocks noChangeAspect="1"/>
          </p:cNvPicPr>
          <p:nvPr/>
        </p:nvPicPr>
        <p:blipFill>
          <a:blip r:embed="rId4"/>
          <a:stretch>
            <a:fillRect/>
          </a:stretch>
        </p:blipFill>
        <p:spPr>
          <a:xfrm>
            <a:off x="0" y="770010"/>
            <a:ext cx="9144000" cy="3197225"/>
          </a:xfrm>
          <a:prstGeom prst="rect">
            <a:avLst/>
          </a:prstGeom>
        </p:spPr>
      </p:pic>
      <p:pic>
        <p:nvPicPr>
          <p:cNvPr id="10" name="Picture 9" descr="states.png"/>
          <p:cNvPicPr>
            <a:picLocks noChangeAspect="1"/>
          </p:cNvPicPr>
          <p:nvPr/>
        </p:nvPicPr>
        <p:blipFill>
          <a:blip r:embed="rId5"/>
          <a:stretch>
            <a:fillRect/>
          </a:stretch>
        </p:blipFill>
        <p:spPr>
          <a:xfrm>
            <a:off x="601579" y="387684"/>
            <a:ext cx="5611207" cy="172904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0" y="281690"/>
            <a:ext cx="2260600" cy="563380"/>
          </a:xfrm>
        </p:spPr>
        <p:txBody>
          <a:bodyPr>
            <a:normAutofit fontScale="90000"/>
          </a:bodyPr>
          <a:lstStyle/>
          <a:p>
            <a:r>
              <a:rPr lang="en-GB" b="1" dirty="0" smtClean="0">
                <a:solidFill>
                  <a:schemeClr val="tx2">
                    <a:lumMod val="75000"/>
                  </a:schemeClr>
                </a:solidFill>
              </a:rPr>
              <a:t>Wheat</a:t>
            </a:r>
            <a:endParaRPr lang="en-GB" b="1" dirty="0">
              <a:solidFill>
                <a:schemeClr val="tx2">
                  <a:lumMod val="75000"/>
                </a:schemeClr>
              </a:solidFill>
            </a:endParaRPr>
          </a:p>
        </p:txBody>
      </p:sp>
      <p:pic>
        <p:nvPicPr>
          <p:cNvPr id="8" name="Picture 7" descr="wheat_india_states_irriarea.png"/>
          <p:cNvPicPr>
            <a:picLocks noChangeAspect="1"/>
          </p:cNvPicPr>
          <p:nvPr/>
        </p:nvPicPr>
        <p:blipFill>
          <a:blip r:embed="rId3"/>
          <a:stretch>
            <a:fillRect/>
          </a:stretch>
        </p:blipFill>
        <p:spPr>
          <a:xfrm>
            <a:off x="0" y="3660775"/>
            <a:ext cx="9144000" cy="3197225"/>
          </a:xfrm>
          <a:prstGeom prst="rect">
            <a:avLst/>
          </a:prstGeom>
        </p:spPr>
      </p:pic>
      <p:pic>
        <p:nvPicPr>
          <p:cNvPr id="11" name="Picture 10" descr="wheat_india_states_harvarea.png"/>
          <p:cNvPicPr>
            <a:picLocks noChangeAspect="1"/>
          </p:cNvPicPr>
          <p:nvPr/>
        </p:nvPicPr>
        <p:blipFill>
          <a:blip r:embed="rId4"/>
          <a:stretch>
            <a:fillRect/>
          </a:stretch>
        </p:blipFill>
        <p:spPr>
          <a:xfrm>
            <a:off x="0" y="845070"/>
            <a:ext cx="9144000" cy="3197225"/>
          </a:xfrm>
          <a:prstGeom prst="rect">
            <a:avLst/>
          </a:prstGeom>
        </p:spPr>
      </p:pic>
      <p:pic>
        <p:nvPicPr>
          <p:cNvPr id="12" name="Picture 11" descr="statew.png"/>
          <p:cNvPicPr>
            <a:picLocks noChangeAspect="1"/>
          </p:cNvPicPr>
          <p:nvPr/>
        </p:nvPicPr>
        <p:blipFill>
          <a:blip r:embed="rId5"/>
          <a:stretch>
            <a:fillRect/>
          </a:stretch>
        </p:blipFill>
        <p:spPr>
          <a:xfrm>
            <a:off x="494632" y="617577"/>
            <a:ext cx="6332220" cy="1562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oy_india_states_irriarea.png"/>
          <p:cNvPicPr>
            <a:picLocks noChangeAspect="1"/>
          </p:cNvPicPr>
          <p:nvPr/>
        </p:nvPicPr>
        <p:blipFill>
          <a:blip r:embed="rId3"/>
          <a:stretch>
            <a:fillRect/>
          </a:stretch>
        </p:blipFill>
        <p:spPr>
          <a:xfrm>
            <a:off x="0" y="3660775"/>
            <a:ext cx="9144000" cy="3197225"/>
          </a:xfrm>
          <a:prstGeom prst="rect">
            <a:avLst/>
          </a:prstGeom>
        </p:spPr>
      </p:pic>
      <p:pic>
        <p:nvPicPr>
          <p:cNvPr id="11" name="Picture 10" descr="soy_india_states_harvarea.png"/>
          <p:cNvPicPr>
            <a:picLocks noChangeAspect="1"/>
          </p:cNvPicPr>
          <p:nvPr/>
        </p:nvPicPr>
        <p:blipFill>
          <a:blip r:embed="rId4"/>
          <a:stretch>
            <a:fillRect/>
          </a:stretch>
        </p:blipFill>
        <p:spPr>
          <a:xfrm>
            <a:off x="0" y="768870"/>
            <a:ext cx="9144000" cy="3197225"/>
          </a:xfrm>
          <a:prstGeom prst="rect">
            <a:avLst/>
          </a:prstGeom>
        </p:spPr>
      </p:pic>
      <p:sp>
        <p:nvSpPr>
          <p:cNvPr id="13" name="Title 1"/>
          <p:cNvSpPr txBox="1">
            <a:spLocks/>
          </p:cNvSpPr>
          <p:nvPr/>
        </p:nvSpPr>
        <p:spPr>
          <a:xfrm>
            <a:off x="6883400" y="281690"/>
            <a:ext cx="2260600" cy="563380"/>
          </a:xfrm>
          <a:prstGeom prst="rect">
            <a:avLst/>
          </a:prstGeom>
        </p:spPr>
        <p:txBody>
          <a:bodyPr vert="horz" lIns="91440" tIns="45720" rIns="91440" bIns="45720" rtlCol="0" anchor="ctr">
            <a:normAutofit fontScale="8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lumMod val="75000"/>
                  </a:schemeClr>
                </a:solidFill>
                <a:effectLst/>
                <a:uLnTx/>
                <a:uFillTx/>
                <a:latin typeface="+mj-lt"/>
                <a:ea typeface="+mj-ea"/>
                <a:cs typeface="+mj-cs"/>
              </a:rPr>
              <a:t>Soybean</a:t>
            </a:r>
            <a:endParaRPr kumimoji="0" lang="en-GB"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15" name="Picture 14" descr="states.png"/>
          <p:cNvPicPr>
            <a:picLocks noChangeAspect="1"/>
          </p:cNvPicPr>
          <p:nvPr/>
        </p:nvPicPr>
        <p:blipFill>
          <a:blip r:embed="rId5"/>
          <a:stretch>
            <a:fillRect/>
          </a:stretch>
        </p:blipFill>
        <p:spPr>
          <a:xfrm>
            <a:off x="401053" y="281690"/>
            <a:ext cx="5614736" cy="1362187"/>
          </a:xfrm>
          <a:prstGeom prst="rect">
            <a:avLst/>
          </a:prstGeom>
        </p:spPr>
      </p:pic>
      <p:sp>
        <p:nvSpPr>
          <p:cNvPr id="16" name="Rectangle 15"/>
          <p:cNvSpPr/>
          <p:nvPr/>
        </p:nvSpPr>
        <p:spPr>
          <a:xfrm>
            <a:off x="401053" y="1591733"/>
            <a:ext cx="2486526" cy="319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1053" y="1591733"/>
            <a:ext cx="2486526" cy="319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feld 6"/>
          <p:cNvSpPr txBox="1"/>
          <p:nvPr/>
        </p:nvSpPr>
        <p:spPr>
          <a:xfrm>
            <a:off x="0" y="2247900"/>
            <a:ext cx="9144000" cy="1446550"/>
          </a:xfrm>
          <a:prstGeom prst="rect">
            <a:avLst/>
          </a:prstGeom>
          <a:noFill/>
        </p:spPr>
        <p:txBody>
          <a:bodyPr wrap="square" rtlCol="0">
            <a:spAutoFit/>
          </a:bodyPr>
          <a:lstStyle/>
          <a:p>
            <a:pPr algn="ctr"/>
            <a:r>
              <a:rPr lang="en-US" sz="4400" b="1" dirty="0" smtClean="0">
                <a:solidFill>
                  <a:schemeClr val="tx2">
                    <a:lumMod val="50000"/>
                  </a:schemeClr>
                </a:solidFill>
              </a:rPr>
              <a:t>Impact of crop and irrigation data on yield simulated for climate change</a:t>
            </a:r>
            <a:endParaRPr lang="en-US" sz="4400" b="1" dirty="0">
              <a:solidFill>
                <a:schemeClr val="tx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874</Words>
  <Application>Microsoft Office PowerPoint</Application>
  <PresentationFormat>Bildschirmpräsentation (4:3)</PresentationFormat>
  <Paragraphs>134</Paragraphs>
  <Slides>19</Slides>
  <Notes>13</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Office Theme</vt:lpstr>
      <vt:lpstr>Implications of irrigation for climate change impacts in India</vt:lpstr>
      <vt:lpstr>Study setup</vt:lpstr>
      <vt:lpstr>Irrigation and crop data used</vt:lpstr>
      <vt:lpstr>Differences in crop rainfed and irrigated areas</vt:lpstr>
      <vt:lpstr>Folie 5</vt:lpstr>
      <vt:lpstr>Maize</vt:lpstr>
      <vt:lpstr>Wheat</vt:lpstr>
      <vt:lpstr>Folie 8</vt:lpstr>
      <vt:lpstr>Folie 9</vt:lpstr>
      <vt:lpstr>Folie 10</vt:lpstr>
      <vt:lpstr>Folie 11</vt:lpstr>
      <vt:lpstr>Implication for crop simulations</vt:lpstr>
      <vt:lpstr>Implication for crop simulations</vt:lpstr>
      <vt:lpstr>Sources of uncertainties HadGEM2-ES RCP 8.5 - 2020s</vt:lpstr>
      <vt:lpstr>Sources of uncertainties HadGEM2-ES RCP 8.5 - 2020s</vt:lpstr>
      <vt:lpstr>Discussion &amp; Questions</vt:lpstr>
      <vt:lpstr>Discussion &amp; Questions</vt:lpstr>
      <vt:lpstr>Folie 18</vt:lpstr>
      <vt:lpstr>Thank You!</vt:lpstr>
    </vt:vector>
  </TitlesOfParts>
  <Company>UEA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of Irrigation for Climate Change Impacts in India</dc:title>
  <dc:creator>Delphine Deryng</dc:creator>
  <cp:lastModifiedBy>siebert</cp:lastModifiedBy>
  <cp:revision>96</cp:revision>
  <cp:lastPrinted>2014-09-04T19:26:21Z</cp:lastPrinted>
  <dcterms:created xsi:type="dcterms:W3CDTF">2014-09-04T23:50:28Z</dcterms:created>
  <dcterms:modified xsi:type="dcterms:W3CDTF">2014-09-10T11:23:26Z</dcterms:modified>
</cp:coreProperties>
</file>