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0" r:id="rId15"/>
    <p:sldId id="270" r:id="rId16"/>
    <p:sldId id="272" r:id="rId17"/>
    <p:sldId id="273" r:id="rId18"/>
    <p:sldId id="271" r:id="rId19"/>
    <p:sldId id="281" r:id="rId20"/>
    <p:sldId id="282" r:id="rId21"/>
    <p:sldId id="276" r:id="rId22"/>
    <p:sldId id="277" r:id="rId23"/>
    <p:sldId id="279" r:id="rId24"/>
    <p:sldId id="283" r:id="rId25"/>
    <p:sldId id="262" r:id="rId26"/>
    <p:sldId id="284" r:id="rId27"/>
    <p:sldId id="278" r:id="rId28"/>
  </p:sldIdLst>
  <p:sldSz cx="9144000" cy="6858000" type="screen4x3"/>
  <p:notesSz cx="9144000" cy="6858000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9900"/>
    <a:srgbClr val="FF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453" autoAdjust="0"/>
  </p:normalViewPr>
  <p:slideViewPr>
    <p:cSldViewPr>
      <p:cViewPr varScale="1">
        <p:scale>
          <a:sx n="83" d="100"/>
          <a:sy n="83" d="100"/>
        </p:scale>
        <p:origin x="-118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7" name="Gruppieren 15"/>
          <p:cNvGrpSpPr>
            <a:grpSpLocks noChangeAspect="1"/>
          </p:cNvGrpSpPr>
          <p:nvPr userDrawn="1"/>
        </p:nvGrpSpPr>
        <p:grpSpPr bwMode="auto">
          <a:xfrm>
            <a:off x="0" y="144463"/>
            <a:ext cx="1577975" cy="1079500"/>
            <a:chOff x="-228600" y="0"/>
            <a:chExt cx="1629947" cy="1116000"/>
          </a:xfrm>
        </p:grpSpPr>
        <p:pic>
          <p:nvPicPr>
            <p:cNvPr id="1028" name="Picture 6" descr="Z:\stefan\workshop_Purdue_2014\logo_Crop_Science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228600" y="0"/>
              <a:ext cx="1629947" cy="11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Parallelogramm 9"/>
            <p:cNvSpPr/>
            <p:nvPr/>
          </p:nvSpPr>
          <p:spPr>
            <a:xfrm>
              <a:off x="812664" y="90264"/>
              <a:ext cx="503414" cy="114882"/>
            </a:xfrm>
            <a:prstGeom prst="parallelogram">
              <a:avLst>
                <a:gd name="adj" fmla="val 796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8" indent="-228563" algn="l" defTabSz="914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914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914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914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9142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extfeld 5"/>
          <p:cNvSpPr txBox="1">
            <a:spLocks noChangeArrowheads="1"/>
          </p:cNvSpPr>
          <p:nvPr/>
        </p:nvSpPr>
        <p:spPr bwMode="auto">
          <a:xfrm>
            <a:off x="0" y="2362200"/>
            <a:ext cx="91440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047" tIns="9523" rIns="19047" bIns="9523">
            <a:spAutoFit/>
          </a:bodyPr>
          <a:lstStyle/>
          <a:p>
            <a:pPr algn="ctr"/>
            <a:r>
              <a:rPr lang="en-US" sz="4400" b="1">
                <a:latin typeface="Calibri" pitchFamily="34" charset="0"/>
              </a:rPr>
              <a:t>Understanding irrigation in India</a:t>
            </a:r>
          </a:p>
        </p:txBody>
      </p:sp>
      <p:sp>
        <p:nvSpPr>
          <p:cNvPr id="3075" name="Textfeld 6"/>
          <p:cNvSpPr txBox="1">
            <a:spLocks noChangeArrowheads="1"/>
          </p:cNvSpPr>
          <p:nvPr/>
        </p:nvSpPr>
        <p:spPr bwMode="auto">
          <a:xfrm>
            <a:off x="0" y="3222625"/>
            <a:ext cx="914400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047" tIns="9523" rIns="19047" bIns="9523">
            <a:spAutoFit/>
          </a:bodyPr>
          <a:lstStyle/>
          <a:p>
            <a:pPr algn="ctr"/>
            <a:r>
              <a:rPr lang="en-US" sz="2800">
                <a:latin typeface="Calibri" pitchFamily="34" charset="0"/>
              </a:rPr>
              <a:t>Stefan Siebert and Gang Zhao</a:t>
            </a:r>
          </a:p>
          <a:p>
            <a:pPr algn="ctr"/>
            <a:r>
              <a:rPr lang="en-US" sz="2800">
                <a:latin typeface="Calibri" pitchFamily="34" charset="0"/>
              </a:rPr>
              <a:t>Crop Science Group, University of Bonn, Germany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3318" name="Textfeld 9"/>
            <p:cNvSpPr txBox="1">
              <a:spLocks noChangeArrowheads="1"/>
            </p:cNvSpPr>
            <p:nvPr/>
          </p:nvSpPr>
          <p:spPr bwMode="auto">
            <a:xfrm>
              <a:off x="1528754" y="6586541"/>
              <a:ext cx="1782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13321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10</a:t>
              </a:r>
            </a:p>
          </p:txBody>
        </p:sp>
      </p:grpSp>
      <p:sp>
        <p:nvSpPr>
          <p:cNvPr id="13314" name="Textfeld 20"/>
          <p:cNvSpPr txBox="1">
            <a:spLocks noChangeArrowheads="1"/>
          </p:cNvSpPr>
          <p:nvPr/>
        </p:nvSpPr>
        <p:spPr bwMode="auto">
          <a:xfrm>
            <a:off x="0" y="1295400"/>
            <a:ext cx="1593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pitchFamily="34" charset="0"/>
              </a:rPr>
              <a:t>Input data:</a:t>
            </a:r>
          </a:p>
        </p:txBody>
      </p:sp>
      <p:sp>
        <p:nvSpPr>
          <p:cNvPr id="13315" name="Textfeld 21"/>
          <p:cNvSpPr txBox="1">
            <a:spLocks noChangeArrowheads="1"/>
          </p:cNvSpPr>
          <p:nvPr/>
        </p:nvSpPr>
        <p:spPr bwMode="auto">
          <a:xfrm>
            <a:off x="1524000" y="1295400"/>
            <a:ext cx="7620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pitchFamily="34" charset="0"/>
              </a:rPr>
              <a:t>3)</a:t>
            </a:r>
            <a:r>
              <a:rPr lang="en-US" sz="2400">
                <a:latin typeface="Calibri" pitchFamily="34" charset="0"/>
              </a:rPr>
              <a:t> High resolution seasonal land use statistics (2004-2011)</a:t>
            </a:r>
          </a:p>
          <a:p>
            <a:r>
              <a:rPr lang="en-US" sz="2400">
                <a:latin typeface="Calibri" pitchFamily="34" charset="0"/>
              </a:rPr>
              <a:t>     </a:t>
            </a:r>
            <a:r>
              <a:rPr lang="en-US" sz="2400" i="1">
                <a:latin typeface="Calibri" pitchFamily="34" charset="0"/>
              </a:rPr>
              <a:t>National Remotes Sensing Centre</a:t>
            </a:r>
            <a:r>
              <a:rPr lang="en-US" sz="2400">
                <a:latin typeface="Calibri" pitchFamily="34" charset="0"/>
              </a:rPr>
              <a:t>  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2133600"/>
            <a:ext cx="8382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4357" name="Textfeld 9"/>
            <p:cNvSpPr txBox="1">
              <a:spLocks noChangeArrowheads="1"/>
            </p:cNvSpPr>
            <p:nvPr/>
          </p:nvSpPr>
          <p:spPr bwMode="auto">
            <a:xfrm>
              <a:off x="1528754" y="6586541"/>
              <a:ext cx="1782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14360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11</a:t>
              </a:r>
            </a:p>
          </p:txBody>
        </p:sp>
      </p:grpSp>
      <p:sp>
        <p:nvSpPr>
          <p:cNvPr id="14338" name="Textfeld 20"/>
          <p:cNvSpPr txBox="1">
            <a:spLocks noChangeArrowheads="1"/>
          </p:cNvSpPr>
          <p:nvPr/>
        </p:nvSpPr>
        <p:spPr bwMode="auto">
          <a:xfrm>
            <a:off x="0" y="1295400"/>
            <a:ext cx="1593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pitchFamily="34" charset="0"/>
              </a:rPr>
              <a:t>Input data:</a:t>
            </a:r>
          </a:p>
        </p:txBody>
      </p:sp>
      <p:sp>
        <p:nvSpPr>
          <p:cNvPr id="14339" name="Textfeld 21"/>
          <p:cNvSpPr txBox="1">
            <a:spLocks noChangeArrowheads="1"/>
          </p:cNvSpPr>
          <p:nvPr/>
        </p:nvSpPr>
        <p:spPr bwMode="auto">
          <a:xfrm>
            <a:off x="1524000" y="1295400"/>
            <a:ext cx="7620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pitchFamily="34" charset="0"/>
              </a:rPr>
              <a:t>3)</a:t>
            </a:r>
            <a:r>
              <a:rPr lang="en-US" sz="2400">
                <a:latin typeface="Calibri" pitchFamily="34" charset="0"/>
              </a:rPr>
              <a:t> High resolution seasonal land use statistics (2004-2011)</a:t>
            </a:r>
          </a:p>
          <a:p>
            <a:r>
              <a:rPr lang="en-US" sz="2400">
                <a:latin typeface="Calibri" pitchFamily="34" charset="0"/>
              </a:rPr>
              <a:t>     </a:t>
            </a:r>
            <a:r>
              <a:rPr lang="en-US" sz="2400" i="1">
                <a:latin typeface="Calibri" pitchFamily="34" charset="0"/>
              </a:rPr>
              <a:t>National Remotes Sensing Centre</a:t>
            </a:r>
            <a:r>
              <a:rPr lang="en-US" sz="2400">
                <a:latin typeface="Calibri" pitchFamily="34" charset="0"/>
              </a:rPr>
              <a:t>  </a:t>
            </a:r>
          </a:p>
        </p:txBody>
      </p:sp>
      <p:grpSp>
        <p:nvGrpSpPr>
          <p:cNvPr id="14340" name="Gruppieren 24"/>
          <p:cNvGrpSpPr>
            <a:grpSpLocks/>
          </p:cNvGrpSpPr>
          <p:nvPr/>
        </p:nvGrpSpPr>
        <p:grpSpPr bwMode="auto">
          <a:xfrm>
            <a:off x="49213" y="2057400"/>
            <a:ext cx="9031287" cy="4437063"/>
            <a:chOff x="49800" y="2057400"/>
            <a:chExt cx="9030480" cy="4436364"/>
          </a:xfrm>
        </p:grpSpPr>
        <p:pic>
          <p:nvPicPr>
            <p:cNvPr id="14345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800" y="2057400"/>
              <a:ext cx="2268000" cy="22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6" name="Textfeld 13"/>
            <p:cNvSpPr txBox="1">
              <a:spLocks noChangeArrowheads="1"/>
            </p:cNvSpPr>
            <p:nvPr/>
          </p:nvSpPr>
          <p:spPr bwMode="auto">
            <a:xfrm>
              <a:off x="1066800" y="2133600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latin typeface="Calibri" pitchFamily="34" charset="0"/>
                </a:rPr>
                <a:t>Multiple </a:t>
              </a:r>
            </a:p>
            <a:p>
              <a:pPr algn="ctr"/>
              <a:r>
                <a:rPr lang="en-US" sz="1400" b="1">
                  <a:latin typeface="Calibri" pitchFamily="34" charset="0"/>
                </a:rPr>
                <a:t>cropping</a:t>
              </a:r>
            </a:p>
          </p:txBody>
        </p:sp>
        <p:pic>
          <p:nvPicPr>
            <p:cNvPr id="14347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08860" y="2057400"/>
              <a:ext cx="2268000" cy="22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8" name="Textfeld 14"/>
            <p:cNvSpPr txBox="1">
              <a:spLocks noChangeArrowheads="1"/>
            </p:cNvSpPr>
            <p:nvPr/>
          </p:nvSpPr>
          <p:spPr bwMode="auto">
            <a:xfrm>
              <a:off x="3276600" y="2133600"/>
              <a:ext cx="1066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latin typeface="Calibri" pitchFamily="34" charset="0"/>
                </a:rPr>
                <a:t>Kharif</a:t>
              </a:r>
            </a:p>
            <a:p>
              <a:pPr algn="ctr"/>
              <a:r>
                <a:rPr lang="en-US" sz="1400" b="1">
                  <a:latin typeface="Calibri" pitchFamily="34" charset="0"/>
                </a:rPr>
                <a:t>only</a:t>
              </a:r>
            </a:p>
          </p:txBody>
        </p:sp>
        <p:pic>
          <p:nvPicPr>
            <p:cNvPr id="143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60570" y="2057400"/>
              <a:ext cx="2268000" cy="22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0" name="Textfeld 15"/>
            <p:cNvSpPr txBox="1">
              <a:spLocks noChangeArrowheads="1"/>
            </p:cNvSpPr>
            <p:nvPr/>
          </p:nvSpPr>
          <p:spPr bwMode="auto">
            <a:xfrm>
              <a:off x="5562600" y="2133600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latin typeface="Calibri" pitchFamily="34" charset="0"/>
                </a:rPr>
                <a:t>Rabi</a:t>
              </a:r>
            </a:p>
            <a:p>
              <a:pPr algn="ctr"/>
              <a:r>
                <a:rPr lang="en-US" sz="1400" b="1">
                  <a:latin typeface="Calibri" pitchFamily="34" charset="0"/>
                </a:rPr>
                <a:t>only</a:t>
              </a:r>
            </a:p>
          </p:txBody>
        </p:sp>
        <p:pic>
          <p:nvPicPr>
            <p:cNvPr id="14351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12280" y="2057400"/>
              <a:ext cx="2268000" cy="22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2" name="Textfeld 17"/>
            <p:cNvSpPr txBox="1">
              <a:spLocks noChangeArrowheads="1"/>
            </p:cNvSpPr>
            <p:nvPr/>
          </p:nvSpPr>
          <p:spPr bwMode="auto">
            <a:xfrm>
              <a:off x="7772400" y="2133600"/>
              <a:ext cx="1066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latin typeface="Calibri" pitchFamily="34" charset="0"/>
                </a:rPr>
                <a:t>Zaid</a:t>
              </a:r>
            </a:p>
            <a:p>
              <a:pPr algn="ctr"/>
              <a:r>
                <a:rPr lang="en-US" sz="1400" b="1">
                  <a:latin typeface="Calibri" pitchFamily="34" charset="0"/>
                </a:rPr>
                <a:t>only</a:t>
              </a:r>
            </a:p>
          </p:txBody>
        </p:sp>
        <p:pic>
          <p:nvPicPr>
            <p:cNvPr id="14353" name="Picture 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800" y="4225290"/>
              <a:ext cx="2268000" cy="22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4" name="Textfeld 19"/>
            <p:cNvSpPr txBox="1">
              <a:spLocks noChangeArrowheads="1"/>
            </p:cNvSpPr>
            <p:nvPr/>
          </p:nvSpPr>
          <p:spPr bwMode="auto">
            <a:xfrm>
              <a:off x="1066800" y="4319290"/>
              <a:ext cx="1066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Calibri" pitchFamily="34" charset="0"/>
                </a:rPr>
                <a:t>Permanent </a:t>
              </a:r>
            </a:p>
            <a:p>
              <a:r>
                <a:rPr lang="en-US" sz="1400" b="1">
                  <a:latin typeface="Calibri" pitchFamily="34" charset="0"/>
                </a:rPr>
                <a:t>cropping</a:t>
              </a:r>
            </a:p>
          </p:txBody>
        </p:sp>
        <p:pic>
          <p:nvPicPr>
            <p:cNvPr id="14355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95400" y="5638800"/>
              <a:ext cx="2731484" cy="854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Gruppieren 25"/>
          <p:cNvGrpSpPr>
            <a:grpSpLocks/>
          </p:cNvGrpSpPr>
          <p:nvPr/>
        </p:nvGrpSpPr>
        <p:grpSpPr bwMode="auto">
          <a:xfrm>
            <a:off x="4560888" y="4225925"/>
            <a:ext cx="3924300" cy="2298700"/>
            <a:chOff x="4560570" y="4225290"/>
            <a:chExt cx="3925157" cy="2299907"/>
          </a:xfrm>
        </p:grpSpPr>
        <p:pic>
          <p:nvPicPr>
            <p:cNvPr id="14342" name="Picture 9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60570" y="4225290"/>
              <a:ext cx="2268000" cy="22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3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867400" y="5638800"/>
              <a:ext cx="2618327" cy="886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Textfeld 23"/>
            <p:cNvSpPr txBox="1">
              <a:spLocks noChangeArrowheads="1"/>
            </p:cNvSpPr>
            <p:nvPr/>
          </p:nvSpPr>
          <p:spPr bwMode="auto">
            <a:xfrm>
              <a:off x="5562600" y="4319290"/>
              <a:ext cx="1066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Calibri" pitchFamily="34" charset="0"/>
                </a:rPr>
                <a:t>Fallow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5390" name="Textfeld 9"/>
            <p:cNvSpPr txBox="1">
              <a:spLocks noChangeArrowheads="1"/>
            </p:cNvSpPr>
            <p:nvPr/>
          </p:nvSpPr>
          <p:spPr bwMode="auto">
            <a:xfrm>
              <a:off x="1528754" y="6586541"/>
              <a:ext cx="1782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15393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12</a:t>
              </a:r>
            </a:p>
          </p:txBody>
        </p:sp>
      </p:grpSp>
      <p:sp>
        <p:nvSpPr>
          <p:cNvPr id="15362" name="Textfeld 25"/>
          <p:cNvSpPr txBox="1">
            <a:spLocks noChangeArrowheads="1"/>
          </p:cNvSpPr>
          <p:nvPr/>
        </p:nvSpPr>
        <p:spPr bwMode="auto">
          <a:xfrm>
            <a:off x="0" y="129540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Using high resolution </a:t>
            </a:r>
            <a:r>
              <a:rPr lang="en-US" sz="2400">
                <a:solidFill>
                  <a:srgbClr val="C00000"/>
                </a:solidFill>
                <a:latin typeface="Calibri" pitchFamily="34" charset="0"/>
              </a:rPr>
              <a:t>remote sensing data </a:t>
            </a:r>
            <a:r>
              <a:rPr lang="en-US" sz="2400">
                <a:latin typeface="Calibri" pitchFamily="34" charset="0"/>
              </a:rPr>
              <a:t>to </a:t>
            </a:r>
            <a:r>
              <a:rPr lang="en-US" sz="2400">
                <a:solidFill>
                  <a:srgbClr val="C00000"/>
                </a:solidFill>
                <a:latin typeface="Calibri" pitchFamily="34" charset="0"/>
              </a:rPr>
              <a:t>disaggregate</a:t>
            </a:r>
            <a:r>
              <a:rPr lang="en-US" sz="2400">
                <a:latin typeface="Calibri" pitchFamily="34" charset="0"/>
              </a:rPr>
              <a:t> the district wise </a:t>
            </a:r>
            <a:r>
              <a:rPr lang="en-US" sz="2400">
                <a:solidFill>
                  <a:srgbClr val="C00000"/>
                </a:solidFill>
                <a:latin typeface="Calibri" pitchFamily="34" charset="0"/>
              </a:rPr>
              <a:t>crop statistics</a:t>
            </a:r>
          </a:p>
        </p:txBody>
      </p:sp>
      <p:grpSp>
        <p:nvGrpSpPr>
          <p:cNvPr id="15363" name="Gruppieren 70"/>
          <p:cNvGrpSpPr>
            <a:grpSpLocks/>
          </p:cNvGrpSpPr>
          <p:nvPr/>
        </p:nvGrpSpPr>
        <p:grpSpPr bwMode="auto">
          <a:xfrm>
            <a:off x="152400" y="2133600"/>
            <a:ext cx="3308350" cy="3505200"/>
            <a:chOff x="152400" y="2133600"/>
            <a:chExt cx="3307830" cy="3505200"/>
          </a:xfrm>
        </p:grpSpPr>
        <p:sp>
          <p:nvSpPr>
            <p:cNvPr id="27" name="Textfeld 26"/>
            <p:cNvSpPr txBox="1"/>
            <p:nvPr/>
          </p:nvSpPr>
          <p:spPr>
            <a:xfrm>
              <a:off x="152400" y="2133600"/>
              <a:ext cx="3307830" cy="708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Crop in survey based statistics</a:t>
              </a:r>
            </a:p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(Dataset 1 + Dataset 2)</a:t>
              </a:r>
            </a:p>
          </p:txBody>
        </p:sp>
        <p:sp>
          <p:nvSpPr>
            <p:cNvPr id="15385" name="Textfeld 28"/>
            <p:cNvSpPr txBox="1">
              <a:spLocks noChangeArrowheads="1"/>
            </p:cNvSpPr>
            <p:nvPr/>
          </p:nvSpPr>
          <p:spPr bwMode="auto">
            <a:xfrm>
              <a:off x="457200" y="3124200"/>
              <a:ext cx="274320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Perennial crops</a:t>
              </a:r>
            </a:p>
          </p:txBody>
        </p:sp>
        <p:sp>
          <p:nvSpPr>
            <p:cNvPr id="15386" name="Textfeld 29"/>
            <p:cNvSpPr txBox="1">
              <a:spLocks noChangeArrowheads="1"/>
            </p:cNvSpPr>
            <p:nvPr/>
          </p:nvSpPr>
          <p:spPr bwMode="auto">
            <a:xfrm>
              <a:off x="457200" y="4202668"/>
              <a:ext cx="274320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Kharif season crops</a:t>
              </a:r>
            </a:p>
          </p:txBody>
        </p:sp>
        <p:sp>
          <p:nvSpPr>
            <p:cNvPr id="15387" name="Textfeld 30"/>
            <p:cNvSpPr txBox="1">
              <a:spLocks noChangeArrowheads="1"/>
            </p:cNvSpPr>
            <p:nvPr/>
          </p:nvSpPr>
          <p:spPr bwMode="auto">
            <a:xfrm>
              <a:off x="457200" y="4735830"/>
              <a:ext cx="274320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Rabi season crops</a:t>
              </a:r>
            </a:p>
          </p:txBody>
        </p:sp>
        <p:sp>
          <p:nvSpPr>
            <p:cNvPr id="15388" name="Textfeld 31"/>
            <p:cNvSpPr txBox="1">
              <a:spLocks noChangeArrowheads="1"/>
            </p:cNvSpPr>
            <p:nvPr/>
          </p:nvSpPr>
          <p:spPr bwMode="auto">
            <a:xfrm>
              <a:off x="457200" y="5269468"/>
              <a:ext cx="274320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Zaid season crops crops</a:t>
              </a:r>
            </a:p>
          </p:txBody>
        </p:sp>
      </p:grpSp>
      <p:grpSp>
        <p:nvGrpSpPr>
          <p:cNvPr id="15364" name="Gruppieren 71"/>
          <p:cNvGrpSpPr>
            <a:grpSpLocks/>
          </p:cNvGrpSpPr>
          <p:nvPr/>
        </p:nvGrpSpPr>
        <p:grpSpPr bwMode="auto">
          <a:xfrm>
            <a:off x="5334000" y="2133600"/>
            <a:ext cx="3136900" cy="4027488"/>
            <a:chOff x="5334000" y="2133600"/>
            <a:chExt cx="3137590" cy="4026932"/>
          </a:xfrm>
        </p:grpSpPr>
        <p:sp>
          <p:nvSpPr>
            <p:cNvPr id="28" name="Textfeld 27"/>
            <p:cNvSpPr txBox="1"/>
            <p:nvPr/>
          </p:nvSpPr>
          <p:spPr>
            <a:xfrm>
              <a:off x="5334000" y="2133600"/>
              <a:ext cx="3137590" cy="7079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Remote sensing based crops</a:t>
              </a:r>
            </a:p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(Dataset 3)</a:t>
              </a:r>
            </a:p>
          </p:txBody>
        </p:sp>
        <p:sp>
          <p:nvSpPr>
            <p:cNvPr id="15378" name="Textfeld 33"/>
            <p:cNvSpPr txBox="1">
              <a:spLocks noChangeArrowheads="1"/>
            </p:cNvSpPr>
            <p:nvPr/>
          </p:nvSpPr>
          <p:spPr bwMode="auto">
            <a:xfrm>
              <a:off x="5562600" y="3124200"/>
              <a:ext cx="2743200" cy="369332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Plantation</a:t>
              </a:r>
            </a:p>
          </p:txBody>
        </p:sp>
        <p:sp>
          <p:nvSpPr>
            <p:cNvPr id="15379" name="Textfeld 34"/>
            <p:cNvSpPr txBox="1">
              <a:spLocks noChangeArrowheads="1"/>
            </p:cNvSpPr>
            <p:nvPr/>
          </p:nvSpPr>
          <p:spPr bwMode="auto">
            <a:xfrm>
              <a:off x="5562600" y="3669268"/>
              <a:ext cx="2743200" cy="3693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Multiple cropping</a:t>
              </a:r>
            </a:p>
          </p:txBody>
        </p:sp>
        <p:sp>
          <p:nvSpPr>
            <p:cNvPr id="15380" name="Textfeld 35"/>
            <p:cNvSpPr txBox="1">
              <a:spLocks noChangeArrowheads="1"/>
            </p:cNvSpPr>
            <p:nvPr/>
          </p:nvSpPr>
          <p:spPr bwMode="auto">
            <a:xfrm>
              <a:off x="5562600" y="4202668"/>
              <a:ext cx="2743200" cy="369332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Kharif season only</a:t>
              </a: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562650" y="4735154"/>
              <a:ext cx="2743803" cy="36983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Rabi season only</a:t>
              </a:r>
            </a:p>
          </p:txBody>
        </p:sp>
        <p:sp>
          <p:nvSpPr>
            <p:cNvPr id="15382" name="Textfeld 37"/>
            <p:cNvSpPr txBox="1">
              <a:spLocks noChangeArrowheads="1"/>
            </p:cNvSpPr>
            <p:nvPr/>
          </p:nvSpPr>
          <p:spPr bwMode="auto">
            <a:xfrm>
              <a:off x="5562600" y="5269468"/>
              <a:ext cx="2743200" cy="3693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Zaid season only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5562650" y="5790695"/>
              <a:ext cx="2743803" cy="36983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Fallow</a:t>
              </a:r>
            </a:p>
          </p:txBody>
        </p:sp>
      </p:grpSp>
      <p:grpSp>
        <p:nvGrpSpPr>
          <p:cNvPr id="73" name="Gruppieren 72"/>
          <p:cNvGrpSpPr>
            <a:grpSpLocks/>
          </p:cNvGrpSpPr>
          <p:nvPr/>
        </p:nvGrpSpPr>
        <p:grpSpPr bwMode="auto">
          <a:xfrm>
            <a:off x="3200400" y="3308350"/>
            <a:ext cx="2362200" cy="2146300"/>
            <a:chOff x="3200400" y="3308866"/>
            <a:chExt cx="2362200" cy="2145268"/>
          </a:xfrm>
        </p:grpSpPr>
        <p:cxnSp>
          <p:nvCxnSpPr>
            <p:cNvPr id="41" name="Gerade Verbindung mit Pfeil 40"/>
            <p:cNvCxnSpPr>
              <a:stCxn id="15385" idx="3"/>
              <a:endCxn id="15378" idx="1"/>
            </p:cNvCxnSpPr>
            <p:nvPr/>
          </p:nvCxnSpPr>
          <p:spPr>
            <a:xfrm>
              <a:off x="3200400" y="3308866"/>
              <a:ext cx="23622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/>
            <p:cNvCxnSpPr>
              <a:stCxn id="15386" idx="3"/>
              <a:endCxn id="15380" idx="1"/>
            </p:cNvCxnSpPr>
            <p:nvPr/>
          </p:nvCxnSpPr>
          <p:spPr>
            <a:xfrm>
              <a:off x="3200400" y="4387847"/>
              <a:ext cx="23622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>
              <a:stCxn id="15387" idx="3"/>
              <a:endCxn id="37" idx="1"/>
            </p:cNvCxnSpPr>
            <p:nvPr/>
          </p:nvCxnSpPr>
          <p:spPr>
            <a:xfrm>
              <a:off x="3200400" y="4920990"/>
              <a:ext cx="23622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/>
            <p:cNvCxnSpPr>
              <a:stCxn id="15388" idx="3"/>
              <a:endCxn id="15382" idx="1"/>
            </p:cNvCxnSpPr>
            <p:nvPr/>
          </p:nvCxnSpPr>
          <p:spPr>
            <a:xfrm>
              <a:off x="3200400" y="5454134"/>
              <a:ext cx="23622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pieren 69"/>
          <p:cNvGrpSpPr>
            <a:grpSpLocks/>
          </p:cNvGrpSpPr>
          <p:nvPr/>
        </p:nvGrpSpPr>
        <p:grpSpPr bwMode="auto">
          <a:xfrm>
            <a:off x="228600" y="3863975"/>
            <a:ext cx="5334000" cy="1600200"/>
            <a:chOff x="228600" y="3863340"/>
            <a:chExt cx="5334000" cy="1600200"/>
          </a:xfrm>
        </p:grpSpPr>
        <p:cxnSp>
          <p:nvCxnSpPr>
            <p:cNvPr id="58" name="Gerade Verbindung 57"/>
            <p:cNvCxnSpPr/>
            <p:nvPr/>
          </p:nvCxnSpPr>
          <p:spPr>
            <a:xfrm>
              <a:off x="231775" y="4399915"/>
              <a:ext cx="2286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/>
          </p:nvCxnSpPr>
          <p:spPr>
            <a:xfrm>
              <a:off x="228600" y="4911090"/>
              <a:ext cx="2286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/>
          </p:nvCxnSpPr>
          <p:spPr>
            <a:xfrm>
              <a:off x="228600" y="5455603"/>
              <a:ext cx="2286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/>
          </p:nvCxnSpPr>
          <p:spPr>
            <a:xfrm>
              <a:off x="228600" y="3863340"/>
              <a:ext cx="0" cy="1600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/>
            <p:cNvCxnSpPr/>
            <p:nvPr/>
          </p:nvCxnSpPr>
          <p:spPr>
            <a:xfrm>
              <a:off x="228600" y="3866515"/>
              <a:ext cx="5334000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siebert\AppData\Local\Microsoft\Windows\Temporary Internet Files\Content.IE5\UXLTJ8JR\MC90032610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3288" y="3657600"/>
            <a:ext cx="18145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6393" name="Textfeld 9"/>
            <p:cNvSpPr txBox="1">
              <a:spLocks noChangeArrowheads="1"/>
            </p:cNvSpPr>
            <p:nvPr/>
          </p:nvSpPr>
          <p:spPr bwMode="auto">
            <a:xfrm>
              <a:off x="1528754" y="6586541"/>
              <a:ext cx="1782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16396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13</a:t>
              </a:r>
            </a:p>
          </p:txBody>
        </p:sp>
      </p:grpSp>
      <p:sp>
        <p:nvSpPr>
          <p:cNvPr id="16386" name="Textfeld 25"/>
          <p:cNvSpPr txBox="1">
            <a:spLocks noChangeArrowheads="1"/>
          </p:cNvSpPr>
          <p:nvPr/>
        </p:nvSpPr>
        <p:spPr bwMode="auto">
          <a:xfrm>
            <a:off x="0" y="129540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Use of independent data =&gt; </a:t>
            </a:r>
            <a:r>
              <a:rPr lang="en-US" sz="2400">
                <a:solidFill>
                  <a:srgbClr val="C00000"/>
                </a:solidFill>
                <a:latin typeface="Calibri" pitchFamily="34" charset="0"/>
              </a:rPr>
              <a:t>inconsistencies</a:t>
            </a:r>
            <a:r>
              <a:rPr lang="en-US" sz="2400">
                <a:latin typeface="Calibri" pitchFamily="34" charset="0"/>
              </a:rPr>
              <a:t> between survey based statistics and remote sensing data</a:t>
            </a:r>
            <a:endParaRPr lang="en-US" sz="240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6387" name="Picture 3" descr="E:\GeoShare\secondres\Figs\bhu_nic_2005_dif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00275"/>
            <a:ext cx="3733800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uppieren 15"/>
          <p:cNvGrpSpPr>
            <a:grpSpLocks/>
          </p:cNvGrpSpPr>
          <p:nvPr/>
        </p:nvGrpSpPr>
        <p:grpSpPr bwMode="auto">
          <a:xfrm>
            <a:off x="3886200" y="2438400"/>
            <a:ext cx="5232400" cy="3962400"/>
            <a:chOff x="3886200" y="2438400"/>
            <a:chExt cx="5232082" cy="3962400"/>
          </a:xfrm>
        </p:grpSpPr>
        <p:pic>
          <p:nvPicPr>
            <p:cNvPr id="1638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3162300"/>
              <a:ext cx="2595562" cy="3036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51504" y="3162300"/>
              <a:ext cx="2566778" cy="32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1" name="Textfeld 14"/>
            <p:cNvSpPr txBox="1">
              <a:spLocks noChangeArrowheads="1"/>
            </p:cNvSpPr>
            <p:nvPr/>
          </p:nvSpPr>
          <p:spPr bwMode="auto">
            <a:xfrm>
              <a:off x="3886200" y="2438400"/>
              <a:ext cx="416562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Adjusting remote sensing data:</a:t>
              </a:r>
            </a:p>
            <a:p>
              <a:r>
                <a:rPr lang="en-US" sz="2000" b="1">
                  <a:solidFill>
                    <a:srgbClr val="C00000"/>
                  </a:solidFill>
                  <a:latin typeface="Calibri" pitchFamily="34" charset="0"/>
                </a:rPr>
                <a:t>Step 1</a:t>
              </a:r>
              <a:r>
                <a:rPr lang="en-US" sz="2000">
                  <a:latin typeface="Calibri" pitchFamily="34" charset="0"/>
                </a:rPr>
                <a:t>: using data from different years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7414" name="Textfeld 9"/>
            <p:cNvSpPr txBox="1">
              <a:spLocks noChangeArrowheads="1"/>
            </p:cNvSpPr>
            <p:nvPr/>
          </p:nvSpPr>
          <p:spPr bwMode="auto">
            <a:xfrm>
              <a:off x="1528754" y="6586541"/>
              <a:ext cx="1782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17417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14</a:t>
              </a:r>
            </a:p>
          </p:txBody>
        </p:sp>
      </p:grpSp>
      <p:sp>
        <p:nvSpPr>
          <p:cNvPr id="17410" name="Textfeld 14"/>
          <p:cNvSpPr txBox="1">
            <a:spLocks noChangeArrowheads="1"/>
          </p:cNvSpPr>
          <p:nvPr/>
        </p:nvSpPr>
        <p:spPr bwMode="auto">
          <a:xfrm>
            <a:off x="0" y="12954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Adjusting remote sensing data:</a:t>
            </a:r>
          </a:p>
          <a:p>
            <a:pPr algn="ctr"/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Step 1</a:t>
            </a:r>
            <a:r>
              <a:rPr lang="en-US" sz="2000">
                <a:latin typeface="Calibri" pitchFamily="34" charset="0"/>
              </a:rPr>
              <a:t>: using data from different years</a:t>
            </a:r>
          </a:p>
        </p:txBody>
      </p:sp>
      <p:pic>
        <p:nvPicPr>
          <p:cNvPr id="17411" name="Picture 2" descr="E:\GeoShare\secondres\Figs\mapBhuvan_best_fit_ye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025" y="2057400"/>
            <a:ext cx="3940175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 descr="E:\GeoShare\secondres\Figs\mapBhuvan_best_fit_Dif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057400"/>
            <a:ext cx="3940175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8467" name="Textfeld 9"/>
            <p:cNvSpPr txBox="1">
              <a:spLocks noChangeArrowheads="1"/>
            </p:cNvSpPr>
            <p:nvPr/>
          </p:nvSpPr>
          <p:spPr bwMode="auto">
            <a:xfrm>
              <a:off x="1528754" y="6586541"/>
              <a:ext cx="1782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18470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15</a:t>
              </a:r>
            </a:p>
          </p:txBody>
        </p:sp>
      </p:grpSp>
      <p:grpSp>
        <p:nvGrpSpPr>
          <p:cNvPr id="18434" name="Gruppieren 70"/>
          <p:cNvGrpSpPr>
            <a:grpSpLocks/>
          </p:cNvGrpSpPr>
          <p:nvPr/>
        </p:nvGrpSpPr>
        <p:grpSpPr bwMode="auto">
          <a:xfrm>
            <a:off x="152400" y="2133600"/>
            <a:ext cx="3308350" cy="3505200"/>
            <a:chOff x="152400" y="2133600"/>
            <a:chExt cx="3307830" cy="3505200"/>
          </a:xfrm>
        </p:grpSpPr>
        <p:sp>
          <p:nvSpPr>
            <p:cNvPr id="27" name="Textfeld 26"/>
            <p:cNvSpPr txBox="1"/>
            <p:nvPr/>
          </p:nvSpPr>
          <p:spPr>
            <a:xfrm>
              <a:off x="152400" y="2133600"/>
              <a:ext cx="3307830" cy="708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Crop in survey based statistics</a:t>
              </a:r>
            </a:p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(Dataset 1 + Dataset 2)</a:t>
              </a:r>
            </a:p>
          </p:txBody>
        </p:sp>
        <p:sp>
          <p:nvSpPr>
            <p:cNvPr id="18462" name="Textfeld 28"/>
            <p:cNvSpPr txBox="1">
              <a:spLocks noChangeArrowheads="1"/>
            </p:cNvSpPr>
            <p:nvPr/>
          </p:nvSpPr>
          <p:spPr bwMode="auto">
            <a:xfrm>
              <a:off x="457200" y="3124200"/>
              <a:ext cx="274320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Perennial crops</a:t>
              </a:r>
            </a:p>
          </p:txBody>
        </p:sp>
        <p:sp>
          <p:nvSpPr>
            <p:cNvPr id="18463" name="Textfeld 29"/>
            <p:cNvSpPr txBox="1">
              <a:spLocks noChangeArrowheads="1"/>
            </p:cNvSpPr>
            <p:nvPr/>
          </p:nvSpPr>
          <p:spPr bwMode="auto">
            <a:xfrm>
              <a:off x="457200" y="4202668"/>
              <a:ext cx="274320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Kharif season crops</a:t>
              </a:r>
            </a:p>
          </p:txBody>
        </p:sp>
        <p:sp>
          <p:nvSpPr>
            <p:cNvPr id="18464" name="Textfeld 30"/>
            <p:cNvSpPr txBox="1">
              <a:spLocks noChangeArrowheads="1"/>
            </p:cNvSpPr>
            <p:nvPr/>
          </p:nvSpPr>
          <p:spPr bwMode="auto">
            <a:xfrm>
              <a:off x="457200" y="4735830"/>
              <a:ext cx="274320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Rabi season crops</a:t>
              </a:r>
            </a:p>
          </p:txBody>
        </p:sp>
        <p:sp>
          <p:nvSpPr>
            <p:cNvPr id="18465" name="Textfeld 31"/>
            <p:cNvSpPr txBox="1">
              <a:spLocks noChangeArrowheads="1"/>
            </p:cNvSpPr>
            <p:nvPr/>
          </p:nvSpPr>
          <p:spPr bwMode="auto">
            <a:xfrm>
              <a:off x="457200" y="5269468"/>
              <a:ext cx="274320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Zaid season crops crops</a:t>
              </a:r>
            </a:p>
          </p:txBody>
        </p:sp>
      </p:grpSp>
      <p:grpSp>
        <p:nvGrpSpPr>
          <p:cNvPr id="18435" name="Gruppieren 71"/>
          <p:cNvGrpSpPr>
            <a:grpSpLocks/>
          </p:cNvGrpSpPr>
          <p:nvPr/>
        </p:nvGrpSpPr>
        <p:grpSpPr bwMode="auto">
          <a:xfrm>
            <a:off x="5334000" y="2133600"/>
            <a:ext cx="3136900" cy="4027488"/>
            <a:chOff x="5334000" y="2133600"/>
            <a:chExt cx="3137590" cy="4026932"/>
          </a:xfrm>
        </p:grpSpPr>
        <p:sp>
          <p:nvSpPr>
            <p:cNvPr id="28" name="Textfeld 27"/>
            <p:cNvSpPr txBox="1"/>
            <p:nvPr/>
          </p:nvSpPr>
          <p:spPr>
            <a:xfrm>
              <a:off x="5334000" y="2133600"/>
              <a:ext cx="3137590" cy="7079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Remote sensing based crops</a:t>
              </a:r>
            </a:p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(Dataset 3)</a:t>
              </a:r>
            </a:p>
          </p:txBody>
        </p:sp>
        <p:sp>
          <p:nvSpPr>
            <p:cNvPr id="18455" name="Textfeld 33"/>
            <p:cNvSpPr txBox="1">
              <a:spLocks noChangeArrowheads="1"/>
            </p:cNvSpPr>
            <p:nvPr/>
          </p:nvSpPr>
          <p:spPr bwMode="auto">
            <a:xfrm>
              <a:off x="5562600" y="3124200"/>
              <a:ext cx="2743200" cy="369332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Plantation</a:t>
              </a:r>
            </a:p>
          </p:txBody>
        </p:sp>
        <p:sp>
          <p:nvSpPr>
            <p:cNvPr id="18456" name="Textfeld 34"/>
            <p:cNvSpPr txBox="1">
              <a:spLocks noChangeArrowheads="1"/>
            </p:cNvSpPr>
            <p:nvPr/>
          </p:nvSpPr>
          <p:spPr bwMode="auto">
            <a:xfrm>
              <a:off x="5562600" y="3669268"/>
              <a:ext cx="2743200" cy="3693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Multiple cropping</a:t>
              </a:r>
            </a:p>
          </p:txBody>
        </p:sp>
        <p:sp>
          <p:nvSpPr>
            <p:cNvPr id="18457" name="Textfeld 35"/>
            <p:cNvSpPr txBox="1">
              <a:spLocks noChangeArrowheads="1"/>
            </p:cNvSpPr>
            <p:nvPr/>
          </p:nvSpPr>
          <p:spPr bwMode="auto">
            <a:xfrm>
              <a:off x="5562600" y="4202668"/>
              <a:ext cx="2743200" cy="369332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Kharif season only</a:t>
              </a: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562650" y="4735154"/>
              <a:ext cx="2743803" cy="36983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Rabi season only</a:t>
              </a:r>
            </a:p>
          </p:txBody>
        </p:sp>
        <p:sp>
          <p:nvSpPr>
            <p:cNvPr id="18459" name="Textfeld 37"/>
            <p:cNvSpPr txBox="1">
              <a:spLocks noChangeArrowheads="1"/>
            </p:cNvSpPr>
            <p:nvPr/>
          </p:nvSpPr>
          <p:spPr bwMode="auto">
            <a:xfrm>
              <a:off x="5562600" y="5269468"/>
              <a:ext cx="2743200" cy="3693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Zaid season only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5562650" y="5790695"/>
              <a:ext cx="2743803" cy="36983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Fallow</a:t>
              </a:r>
            </a:p>
          </p:txBody>
        </p:sp>
      </p:grpSp>
      <p:grpSp>
        <p:nvGrpSpPr>
          <p:cNvPr id="18436" name="Gruppieren 72"/>
          <p:cNvGrpSpPr>
            <a:grpSpLocks/>
          </p:cNvGrpSpPr>
          <p:nvPr/>
        </p:nvGrpSpPr>
        <p:grpSpPr bwMode="auto">
          <a:xfrm>
            <a:off x="3200400" y="3308350"/>
            <a:ext cx="2362200" cy="2146300"/>
            <a:chOff x="3200400" y="3308866"/>
            <a:chExt cx="2362200" cy="2145268"/>
          </a:xfrm>
        </p:grpSpPr>
        <p:cxnSp>
          <p:nvCxnSpPr>
            <p:cNvPr id="41" name="Gerade Verbindung mit Pfeil 40"/>
            <p:cNvCxnSpPr>
              <a:stCxn id="18462" idx="3"/>
              <a:endCxn id="18455" idx="1"/>
            </p:cNvCxnSpPr>
            <p:nvPr/>
          </p:nvCxnSpPr>
          <p:spPr>
            <a:xfrm>
              <a:off x="3200400" y="3308866"/>
              <a:ext cx="23622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/>
            <p:cNvCxnSpPr>
              <a:stCxn id="18463" idx="3"/>
              <a:endCxn id="18457" idx="1"/>
            </p:cNvCxnSpPr>
            <p:nvPr/>
          </p:nvCxnSpPr>
          <p:spPr>
            <a:xfrm>
              <a:off x="3200400" y="4387847"/>
              <a:ext cx="23622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>
              <a:stCxn id="18464" idx="3"/>
              <a:endCxn id="37" idx="1"/>
            </p:cNvCxnSpPr>
            <p:nvPr/>
          </p:nvCxnSpPr>
          <p:spPr>
            <a:xfrm>
              <a:off x="3200400" y="4920990"/>
              <a:ext cx="23622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/>
            <p:cNvCxnSpPr>
              <a:stCxn id="18465" idx="3"/>
              <a:endCxn id="18459" idx="1"/>
            </p:cNvCxnSpPr>
            <p:nvPr/>
          </p:nvCxnSpPr>
          <p:spPr>
            <a:xfrm>
              <a:off x="3200400" y="5454134"/>
              <a:ext cx="23622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37" name="Gruppieren 66"/>
          <p:cNvGrpSpPr>
            <a:grpSpLocks/>
          </p:cNvGrpSpPr>
          <p:nvPr/>
        </p:nvGrpSpPr>
        <p:grpSpPr bwMode="auto">
          <a:xfrm>
            <a:off x="228600" y="3859213"/>
            <a:ext cx="5334000" cy="1525587"/>
            <a:chOff x="228600" y="3858577"/>
            <a:chExt cx="5334000" cy="1526400"/>
          </a:xfrm>
        </p:grpSpPr>
        <p:cxnSp>
          <p:nvCxnSpPr>
            <p:cNvPr id="58" name="Gerade Verbindung 57"/>
            <p:cNvCxnSpPr/>
            <p:nvPr/>
          </p:nvCxnSpPr>
          <p:spPr>
            <a:xfrm>
              <a:off x="231775" y="4290607"/>
              <a:ext cx="2286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/>
          </p:nvCxnSpPr>
          <p:spPr>
            <a:xfrm>
              <a:off x="228600" y="4825879"/>
              <a:ext cx="2286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/>
          </p:nvCxnSpPr>
          <p:spPr>
            <a:xfrm>
              <a:off x="228600" y="5375447"/>
              <a:ext cx="2286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/>
          </p:nvCxnSpPr>
          <p:spPr>
            <a:xfrm>
              <a:off x="228600" y="3858577"/>
              <a:ext cx="0" cy="15264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/>
            <p:cNvCxnSpPr/>
            <p:nvPr/>
          </p:nvCxnSpPr>
          <p:spPr>
            <a:xfrm>
              <a:off x="228600" y="3866518"/>
              <a:ext cx="5334000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pieren 67"/>
          <p:cNvGrpSpPr>
            <a:grpSpLocks/>
          </p:cNvGrpSpPr>
          <p:nvPr/>
        </p:nvGrpSpPr>
        <p:grpSpPr bwMode="auto">
          <a:xfrm>
            <a:off x="85725" y="4462463"/>
            <a:ext cx="5495925" cy="1527175"/>
            <a:chOff x="85726" y="4462459"/>
            <a:chExt cx="5495924" cy="1526400"/>
          </a:xfrm>
        </p:grpSpPr>
        <p:cxnSp>
          <p:nvCxnSpPr>
            <p:cNvPr id="45" name="Gerade Verbindung 44"/>
            <p:cNvCxnSpPr/>
            <p:nvPr/>
          </p:nvCxnSpPr>
          <p:spPr>
            <a:xfrm>
              <a:off x="95251" y="4473565"/>
              <a:ext cx="360363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/>
          </p:nvCxnSpPr>
          <p:spPr>
            <a:xfrm>
              <a:off x="96839" y="5006695"/>
              <a:ext cx="358775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/>
          </p:nvCxnSpPr>
          <p:spPr>
            <a:xfrm>
              <a:off x="96839" y="5528718"/>
              <a:ext cx="358775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/>
          </p:nvCxnSpPr>
          <p:spPr>
            <a:xfrm flipV="1">
              <a:off x="85726" y="4462459"/>
              <a:ext cx="0" cy="152640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53"/>
            <p:cNvCxnSpPr/>
            <p:nvPr/>
          </p:nvCxnSpPr>
          <p:spPr>
            <a:xfrm>
              <a:off x="95251" y="5977752"/>
              <a:ext cx="5486399" cy="0"/>
            </a:xfrm>
            <a:prstGeom prst="straightConnector1">
              <a:avLst/>
            </a:prstGeom>
            <a:ln w="254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39" name="Textfeld 68"/>
          <p:cNvSpPr txBox="1">
            <a:spLocks noChangeArrowheads="1"/>
          </p:cNvSpPr>
          <p:nvPr/>
        </p:nvSpPr>
        <p:spPr bwMode="auto">
          <a:xfrm>
            <a:off x="0" y="12954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Adjusting remote sensing data:</a:t>
            </a:r>
          </a:p>
          <a:p>
            <a:pPr algn="ctr"/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Step 2</a:t>
            </a:r>
            <a:r>
              <a:rPr lang="en-US" sz="2000">
                <a:latin typeface="Calibri" pitchFamily="34" charset="0"/>
              </a:rPr>
              <a:t>: using “</a:t>
            </a: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fallow land</a:t>
            </a:r>
            <a:r>
              <a:rPr lang="en-US" sz="2000">
                <a:latin typeface="Calibri" pitchFamily="34" charset="0"/>
              </a:rPr>
              <a:t>” category to adjust season specific crop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19462" name="Textfeld 10"/>
            <p:cNvSpPr txBox="1">
              <a:spLocks noChangeArrowheads="1"/>
            </p:cNvSpPr>
            <p:nvPr/>
          </p:nvSpPr>
          <p:spPr bwMode="auto">
            <a:xfrm>
              <a:off x="3309940" y="6586541"/>
              <a:ext cx="1262059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19464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16</a:t>
              </a:r>
            </a:p>
          </p:txBody>
        </p:sp>
      </p:grpSp>
      <p:pic>
        <p:nvPicPr>
          <p:cNvPr id="19458" name="Picture 2" descr="E:\GeoShare\secondres\Figs\IrriCropping_Seas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843088"/>
            <a:ext cx="70104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feld 13"/>
          <p:cNvSpPr txBox="1">
            <a:spLocks noChangeArrowheads="1"/>
          </p:cNvSpPr>
          <p:nvPr/>
        </p:nvSpPr>
        <p:spPr bwMode="auto">
          <a:xfrm>
            <a:off x="0" y="13716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Calibri" pitchFamily="34" charset="0"/>
              </a:rPr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20486" name="Textfeld 10"/>
            <p:cNvSpPr txBox="1">
              <a:spLocks noChangeArrowheads="1"/>
            </p:cNvSpPr>
            <p:nvPr/>
          </p:nvSpPr>
          <p:spPr bwMode="auto">
            <a:xfrm>
              <a:off x="3309940" y="6586541"/>
              <a:ext cx="1262059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20488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17</a:t>
              </a:r>
            </a:p>
          </p:txBody>
        </p:sp>
      </p:grpSp>
      <p:pic>
        <p:nvPicPr>
          <p:cNvPr id="20482" name="Picture 2" descr="E:\GeoShare\secondres\Figs\Crop_Specific_IrrigatedRatioDiffSeaso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103438"/>
            <a:ext cx="87630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feld 14"/>
          <p:cNvSpPr txBox="1">
            <a:spLocks noChangeArrowheads="1"/>
          </p:cNvSpPr>
          <p:nvPr/>
        </p:nvSpPr>
        <p:spPr bwMode="auto">
          <a:xfrm>
            <a:off x="0" y="13716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Calibri" pitchFamily="34" charset="0"/>
              </a:rPr>
              <a:t>Results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21510" name="Textfeld 10"/>
            <p:cNvSpPr txBox="1">
              <a:spLocks noChangeArrowheads="1"/>
            </p:cNvSpPr>
            <p:nvPr/>
          </p:nvSpPr>
          <p:spPr bwMode="auto">
            <a:xfrm>
              <a:off x="3309940" y="6586541"/>
              <a:ext cx="1262059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21512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18</a:t>
              </a:r>
            </a:p>
          </p:txBody>
        </p:sp>
      </p:grpSp>
      <p:pic>
        <p:nvPicPr>
          <p:cNvPr id="21506" name="Picture 2" descr="E:\GeoShare\secondres\Figs\CropSpecific_Total_Irrigation_Cropping_Are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423988"/>
            <a:ext cx="3700463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E:\GeoShare\secondres\Figs\Map_Crop_Specific_Ratio_To_Distri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3" y="1358900"/>
            <a:ext cx="3824287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22535" name="Textfeld 10"/>
            <p:cNvSpPr txBox="1">
              <a:spLocks noChangeArrowheads="1"/>
            </p:cNvSpPr>
            <p:nvPr/>
          </p:nvSpPr>
          <p:spPr bwMode="auto">
            <a:xfrm>
              <a:off x="3309940" y="6586541"/>
              <a:ext cx="1262059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22537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19</a:t>
              </a:r>
            </a:p>
          </p:txBody>
        </p:sp>
      </p:grpSp>
      <p:pic>
        <p:nvPicPr>
          <p:cNvPr id="22530" name="Picture 3" descr="E:\GeoShare\secondres\Figs\MapSeasonAndThreeRatioforRi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762125"/>
            <a:ext cx="449738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E:\GeoShare\secondres\Figs\MapSeasonAndThreeRatioforWhe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038" y="1762125"/>
            <a:ext cx="44973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feld 15"/>
          <p:cNvSpPr txBox="1">
            <a:spLocks noChangeArrowheads="1"/>
          </p:cNvSpPr>
          <p:nvPr/>
        </p:nvSpPr>
        <p:spPr bwMode="auto">
          <a:xfrm>
            <a:off x="0" y="1219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Calibri" pitchFamily="34" charset="0"/>
              </a:rPr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feld 16"/>
          <p:cNvSpPr txBox="1">
            <a:spLocks noChangeArrowheads="1"/>
          </p:cNvSpPr>
          <p:nvPr/>
        </p:nvSpPr>
        <p:spPr bwMode="auto">
          <a:xfrm>
            <a:off x="0" y="1447800"/>
            <a:ext cx="91440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047" tIns="9523" rIns="19047" bIns="9523">
            <a:spAutoFit/>
          </a:bodyPr>
          <a:lstStyle/>
          <a:p>
            <a:pPr algn="ctr"/>
            <a:r>
              <a:rPr lang="en-US" sz="4400" b="1">
                <a:latin typeface="Calibri" pitchFamily="34" charset="0"/>
              </a:rPr>
              <a:t>Understanding irrigation in India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-228600" y="2286000"/>
            <a:ext cx="9372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2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Why India?</a:t>
            </a:r>
          </a:p>
        </p:txBody>
      </p:sp>
      <p:grpSp>
        <p:nvGrpSpPr>
          <p:cNvPr id="23" name="Gruppieren 22"/>
          <p:cNvGrpSpPr>
            <a:grpSpLocks/>
          </p:cNvGrpSpPr>
          <p:nvPr/>
        </p:nvGrpSpPr>
        <p:grpSpPr bwMode="auto">
          <a:xfrm>
            <a:off x="0" y="2828925"/>
            <a:ext cx="6699250" cy="3659188"/>
            <a:chOff x="-145961" y="2829658"/>
            <a:chExt cx="6699161" cy="3658772"/>
          </a:xfrm>
        </p:grpSpPr>
        <p:pic>
          <p:nvPicPr>
            <p:cNvPr id="4109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45961" y="2829658"/>
              <a:ext cx="6699161" cy="3658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Textfeld 21"/>
            <p:cNvSpPr txBox="1">
              <a:spLocks noChangeArrowheads="1"/>
            </p:cNvSpPr>
            <p:nvPr/>
          </p:nvSpPr>
          <p:spPr bwMode="auto">
            <a:xfrm>
              <a:off x="4536919" y="5638800"/>
              <a:ext cx="155908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Siebert et al., 2013</a:t>
              </a:r>
            </a:p>
          </p:txBody>
        </p:sp>
      </p:grpSp>
      <p:grpSp>
        <p:nvGrpSpPr>
          <p:cNvPr id="25" name="Gruppieren 24"/>
          <p:cNvGrpSpPr>
            <a:grpSpLocks/>
          </p:cNvGrpSpPr>
          <p:nvPr/>
        </p:nvGrpSpPr>
        <p:grpSpPr bwMode="auto">
          <a:xfrm>
            <a:off x="4537075" y="3821113"/>
            <a:ext cx="4683125" cy="2035175"/>
            <a:chOff x="4536440" y="3821430"/>
            <a:chExt cx="4683760" cy="2034540"/>
          </a:xfrm>
        </p:grpSpPr>
        <p:sp>
          <p:nvSpPr>
            <p:cNvPr id="4107" name="Textfeld 18"/>
            <p:cNvSpPr txBox="1">
              <a:spLocks noChangeArrowheads="1"/>
            </p:cNvSpPr>
            <p:nvPr/>
          </p:nvSpPr>
          <p:spPr bwMode="auto">
            <a:xfrm>
              <a:off x="6629401" y="4224754"/>
              <a:ext cx="2590799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en-US" sz="2000">
                  <a:latin typeface="Calibri" pitchFamily="34" charset="0"/>
                </a:rPr>
                <a:t> </a:t>
              </a:r>
              <a:r>
                <a:rPr lang="en-US" sz="2000" b="1">
                  <a:solidFill>
                    <a:srgbClr val="FF0000"/>
                  </a:solidFill>
                  <a:latin typeface="Calibri" pitchFamily="34" charset="0"/>
                </a:rPr>
                <a:t>20</a:t>
              </a:r>
              <a:r>
                <a:rPr lang="en-US" sz="2000">
                  <a:latin typeface="Calibri" pitchFamily="34" charset="0"/>
                </a:rPr>
                <a:t>% of irrigated land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sz="2000">
                  <a:latin typeface="Calibri" pitchFamily="34" charset="0"/>
                </a:rPr>
                <a:t> </a:t>
              </a:r>
              <a:r>
                <a:rPr lang="en-US" sz="2000" b="1">
                  <a:solidFill>
                    <a:srgbClr val="FF0000"/>
                  </a:solidFill>
                  <a:latin typeface="Calibri" pitchFamily="34" charset="0"/>
                </a:rPr>
                <a:t>17</a:t>
              </a:r>
              <a:r>
                <a:rPr lang="en-US" sz="2000">
                  <a:latin typeface="Calibri" pitchFamily="34" charset="0"/>
                </a:rPr>
                <a:t>% of population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sz="2000">
                  <a:latin typeface="Calibri" pitchFamily="34" charset="0"/>
                </a:rPr>
                <a:t> </a:t>
              </a:r>
              <a:r>
                <a:rPr lang="en-US" sz="2000" b="1">
                  <a:solidFill>
                    <a:srgbClr val="FF0000"/>
                  </a:solidFill>
                  <a:latin typeface="Calibri" pitchFamily="34" charset="0"/>
                </a:rPr>
                <a:t>11</a:t>
              </a:r>
              <a:r>
                <a:rPr lang="en-US" sz="2000">
                  <a:latin typeface="Calibri" pitchFamily="34" charset="0"/>
                </a:rPr>
                <a:t>% of cropland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sz="2000">
                  <a:latin typeface="Calibri" pitchFamily="34" charset="0"/>
                </a:rPr>
                <a:t> </a:t>
              </a:r>
              <a:r>
                <a:rPr lang="en-US" sz="2000" b="1">
                  <a:solidFill>
                    <a:srgbClr val="FF0000"/>
                  </a:solidFill>
                  <a:latin typeface="Calibri" pitchFamily="34" charset="0"/>
                </a:rPr>
                <a:t>14</a:t>
              </a:r>
              <a:r>
                <a:rPr lang="en-US" sz="2000">
                  <a:latin typeface="Calibri" pitchFamily="34" charset="0"/>
                </a:rPr>
                <a:t>% of harvested</a:t>
              </a:r>
            </a:p>
            <a:p>
              <a:r>
                <a:rPr lang="en-US" sz="2000">
                  <a:latin typeface="Calibri" pitchFamily="34" charset="0"/>
                </a:rPr>
                <a:t>        </a:t>
              </a:r>
              <a:r>
                <a:rPr lang="en-US" sz="1600">
                  <a:latin typeface="Calibri" pitchFamily="34" charset="0"/>
                </a:rPr>
                <a:t>  </a:t>
              </a:r>
              <a:r>
                <a:rPr lang="en-US" sz="2000">
                  <a:latin typeface="Calibri" pitchFamily="34" charset="0"/>
                </a:rPr>
                <a:t>  crop area</a:t>
              </a:r>
            </a:p>
          </p:txBody>
        </p:sp>
        <p:sp>
          <p:nvSpPr>
            <p:cNvPr id="21" name="Ellipse 20"/>
            <p:cNvSpPr/>
            <p:nvPr/>
          </p:nvSpPr>
          <p:spPr>
            <a:xfrm>
              <a:off x="4536440" y="3821430"/>
              <a:ext cx="609683" cy="60941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101" name="Gruppieren 31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4102" name="Textfeld 26"/>
            <p:cNvSpPr txBox="1">
              <a:spLocks noChangeArrowheads="1"/>
            </p:cNvSpPr>
            <p:nvPr/>
          </p:nvSpPr>
          <p:spPr bwMode="auto">
            <a:xfrm>
              <a:off x="0" y="6586541"/>
              <a:ext cx="1524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Motivation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4106" name="Textfeld 30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02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23559" name="Textfeld 10"/>
            <p:cNvSpPr txBox="1">
              <a:spLocks noChangeArrowheads="1"/>
            </p:cNvSpPr>
            <p:nvPr/>
          </p:nvSpPr>
          <p:spPr bwMode="auto">
            <a:xfrm>
              <a:off x="3309940" y="6586541"/>
              <a:ext cx="1262059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23561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20</a:t>
              </a:r>
            </a:p>
          </p:txBody>
        </p:sp>
      </p:grpSp>
      <p:sp>
        <p:nvSpPr>
          <p:cNvPr id="23554" name="Textfeld 15"/>
          <p:cNvSpPr txBox="1">
            <a:spLocks noChangeArrowheads="1"/>
          </p:cNvSpPr>
          <p:nvPr/>
        </p:nvSpPr>
        <p:spPr bwMode="auto">
          <a:xfrm>
            <a:off x="0" y="1219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Calibri" pitchFamily="34" charset="0"/>
              </a:rPr>
              <a:t>Results</a:t>
            </a:r>
          </a:p>
        </p:txBody>
      </p:sp>
      <p:pic>
        <p:nvPicPr>
          <p:cNvPr id="23555" name="Picture 2" descr="E:\GeoShare\secondres\Figs\MapSeasonAndThreeRatioforMaiz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1763713"/>
            <a:ext cx="44989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E:\GeoShare\secondres\Figs\MapSeasonAndThreeRatioforSoybe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038" y="1763713"/>
            <a:ext cx="44989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24583" name="Textfeld 11"/>
            <p:cNvSpPr txBox="1">
              <a:spLocks noChangeArrowheads="1"/>
            </p:cNvSpPr>
            <p:nvPr/>
          </p:nvSpPr>
          <p:spPr bwMode="auto">
            <a:xfrm>
              <a:off x="4572000" y="6586837"/>
              <a:ext cx="1524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Discussion</a:t>
              </a:r>
            </a:p>
          </p:txBody>
        </p:sp>
        <p:sp>
          <p:nvSpPr>
            <p:cNvPr id="24584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21</a:t>
              </a:r>
            </a:p>
          </p:txBody>
        </p:sp>
      </p:grpSp>
      <p:sp>
        <p:nvSpPr>
          <p:cNvPr id="24578" name="Textfeld 7"/>
          <p:cNvSpPr txBox="1">
            <a:spLocks noChangeArrowheads="1"/>
          </p:cNvSpPr>
          <p:nvPr/>
        </p:nvSpPr>
        <p:spPr bwMode="auto">
          <a:xfrm>
            <a:off x="0" y="1219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Calibri" pitchFamily="34" charset="0"/>
              </a:rPr>
              <a:t>Discussion – Comparison to MIRCA2000</a:t>
            </a:r>
          </a:p>
        </p:txBody>
      </p:sp>
      <p:pic>
        <p:nvPicPr>
          <p:cNvPr id="24579" name="Picture 2" descr="E:\GeoShare\secondres\Figs\Selected_Crops_CropSpecific_Total_Irrigation_Cropping_Are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425" y="1812925"/>
            <a:ext cx="785177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25607" name="Textfeld 11"/>
            <p:cNvSpPr txBox="1">
              <a:spLocks noChangeArrowheads="1"/>
            </p:cNvSpPr>
            <p:nvPr/>
          </p:nvSpPr>
          <p:spPr bwMode="auto">
            <a:xfrm>
              <a:off x="4572000" y="6586837"/>
              <a:ext cx="1524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Discussion</a:t>
              </a:r>
            </a:p>
          </p:txBody>
        </p:sp>
        <p:sp>
          <p:nvSpPr>
            <p:cNvPr id="25608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22</a:t>
              </a:r>
            </a:p>
          </p:txBody>
        </p:sp>
      </p:grpSp>
      <p:sp>
        <p:nvSpPr>
          <p:cNvPr id="25602" name="Textfeld 7"/>
          <p:cNvSpPr txBox="1">
            <a:spLocks noChangeArrowheads="1"/>
          </p:cNvSpPr>
          <p:nvPr/>
        </p:nvSpPr>
        <p:spPr bwMode="auto">
          <a:xfrm>
            <a:off x="0" y="1219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Calibri" pitchFamily="34" charset="0"/>
              </a:rPr>
              <a:t>Rice – cropping area – Comparison to MIRCA2000</a:t>
            </a:r>
          </a:p>
        </p:txBody>
      </p:sp>
      <p:pic>
        <p:nvPicPr>
          <p:cNvPr id="25603" name="Picture 2" descr="E:\GeoShare\secondres\Figs\Rice_cropping_area_vs_newProdu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828800"/>
            <a:ext cx="68580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27655" name="Textfeld 11"/>
            <p:cNvSpPr txBox="1">
              <a:spLocks noChangeArrowheads="1"/>
            </p:cNvSpPr>
            <p:nvPr/>
          </p:nvSpPr>
          <p:spPr bwMode="auto">
            <a:xfrm>
              <a:off x="4572000" y="6586837"/>
              <a:ext cx="1524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Discussion</a:t>
              </a:r>
            </a:p>
          </p:txBody>
        </p:sp>
        <p:sp>
          <p:nvSpPr>
            <p:cNvPr id="27656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23</a:t>
              </a:r>
            </a:p>
          </p:txBody>
        </p:sp>
      </p:grpSp>
      <p:sp>
        <p:nvSpPr>
          <p:cNvPr id="27650" name="Textfeld 7"/>
          <p:cNvSpPr txBox="1">
            <a:spLocks noChangeArrowheads="1"/>
          </p:cNvSpPr>
          <p:nvPr/>
        </p:nvSpPr>
        <p:spPr bwMode="auto">
          <a:xfrm>
            <a:off x="0" y="1219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Calibri" pitchFamily="34" charset="0"/>
              </a:rPr>
              <a:t>Rice – irrigated fraction – Comparison to MIRCA2000</a:t>
            </a:r>
          </a:p>
        </p:txBody>
      </p:sp>
      <p:pic>
        <p:nvPicPr>
          <p:cNvPr id="27658" name="Picture 10" descr="Rice_irrigation_ratio_area_vs_newProdu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827213"/>
            <a:ext cx="6862763" cy="462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28680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24</a:t>
              </a:r>
            </a:p>
          </p:txBody>
        </p:sp>
      </p:grpSp>
      <p:sp>
        <p:nvSpPr>
          <p:cNvPr id="28674" name="Textfeld 7"/>
          <p:cNvSpPr txBox="1">
            <a:spLocks noChangeArrowheads="1"/>
          </p:cNvSpPr>
          <p:nvPr/>
        </p:nvSpPr>
        <p:spPr bwMode="auto">
          <a:xfrm>
            <a:off x="0" y="1219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Calibri" pitchFamily="34" charset="0"/>
              </a:rPr>
              <a:t>Conclusions</a:t>
            </a:r>
          </a:p>
        </p:txBody>
      </p:sp>
      <p:sp>
        <p:nvSpPr>
          <p:cNvPr id="28675" name="Textfeld 13"/>
          <p:cNvSpPr txBox="1">
            <a:spLocks noChangeArrowheads="1"/>
          </p:cNvSpPr>
          <p:nvPr/>
        </p:nvSpPr>
        <p:spPr bwMode="auto">
          <a:xfrm>
            <a:off x="609600" y="2209800"/>
            <a:ext cx="8153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Consideration of data for seasonal crop distribution is required</a:t>
            </a:r>
          </a:p>
          <a:p>
            <a:r>
              <a:rPr lang="en-US">
                <a:latin typeface="Calibri" pitchFamily="34" charset="0"/>
              </a:rPr>
              <a:t> </a:t>
            </a:r>
            <a:r>
              <a:rPr lang="en-US" sz="2400">
                <a:latin typeface="Calibri" pitchFamily="34" charset="0"/>
              </a:rPr>
              <a:t>  for multiple cropping regions like India</a:t>
            </a:r>
          </a:p>
          <a:p>
            <a:endParaRPr lang="en-US" sz="24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The growing period differs a lot across regions, crop type and </a:t>
            </a:r>
          </a:p>
          <a:p>
            <a:r>
              <a:rPr lang="en-US" sz="2400">
                <a:latin typeface="Calibri" pitchFamily="34" charset="0"/>
              </a:rPr>
              <a:t>   irrigated versus rainfed crops</a:t>
            </a:r>
          </a:p>
          <a:p>
            <a:pPr>
              <a:buFont typeface="Arial" charset="0"/>
              <a:buChar char="•"/>
            </a:pPr>
            <a:endParaRPr lang="en-US" sz="24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Remote sensing based products offer an opportunity to </a:t>
            </a:r>
          </a:p>
          <a:p>
            <a:r>
              <a:rPr lang="en-US">
                <a:latin typeface="Calibri" pitchFamily="34" charset="0"/>
              </a:rPr>
              <a:t>  </a:t>
            </a:r>
            <a:r>
              <a:rPr lang="en-US" sz="2400">
                <a:latin typeface="Calibri" pitchFamily="34" charset="0"/>
              </a:rPr>
              <a:t> maintain the observed seasonality of active vegetation in the</a:t>
            </a:r>
          </a:p>
          <a:p>
            <a:r>
              <a:rPr lang="en-US">
                <a:latin typeface="Calibri" pitchFamily="34" charset="0"/>
              </a:rPr>
              <a:t>  </a:t>
            </a:r>
            <a:r>
              <a:rPr lang="en-US" sz="2400">
                <a:latin typeface="Calibri" pitchFamily="34" charset="0"/>
              </a:rPr>
              <a:t> map products at high resolution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0" y="5867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Thank you !!!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242" name="Textfeld 8"/>
            <p:cNvSpPr txBox="1">
              <a:spLocks noChangeArrowheads="1"/>
            </p:cNvSpPr>
            <p:nvPr/>
          </p:nvSpPr>
          <p:spPr bwMode="auto">
            <a:xfrm>
              <a:off x="0" y="6586541"/>
              <a:ext cx="1524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9246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XX</a:t>
              </a:r>
            </a:p>
          </p:txBody>
        </p:sp>
      </p:grpSp>
      <p:sp>
        <p:nvSpPr>
          <p:cNvPr id="9249" name="Textfeld 7"/>
          <p:cNvSpPr txBox="1">
            <a:spLocks noChangeArrowheads="1"/>
          </p:cNvSpPr>
          <p:nvPr/>
        </p:nvSpPr>
        <p:spPr bwMode="auto">
          <a:xfrm>
            <a:off x="0" y="269716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Calibri" pitchFamily="34" charset="0"/>
              </a:rPr>
              <a:t>Slides for discussion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29699" name="Textfeld 8"/>
            <p:cNvSpPr txBox="1">
              <a:spLocks noChangeArrowheads="1"/>
            </p:cNvSpPr>
            <p:nvPr/>
          </p:nvSpPr>
          <p:spPr bwMode="auto">
            <a:xfrm>
              <a:off x="0" y="6586541"/>
              <a:ext cx="1524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29703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XX</a:t>
              </a:r>
            </a:p>
          </p:txBody>
        </p:sp>
      </p:grpSp>
      <p:sp>
        <p:nvSpPr>
          <p:cNvPr id="29704" name="Textfeld 25"/>
          <p:cNvSpPr txBox="1">
            <a:spLocks noChangeArrowheads="1"/>
          </p:cNvSpPr>
          <p:nvPr/>
        </p:nvSpPr>
        <p:spPr bwMode="auto">
          <a:xfrm>
            <a:off x="1295400" y="1314450"/>
            <a:ext cx="7848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Calibri" pitchFamily="34" charset="0"/>
              </a:rPr>
              <a:t>Objective </a:t>
            </a:r>
            <a:r>
              <a:rPr lang="en-US" sz="2400">
                <a:latin typeface="Calibri" pitchFamily="34" charset="0"/>
              </a:rPr>
              <a:t>of the GEOSHARE pilot study:</a:t>
            </a:r>
          </a:p>
          <a:p>
            <a:r>
              <a:rPr lang="en-US" sz="2400">
                <a:latin typeface="Calibri" pitchFamily="34" charset="0"/>
              </a:rPr>
              <a:t>Develop dataset on monthly growing area of irrigated and rainfed crops in India based on fusion of national data  </a:t>
            </a:r>
          </a:p>
        </p:txBody>
      </p:sp>
      <p:sp>
        <p:nvSpPr>
          <p:cNvPr id="27" name="Pfeil nach rechts 26"/>
          <p:cNvSpPr/>
          <p:nvPr/>
        </p:nvSpPr>
        <p:spPr>
          <a:xfrm>
            <a:off x="533400" y="1771650"/>
            <a:ext cx="533400" cy="3048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29706" name="Group 10"/>
          <p:cNvGraphicFramePr>
            <a:graphicFrameLocks noGrp="1"/>
          </p:cNvGraphicFramePr>
          <p:nvPr/>
        </p:nvGraphicFramePr>
        <p:xfrm>
          <a:off x="152400" y="2590800"/>
          <a:ext cx="8839200" cy="3794760"/>
        </p:xfrm>
        <a:graphic>
          <a:graphicData uri="http://schemas.openxmlformats.org/drawingml/2006/table">
            <a:tbl>
              <a:tblPr/>
              <a:tblGrid>
                <a:gridCol w="2946400"/>
                <a:gridCol w="2946400"/>
                <a:gridCol w="29464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New data set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MIRCA2000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Crop growing areas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NIC (2014)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seasonal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per district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, irrigated + rainfed crops, 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Monfreda et al. (2008)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annual, district - state,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Crop calendar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state level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, agrometeoro-logical advisories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 agroclimatic zones, FAO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5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Cropland extent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NIC (2014), NRSC (2014)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seasonal,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per district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, 2005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seasonal remote sensing based data (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56 m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Ramankutty et al. (2010)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annual, per district, 2000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annual remote sensing based data (1 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26631" name="Textfeld 11"/>
            <p:cNvSpPr txBox="1">
              <a:spLocks noChangeArrowheads="1"/>
            </p:cNvSpPr>
            <p:nvPr/>
          </p:nvSpPr>
          <p:spPr bwMode="auto">
            <a:xfrm>
              <a:off x="4572000" y="6586837"/>
              <a:ext cx="1524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Discussion</a:t>
              </a:r>
            </a:p>
          </p:txBody>
        </p:sp>
        <p:sp>
          <p:nvSpPr>
            <p:cNvPr id="26632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XX</a:t>
              </a:r>
            </a:p>
          </p:txBody>
        </p:sp>
      </p:grpSp>
      <p:sp>
        <p:nvSpPr>
          <p:cNvPr id="26626" name="Textfeld 7"/>
          <p:cNvSpPr txBox="1">
            <a:spLocks noChangeArrowheads="1"/>
          </p:cNvSpPr>
          <p:nvPr/>
        </p:nvSpPr>
        <p:spPr bwMode="auto">
          <a:xfrm>
            <a:off x="0" y="1219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Calibri" pitchFamily="34" charset="0"/>
              </a:rPr>
              <a:t>Rice – irrigated area – Comparison to MIRCA2000</a:t>
            </a:r>
          </a:p>
        </p:txBody>
      </p:sp>
      <p:pic>
        <p:nvPicPr>
          <p:cNvPr id="26627" name="Picture 2" descr="E:\GeoShare\secondres\Figs\Rice_irrigation_area_vs_newProdu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588" y="1828800"/>
            <a:ext cx="6861175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feld 16"/>
          <p:cNvSpPr txBox="1">
            <a:spLocks noChangeArrowheads="1"/>
          </p:cNvSpPr>
          <p:nvPr/>
        </p:nvSpPr>
        <p:spPr bwMode="auto">
          <a:xfrm>
            <a:off x="0" y="1447800"/>
            <a:ext cx="91440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047" tIns="9523" rIns="19047" bIns="9523">
            <a:spAutoFit/>
          </a:bodyPr>
          <a:lstStyle/>
          <a:p>
            <a:pPr algn="ctr"/>
            <a:r>
              <a:rPr lang="en-US" sz="4400" b="1">
                <a:latin typeface="Calibri" pitchFamily="34" charset="0"/>
              </a:rPr>
              <a:t>Understanding irrigation in India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-228600" y="2286000"/>
            <a:ext cx="9372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2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Why India?</a:t>
            </a:r>
          </a:p>
        </p:txBody>
      </p:sp>
      <p:pic>
        <p:nvPicPr>
          <p:cNvPr id="5123" name="Picture 2" descr="E:\GeoShare\secondres\Figs\India_Gross_Irri_Over_Gross_Cropp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8" y="2819400"/>
            <a:ext cx="39798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E:\GeoShare\secondres\Figs\India_Irrigation_Stats_1950_2010_fi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725" y="2819400"/>
            <a:ext cx="3851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feld 19"/>
          <p:cNvSpPr txBox="1">
            <a:spLocks noChangeArrowheads="1"/>
          </p:cNvSpPr>
          <p:nvPr/>
        </p:nvSpPr>
        <p:spPr bwMode="auto">
          <a:xfrm>
            <a:off x="2779713" y="5956300"/>
            <a:ext cx="14747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Source: NIC, 2014</a:t>
            </a:r>
          </a:p>
        </p:txBody>
      </p:sp>
      <p:sp>
        <p:nvSpPr>
          <p:cNvPr id="5126" name="Textfeld 22"/>
          <p:cNvSpPr txBox="1">
            <a:spLocks noChangeArrowheads="1"/>
          </p:cNvSpPr>
          <p:nvPr/>
        </p:nvSpPr>
        <p:spPr bwMode="auto">
          <a:xfrm>
            <a:off x="7212013" y="5978525"/>
            <a:ext cx="14747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Source: NIC, 2014</a:t>
            </a:r>
          </a:p>
        </p:txBody>
      </p:sp>
      <p:grpSp>
        <p:nvGrpSpPr>
          <p:cNvPr id="5127" name="Gruppieren 23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5128" name="Textfeld 24"/>
            <p:cNvSpPr txBox="1">
              <a:spLocks noChangeArrowheads="1"/>
            </p:cNvSpPr>
            <p:nvPr/>
          </p:nvSpPr>
          <p:spPr bwMode="auto">
            <a:xfrm>
              <a:off x="0" y="6586541"/>
              <a:ext cx="1524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Motivation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5132" name="Textfeld 28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03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Grafik 13" descr="PET_Prep_Diff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50" y="3887788"/>
            <a:ext cx="5991225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6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6153" name="Textfeld 8"/>
            <p:cNvSpPr txBox="1">
              <a:spLocks noChangeArrowheads="1"/>
            </p:cNvSpPr>
            <p:nvPr/>
          </p:nvSpPr>
          <p:spPr bwMode="auto">
            <a:xfrm>
              <a:off x="0" y="6586541"/>
              <a:ext cx="1524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6157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04</a:t>
              </a:r>
            </a:p>
          </p:txBody>
        </p:sp>
      </p:grpSp>
      <p:pic>
        <p:nvPicPr>
          <p:cNvPr id="6147" name="Picture 3" descr="E:\GeoShare\secondres\Figs\Pre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1295400"/>
            <a:ext cx="5740400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feld 23"/>
          <p:cNvSpPr txBox="1">
            <a:spLocks noChangeArrowheads="1"/>
          </p:cNvSpPr>
          <p:nvPr/>
        </p:nvSpPr>
        <p:spPr bwMode="auto">
          <a:xfrm>
            <a:off x="6477000" y="2133600"/>
            <a:ext cx="251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Calibri" pitchFamily="34" charset="0"/>
              </a:rPr>
              <a:t>Aridity</a:t>
            </a:r>
            <a:r>
              <a:rPr lang="en-US" sz="2400">
                <a:latin typeface="Calibri" pitchFamily="34" charset="0"/>
              </a:rPr>
              <a:t> differs a lot between seasons!</a:t>
            </a:r>
          </a:p>
        </p:txBody>
      </p:sp>
      <p:grpSp>
        <p:nvGrpSpPr>
          <p:cNvPr id="15" name="Gruppieren 14"/>
          <p:cNvGrpSpPr>
            <a:grpSpLocks/>
          </p:cNvGrpSpPr>
          <p:nvPr/>
        </p:nvGrpSpPr>
        <p:grpSpPr bwMode="auto">
          <a:xfrm>
            <a:off x="6477000" y="3124200"/>
            <a:ext cx="2514600" cy="2700338"/>
            <a:chOff x="6476999" y="3124200"/>
            <a:chExt cx="2514601" cy="2700992"/>
          </a:xfrm>
        </p:grpSpPr>
        <p:sp>
          <p:nvSpPr>
            <p:cNvPr id="6151" name="Textfeld 24"/>
            <p:cNvSpPr txBox="1">
              <a:spLocks noChangeArrowheads="1"/>
            </p:cNvSpPr>
            <p:nvPr/>
          </p:nvSpPr>
          <p:spPr bwMode="auto">
            <a:xfrm>
              <a:off x="6476999" y="3886200"/>
              <a:ext cx="2514601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>
                  <a:solidFill>
                    <a:srgbClr val="C00000"/>
                  </a:solidFill>
                  <a:latin typeface="Calibri" pitchFamily="34" charset="0"/>
                </a:rPr>
                <a:t>Drought stress</a:t>
              </a:r>
              <a:r>
                <a:rPr lang="en-US" sz="2400">
                  <a:latin typeface="Calibri" pitchFamily="34" charset="0"/>
                </a:rPr>
                <a:t> and </a:t>
              </a:r>
              <a:r>
                <a:rPr lang="en-US" sz="2400">
                  <a:solidFill>
                    <a:srgbClr val="C00000"/>
                  </a:solidFill>
                  <a:latin typeface="Calibri" pitchFamily="34" charset="0"/>
                </a:rPr>
                <a:t>irrigation water requirements</a:t>
              </a:r>
              <a:r>
                <a:rPr lang="en-US" sz="2400">
                  <a:latin typeface="Calibri" pitchFamily="34" charset="0"/>
                </a:rPr>
                <a:t> differ a lot between seasons!</a:t>
              </a:r>
            </a:p>
          </p:txBody>
        </p:sp>
        <p:sp>
          <p:nvSpPr>
            <p:cNvPr id="26" name="Pfeil nach unten 25"/>
            <p:cNvSpPr/>
            <p:nvPr/>
          </p:nvSpPr>
          <p:spPr>
            <a:xfrm>
              <a:off x="7467599" y="3124200"/>
              <a:ext cx="381000" cy="60974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150" name="Textfeld 26"/>
          <p:cNvSpPr txBox="1">
            <a:spLocks noChangeArrowheads="1"/>
          </p:cNvSpPr>
          <p:nvPr/>
        </p:nvSpPr>
        <p:spPr bwMode="auto">
          <a:xfrm>
            <a:off x="3524250" y="5848350"/>
            <a:ext cx="2770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Data source: CRU, CGIAR CSI,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7184" name="Textfeld 8"/>
            <p:cNvSpPr txBox="1">
              <a:spLocks noChangeArrowheads="1"/>
            </p:cNvSpPr>
            <p:nvPr/>
          </p:nvSpPr>
          <p:spPr bwMode="auto">
            <a:xfrm>
              <a:off x="0" y="6586541"/>
              <a:ext cx="1524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7188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05</a:t>
              </a:r>
            </a:p>
          </p:txBody>
        </p:sp>
      </p:grpSp>
      <p:sp>
        <p:nvSpPr>
          <p:cNvPr id="28" name="Rechteck 27"/>
          <p:cNvSpPr/>
          <p:nvPr/>
        </p:nvSpPr>
        <p:spPr>
          <a:xfrm>
            <a:off x="0" y="4724400"/>
            <a:ext cx="9151938" cy="1371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171" name="Picture 10" descr="E:\GeoShare\secondres\Figs\MapSeasonalPET_Prep_Dif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62075"/>
            <a:ext cx="84550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feld 14"/>
          <p:cNvSpPr txBox="1">
            <a:spLocks noChangeArrowheads="1"/>
          </p:cNvSpPr>
          <p:nvPr/>
        </p:nvSpPr>
        <p:spPr bwMode="auto">
          <a:xfrm>
            <a:off x="1143000" y="4724400"/>
            <a:ext cx="582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Rice</a:t>
            </a:r>
          </a:p>
        </p:txBody>
      </p:sp>
      <p:sp>
        <p:nvSpPr>
          <p:cNvPr id="7173" name="Textfeld 15"/>
          <p:cNvSpPr txBox="1">
            <a:spLocks noChangeArrowheads="1"/>
          </p:cNvSpPr>
          <p:nvPr/>
        </p:nvSpPr>
        <p:spPr bwMode="auto">
          <a:xfrm>
            <a:off x="3962400" y="4724400"/>
            <a:ext cx="582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Rice</a:t>
            </a:r>
          </a:p>
        </p:txBody>
      </p:sp>
      <p:sp>
        <p:nvSpPr>
          <p:cNvPr id="7174" name="Textfeld 16"/>
          <p:cNvSpPr txBox="1">
            <a:spLocks noChangeArrowheads="1"/>
          </p:cNvSpPr>
          <p:nvPr/>
        </p:nvSpPr>
        <p:spPr bwMode="auto">
          <a:xfrm>
            <a:off x="6705600" y="4724400"/>
            <a:ext cx="582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Rice</a:t>
            </a:r>
          </a:p>
        </p:txBody>
      </p:sp>
      <p:sp>
        <p:nvSpPr>
          <p:cNvPr id="7175" name="Textfeld 17"/>
          <p:cNvSpPr txBox="1">
            <a:spLocks noChangeArrowheads="1"/>
          </p:cNvSpPr>
          <p:nvPr/>
        </p:nvSpPr>
        <p:spPr bwMode="auto">
          <a:xfrm>
            <a:off x="3124200" y="5029200"/>
            <a:ext cx="2447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Wheat, Barley, Mustard</a:t>
            </a:r>
          </a:p>
        </p:txBody>
      </p:sp>
      <p:sp>
        <p:nvSpPr>
          <p:cNvPr id="7176" name="Textfeld 18"/>
          <p:cNvSpPr txBox="1">
            <a:spLocks noChangeArrowheads="1"/>
          </p:cNvSpPr>
          <p:nvPr/>
        </p:nvSpPr>
        <p:spPr bwMode="auto">
          <a:xfrm>
            <a:off x="3657600" y="5345113"/>
            <a:ext cx="1289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Pearl Millet</a:t>
            </a:r>
          </a:p>
        </p:txBody>
      </p:sp>
      <p:sp>
        <p:nvSpPr>
          <p:cNvPr id="7177" name="Textfeld 19"/>
          <p:cNvSpPr txBox="1">
            <a:spLocks noChangeArrowheads="1"/>
          </p:cNvSpPr>
          <p:nvPr/>
        </p:nvSpPr>
        <p:spPr bwMode="auto">
          <a:xfrm>
            <a:off x="6299200" y="5345113"/>
            <a:ext cx="1289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Pearl Millet</a:t>
            </a:r>
          </a:p>
        </p:txBody>
      </p:sp>
      <p:sp>
        <p:nvSpPr>
          <p:cNvPr id="7178" name="Textfeld 22"/>
          <p:cNvSpPr txBox="1">
            <a:spLocks noChangeArrowheads="1"/>
          </p:cNvSpPr>
          <p:nvPr/>
        </p:nvSpPr>
        <p:spPr bwMode="auto">
          <a:xfrm>
            <a:off x="762000" y="5649913"/>
            <a:ext cx="1235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Pigeon Pea</a:t>
            </a:r>
          </a:p>
        </p:txBody>
      </p:sp>
      <p:sp>
        <p:nvSpPr>
          <p:cNvPr id="7179" name="Textfeld 24"/>
          <p:cNvSpPr txBox="1">
            <a:spLocks noChangeArrowheads="1"/>
          </p:cNvSpPr>
          <p:nvPr/>
        </p:nvSpPr>
        <p:spPr bwMode="auto">
          <a:xfrm>
            <a:off x="6299200" y="5649913"/>
            <a:ext cx="1235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Pigeon Pea</a:t>
            </a:r>
          </a:p>
        </p:txBody>
      </p:sp>
      <p:grpSp>
        <p:nvGrpSpPr>
          <p:cNvPr id="21" name="Gruppieren 20"/>
          <p:cNvGrpSpPr>
            <a:grpSpLocks/>
          </p:cNvGrpSpPr>
          <p:nvPr/>
        </p:nvGrpSpPr>
        <p:grpSpPr bwMode="auto">
          <a:xfrm>
            <a:off x="2133600" y="6069013"/>
            <a:ext cx="5486400" cy="457200"/>
            <a:chOff x="2133600" y="6068675"/>
            <a:chExt cx="5486400" cy="456906"/>
          </a:xfrm>
        </p:grpSpPr>
        <p:sp>
          <p:nvSpPr>
            <p:cNvPr id="7182" name="Textfeld 25"/>
            <p:cNvSpPr txBox="1">
              <a:spLocks noChangeArrowheads="1"/>
            </p:cNvSpPr>
            <p:nvPr/>
          </p:nvSpPr>
          <p:spPr bwMode="auto">
            <a:xfrm>
              <a:off x="2743200" y="6068675"/>
              <a:ext cx="4876800" cy="456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rgbClr val="C00000"/>
                  </a:solidFill>
                  <a:latin typeface="Calibri" pitchFamily="34" charset="0"/>
                </a:rPr>
                <a:t>Crops</a:t>
              </a:r>
              <a:r>
                <a:rPr lang="en-US" sz="2400">
                  <a:latin typeface="Calibri" pitchFamily="34" charset="0"/>
                </a:rPr>
                <a:t> differ a lot between seasons!</a:t>
              </a:r>
            </a:p>
          </p:txBody>
        </p:sp>
        <p:sp>
          <p:nvSpPr>
            <p:cNvPr id="27" name="Pfeil nach rechts 26"/>
            <p:cNvSpPr/>
            <p:nvPr/>
          </p:nvSpPr>
          <p:spPr>
            <a:xfrm>
              <a:off x="2133600" y="6149585"/>
              <a:ext cx="533400" cy="30460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181" name="Textfeld 28"/>
          <p:cNvSpPr txBox="1">
            <a:spLocks noChangeArrowheads="1"/>
          </p:cNvSpPr>
          <p:nvPr/>
        </p:nvSpPr>
        <p:spPr bwMode="auto">
          <a:xfrm>
            <a:off x="6373813" y="3902075"/>
            <a:ext cx="27701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Data source: CRU, CGIAR CSI,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8199" name="Textfeld 8"/>
            <p:cNvSpPr txBox="1">
              <a:spLocks noChangeArrowheads="1"/>
            </p:cNvSpPr>
            <p:nvPr/>
          </p:nvSpPr>
          <p:spPr bwMode="auto">
            <a:xfrm>
              <a:off x="0" y="6586541"/>
              <a:ext cx="1524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Motivation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28891" y="6586541"/>
              <a:ext cx="1781324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8203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06</a:t>
              </a:r>
            </a:p>
          </p:txBody>
        </p:sp>
      </p:grpSp>
      <p:grpSp>
        <p:nvGrpSpPr>
          <p:cNvPr id="14" name="Gruppieren 13"/>
          <p:cNvGrpSpPr>
            <a:grpSpLocks/>
          </p:cNvGrpSpPr>
          <p:nvPr/>
        </p:nvGrpSpPr>
        <p:grpSpPr bwMode="auto">
          <a:xfrm>
            <a:off x="533400" y="4953000"/>
            <a:ext cx="8610600" cy="457200"/>
            <a:chOff x="533400" y="5867400"/>
            <a:chExt cx="8610600" cy="456906"/>
          </a:xfrm>
        </p:grpSpPr>
        <p:sp>
          <p:nvSpPr>
            <p:cNvPr id="8197" name="Textfeld 25"/>
            <p:cNvSpPr txBox="1">
              <a:spLocks noChangeArrowheads="1"/>
            </p:cNvSpPr>
            <p:nvPr/>
          </p:nvSpPr>
          <p:spPr bwMode="auto">
            <a:xfrm>
              <a:off x="1295400" y="5867400"/>
              <a:ext cx="7848600" cy="456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rgbClr val="C00000"/>
                  </a:solidFill>
                  <a:latin typeface="Calibri" pitchFamily="34" charset="0"/>
                </a:rPr>
                <a:t>Irrigated crop fraction</a:t>
              </a:r>
              <a:r>
                <a:rPr lang="en-US" sz="2400">
                  <a:latin typeface="Calibri" pitchFamily="34" charset="0"/>
                </a:rPr>
                <a:t> differs a lot between seasons!</a:t>
              </a:r>
            </a:p>
          </p:txBody>
        </p:sp>
        <p:sp>
          <p:nvSpPr>
            <p:cNvPr id="2" name="Pfeil nach rechts 26"/>
            <p:cNvSpPr/>
            <p:nvPr/>
          </p:nvSpPr>
          <p:spPr>
            <a:xfrm>
              <a:off x="533400" y="5948311"/>
              <a:ext cx="533400" cy="30460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8195" name="Picture 8" descr="E:\GeoShare\secondres\Figs\MIRCA_Mont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10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feld 21"/>
          <p:cNvSpPr txBox="1">
            <a:spLocks noChangeArrowheads="1"/>
          </p:cNvSpPr>
          <p:nvPr/>
        </p:nvSpPr>
        <p:spPr bwMode="auto">
          <a:xfrm>
            <a:off x="5260975" y="1474788"/>
            <a:ext cx="3684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Data source: MIRCA2000, Portmann et al., 2010</a:t>
            </a:r>
          </a:p>
        </p:txBody>
      </p:sp>
      <p:grpSp>
        <p:nvGrpSpPr>
          <p:cNvPr id="8207" name="Group 15"/>
          <p:cNvGrpSpPr>
            <a:grpSpLocks/>
          </p:cNvGrpSpPr>
          <p:nvPr/>
        </p:nvGrpSpPr>
        <p:grpSpPr bwMode="auto">
          <a:xfrm>
            <a:off x="533400" y="5413375"/>
            <a:ext cx="8610600" cy="1187450"/>
            <a:chOff x="336" y="3410"/>
            <a:chExt cx="5424" cy="748"/>
          </a:xfrm>
        </p:grpSpPr>
        <p:sp>
          <p:nvSpPr>
            <p:cNvPr id="8205" name="Textfeld 25"/>
            <p:cNvSpPr txBox="1">
              <a:spLocks noChangeArrowheads="1"/>
            </p:cNvSpPr>
            <p:nvPr/>
          </p:nvSpPr>
          <p:spPr bwMode="auto">
            <a:xfrm>
              <a:off x="816" y="3410"/>
              <a:ext cx="4944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rgbClr val="C00000"/>
                  </a:solidFill>
                  <a:latin typeface="Calibri" pitchFamily="34" charset="0"/>
                </a:rPr>
                <a:t>Objective </a:t>
              </a:r>
              <a:r>
                <a:rPr lang="en-US" sz="2400">
                  <a:latin typeface="Calibri" pitchFamily="34" charset="0"/>
                </a:rPr>
                <a:t>of the GEOSHARE pilot study:</a:t>
              </a:r>
            </a:p>
            <a:p>
              <a:r>
                <a:rPr lang="en-US" sz="2400">
                  <a:latin typeface="Calibri" pitchFamily="34" charset="0"/>
                </a:rPr>
                <a:t>Develop dataset on monthly growing area of irrigated and rainfed crops in India based on fusion of national data  </a:t>
              </a:r>
            </a:p>
          </p:txBody>
        </p:sp>
        <p:sp>
          <p:nvSpPr>
            <p:cNvPr id="27" name="Pfeil nach rechts 26"/>
            <p:cNvSpPr/>
            <p:nvPr/>
          </p:nvSpPr>
          <p:spPr>
            <a:xfrm>
              <a:off x="336" y="3696"/>
              <a:ext cx="336" cy="19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0247" name="Textfeld 9"/>
            <p:cNvSpPr txBox="1">
              <a:spLocks noChangeArrowheads="1"/>
            </p:cNvSpPr>
            <p:nvPr/>
          </p:nvSpPr>
          <p:spPr bwMode="auto">
            <a:xfrm>
              <a:off x="1528754" y="6586541"/>
              <a:ext cx="1782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10250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07</a:t>
              </a:r>
            </a:p>
          </p:txBody>
        </p:sp>
      </p:grpSp>
      <p:sp>
        <p:nvSpPr>
          <p:cNvPr id="10242" name="Textfeld 15"/>
          <p:cNvSpPr txBox="1">
            <a:spLocks noChangeArrowheads="1"/>
          </p:cNvSpPr>
          <p:nvPr/>
        </p:nvSpPr>
        <p:spPr bwMode="auto">
          <a:xfrm>
            <a:off x="0" y="1295400"/>
            <a:ext cx="1593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pitchFamily="34" charset="0"/>
              </a:rPr>
              <a:t>Input data: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568575"/>
            <a:ext cx="4452938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0425" y="2003425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feld 14"/>
          <p:cNvSpPr txBox="1">
            <a:spLocks noChangeArrowheads="1"/>
          </p:cNvSpPr>
          <p:nvPr/>
        </p:nvSpPr>
        <p:spPr bwMode="auto">
          <a:xfrm>
            <a:off x="1524000" y="1295400"/>
            <a:ext cx="7620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pitchFamily="34" charset="0"/>
              </a:rPr>
              <a:t>1)</a:t>
            </a:r>
            <a:r>
              <a:rPr lang="en-US" sz="2400">
                <a:latin typeface="Calibri" pitchFamily="34" charset="0"/>
              </a:rPr>
              <a:t> </a:t>
            </a:r>
            <a:r>
              <a:rPr lang="en-US" sz="2400" b="1">
                <a:latin typeface="Calibri" pitchFamily="34" charset="0"/>
              </a:rPr>
              <a:t>Crop</a:t>
            </a:r>
            <a:r>
              <a:rPr lang="en-US" sz="2400">
                <a:latin typeface="Calibri" pitchFamily="34" charset="0"/>
              </a:rPr>
              <a:t> – and </a:t>
            </a:r>
            <a:r>
              <a:rPr lang="en-US" sz="2400" b="1">
                <a:latin typeface="Calibri" pitchFamily="34" charset="0"/>
              </a:rPr>
              <a:t>season</a:t>
            </a:r>
            <a:r>
              <a:rPr lang="en-US" sz="2400">
                <a:latin typeface="Calibri" pitchFamily="34" charset="0"/>
              </a:rPr>
              <a:t> specific growing area statistics for </a:t>
            </a:r>
          </a:p>
          <a:p>
            <a:r>
              <a:rPr lang="en-US" sz="2400" b="1">
                <a:latin typeface="Calibri" pitchFamily="34" charset="0"/>
              </a:rPr>
              <a:t>     irrigated</a:t>
            </a:r>
            <a:r>
              <a:rPr lang="en-US" sz="2400">
                <a:latin typeface="Calibri" pitchFamily="34" charset="0"/>
              </a:rPr>
              <a:t> and </a:t>
            </a:r>
            <a:r>
              <a:rPr lang="en-US" sz="2400" b="1">
                <a:latin typeface="Calibri" pitchFamily="34" charset="0"/>
              </a:rPr>
              <a:t>rainfed</a:t>
            </a:r>
            <a:r>
              <a:rPr lang="en-US" sz="2400">
                <a:latin typeface="Calibri" pitchFamily="34" charset="0"/>
              </a:rPr>
              <a:t> crops, per district, 2005/2006</a:t>
            </a:r>
          </a:p>
          <a:p>
            <a:r>
              <a:rPr lang="en-US" sz="2400" i="1">
                <a:latin typeface="Calibri" pitchFamily="34" charset="0"/>
              </a:rPr>
              <a:t>    NIC Land Use Statistics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5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1272" name="Textfeld 9"/>
            <p:cNvSpPr txBox="1">
              <a:spLocks noChangeArrowheads="1"/>
            </p:cNvSpPr>
            <p:nvPr/>
          </p:nvSpPr>
          <p:spPr bwMode="auto">
            <a:xfrm>
              <a:off x="1528754" y="6586541"/>
              <a:ext cx="1782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11275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08</a:t>
              </a:r>
            </a:p>
          </p:txBody>
        </p:sp>
      </p:grpSp>
      <p:sp>
        <p:nvSpPr>
          <p:cNvPr id="11266" name="Textfeld 15"/>
          <p:cNvSpPr txBox="1">
            <a:spLocks noChangeArrowheads="1"/>
          </p:cNvSpPr>
          <p:nvPr/>
        </p:nvSpPr>
        <p:spPr bwMode="auto">
          <a:xfrm>
            <a:off x="0" y="1295400"/>
            <a:ext cx="1593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pitchFamily="34" charset="0"/>
              </a:rPr>
              <a:t>Input data:</a:t>
            </a:r>
          </a:p>
        </p:txBody>
      </p:sp>
      <p:sp>
        <p:nvSpPr>
          <p:cNvPr id="11267" name="Textfeld 14"/>
          <p:cNvSpPr txBox="1">
            <a:spLocks noChangeArrowheads="1"/>
          </p:cNvSpPr>
          <p:nvPr/>
        </p:nvSpPr>
        <p:spPr bwMode="auto">
          <a:xfrm>
            <a:off x="1524000" y="1295400"/>
            <a:ext cx="7620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pitchFamily="34" charset="0"/>
              </a:rPr>
              <a:t>2)</a:t>
            </a:r>
            <a:r>
              <a:rPr lang="en-US" sz="2400">
                <a:latin typeface="Calibri" pitchFamily="34" charset="0"/>
              </a:rPr>
              <a:t> Crop advisories for 6 agro-meteorological zones, weekly,  </a:t>
            </a:r>
          </a:p>
          <a:p>
            <a:r>
              <a:rPr lang="en-US" sz="2400">
                <a:latin typeface="Calibri" pitchFamily="34" charset="0"/>
              </a:rPr>
              <a:t>     information per state </a:t>
            </a:r>
          </a:p>
          <a:p>
            <a:r>
              <a:rPr lang="en-US" sz="2400" i="1">
                <a:latin typeface="Calibri" pitchFamily="34" charset="0"/>
              </a:rPr>
              <a:t>     IMD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 cstate="print"/>
          <a:srcRect l="28673" t="11981" r="26083" b="70242"/>
          <a:stretch>
            <a:fillRect/>
          </a:stretch>
        </p:blipFill>
        <p:spPr bwMode="auto">
          <a:xfrm>
            <a:off x="609600" y="4343400"/>
            <a:ext cx="8045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E:\GeoShare\secondres\Figs\calendar_zon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9238" y="2030413"/>
            <a:ext cx="2544762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571750"/>
            <a:ext cx="63722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Gruppieren 7"/>
          <p:cNvGrpSpPr>
            <a:grpSpLocks/>
          </p:cNvGrpSpPr>
          <p:nvPr/>
        </p:nvGrpSpPr>
        <p:grpSpPr bwMode="auto">
          <a:xfrm>
            <a:off x="0" y="6586538"/>
            <a:ext cx="9147175" cy="266700"/>
            <a:chOff x="0" y="6586541"/>
            <a:chExt cx="9147941" cy="266696"/>
          </a:xfrm>
        </p:grpSpPr>
        <p:sp>
          <p:nvSpPr>
            <p:cNvPr id="9" name="Textfeld 8"/>
            <p:cNvSpPr txBox="1"/>
            <p:nvPr/>
          </p:nvSpPr>
          <p:spPr>
            <a:xfrm>
              <a:off x="0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Motivation</a:t>
              </a:r>
            </a:p>
          </p:txBody>
        </p:sp>
        <p:sp>
          <p:nvSpPr>
            <p:cNvPr id="12302" name="Textfeld 9"/>
            <p:cNvSpPr txBox="1">
              <a:spLocks noChangeArrowheads="1"/>
            </p:cNvSpPr>
            <p:nvPr/>
          </p:nvSpPr>
          <p:spPr bwMode="auto">
            <a:xfrm>
              <a:off x="1528754" y="6586541"/>
              <a:ext cx="1782000" cy="26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Methodology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10215" y="6586541"/>
              <a:ext cx="126216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Results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72383" y="6586541"/>
              <a:ext cx="1524128" cy="2666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lIns="0" tIns="0" rIns="0" bIns="0"/>
            <a:lstStyle/>
            <a:p>
              <a:pPr algn="ctr" defTabSz="9142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Discussion</a:t>
              </a:r>
            </a:p>
          </p:txBody>
        </p:sp>
        <p:sp>
          <p:nvSpPr>
            <p:cNvPr id="12305" name="Textfeld 12"/>
            <p:cNvSpPr txBox="1">
              <a:spLocks noChangeArrowheads="1"/>
            </p:cNvSpPr>
            <p:nvPr/>
          </p:nvSpPr>
          <p:spPr bwMode="auto">
            <a:xfrm>
              <a:off x="8643941" y="6591304"/>
              <a:ext cx="504000" cy="259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</a:rPr>
                <a:t>09</a:t>
              </a: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82550" y="2398713"/>
            <a:ext cx="4032250" cy="9540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 defTabSz="9142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</a:rPr>
              <a:t>District wise crop statistics</a:t>
            </a:r>
          </a:p>
          <a:p>
            <a:pPr algn="ctr" defTabSz="9142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</a:rPr>
              <a:t>(data set 1)</a:t>
            </a:r>
          </a:p>
        </p:txBody>
      </p:sp>
      <p:sp>
        <p:nvSpPr>
          <p:cNvPr id="12291" name="Textfeld 19"/>
          <p:cNvSpPr txBox="1">
            <a:spLocks noChangeArrowheads="1"/>
          </p:cNvSpPr>
          <p:nvPr/>
        </p:nvSpPr>
        <p:spPr bwMode="auto">
          <a:xfrm>
            <a:off x="76200" y="3457575"/>
            <a:ext cx="4038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Calibri" pitchFamily="34" charset="0"/>
              </a:rPr>
              <a:t>+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6200" y="4379913"/>
            <a:ext cx="4038600" cy="954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 defTabSz="9142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+mn-lt"/>
              </a:rPr>
              <a:t>AgriMet</a:t>
            </a:r>
            <a:r>
              <a:rPr lang="en-US" sz="2800" dirty="0">
                <a:latin typeface="+mn-lt"/>
              </a:rPr>
              <a:t> crop advisories</a:t>
            </a:r>
          </a:p>
          <a:p>
            <a:pPr algn="ctr" defTabSz="9142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</a:rPr>
              <a:t>(data set 2)</a:t>
            </a:r>
          </a:p>
        </p:txBody>
      </p:sp>
      <p:grpSp>
        <p:nvGrpSpPr>
          <p:cNvPr id="36" name="Gruppieren 35"/>
          <p:cNvGrpSpPr>
            <a:grpSpLocks/>
          </p:cNvGrpSpPr>
          <p:nvPr/>
        </p:nvGrpSpPr>
        <p:grpSpPr bwMode="auto">
          <a:xfrm>
            <a:off x="4114800" y="1600200"/>
            <a:ext cx="4987925" cy="4583113"/>
            <a:chOff x="4114800" y="1600200"/>
            <a:chExt cx="4987904" cy="4583906"/>
          </a:xfrm>
        </p:grpSpPr>
        <p:grpSp>
          <p:nvGrpSpPr>
            <p:cNvPr id="12294" name="Gruppieren 28"/>
            <p:cNvGrpSpPr>
              <a:grpSpLocks/>
            </p:cNvGrpSpPr>
            <p:nvPr/>
          </p:nvGrpSpPr>
          <p:grpSpPr bwMode="auto">
            <a:xfrm>
              <a:off x="4572000" y="1600200"/>
              <a:ext cx="4530704" cy="4583906"/>
              <a:chOff x="4613296" y="1740694"/>
              <a:chExt cx="4530704" cy="4583906"/>
            </a:xfrm>
          </p:grpSpPr>
          <p:sp>
            <p:nvSpPr>
              <p:cNvPr id="28" name="Rechteck 27"/>
              <p:cNvSpPr/>
              <p:nvPr/>
            </p:nvSpPr>
            <p:spPr>
              <a:xfrm>
                <a:off x="4648219" y="1751809"/>
                <a:ext cx="4495781" cy="457279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298" name="Textfeld 23"/>
              <p:cNvSpPr txBox="1">
                <a:spLocks noChangeArrowheads="1"/>
              </p:cNvSpPr>
              <p:nvPr/>
            </p:nvSpPr>
            <p:spPr bwMode="auto">
              <a:xfrm>
                <a:off x="4724400" y="1740694"/>
                <a:ext cx="4419599" cy="1661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800">
                    <a:latin typeface="Calibri" pitchFamily="34" charset="0"/>
                  </a:rPr>
                  <a:t>Monthly irrigated and rainfed growing areas of following crops:</a:t>
                </a:r>
              </a:p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2299" name="Textfeld 25"/>
              <p:cNvSpPr txBox="1">
                <a:spLocks noChangeArrowheads="1"/>
              </p:cNvSpPr>
              <p:nvPr/>
            </p:nvSpPr>
            <p:spPr bwMode="auto">
              <a:xfrm>
                <a:off x="4613296" y="3462278"/>
                <a:ext cx="2092304" cy="2862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Wheat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Maize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Rice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Barley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Sorghum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Pearl Millet (Bajra)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Finger Millet (Ragi)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Chick Pea (Gram)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Pigeon Pea (Tur)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Soybean</a:t>
                </a:r>
              </a:p>
            </p:txBody>
          </p:sp>
          <p:sp>
            <p:nvSpPr>
              <p:cNvPr id="12300" name="Textfeld 26"/>
              <p:cNvSpPr txBox="1">
                <a:spLocks noChangeArrowheads="1"/>
              </p:cNvSpPr>
              <p:nvPr/>
            </p:nvSpPr>
            <p:spPr bwMode="auto">
              <a:xfrm>
                <a:off x="6909606" y="3462278"/>
                <a:ext cx="2234394" cy="2862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Groundnut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Sesame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Sunflower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Cotton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Linseed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Sugarcane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Tobacco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Fruits + vegetables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Condiments + spices</a:t>
                </a:r>
              </a:p>
              <a:p>
                <a:pPr>
                  <a:buFont typeface="Arial" charset="0"/>
                  <a:buChar char="•"/>
                </a:pPr>
                <a:r>
                  <a:rPr lang="en-US">
                    <a:latin typeface="Calibri" pitchFamily="34" charset="0"/>
                  </a:rPr>
                  <a:t> Fodder crops</a:t>
                </a:r>
              </a:p>
            </p:txBody>
          </p:sp>
        </p:grpSp>
        <p:cxnSp>
          <p:nvCxnSpPr>
            <p:cNvPr id="31" name="Gerade Verbindung mit Pfeil 30"/>
            <p:cNvCxnSpPr>
              <a:stCxn id="19" idx="3"/>
            </p:cNvCxnSpPr>
            <p:nvPr/>
          </p:nvCxnSpPr>
          <p:spPr>
            <a:xfrm>
              <a:off x="4114800" y="2875184"/>
              <a:ext cx="479423" cy="55413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>
              <a:stCxn id="23" idx="3"/>
            </p:cNvCxnSpPr>
            <p:nvPr/>
          </p:nvCxnSpPr>
          <p:spPr>
            <a:xfrm flipV="1">
              <a:off x="4114800" y="4191448"/>
              <a:ext cx="457198" cy="66527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879</Words>
  <Application>Microsoft Office PowerPoint</Application>
  <PresentationFormat>Bildschirmpräsentation (4:3)</PresentationFormat>
  <Paragraphs>291</Paragraphs>
  <Slides>27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Office Theme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</vt:vector>
  </TitlesOfParts>
  <Company>Engineering Computer Network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Anderson, Sarah E</dc:creator>
  <cp:lastModifiedBy>siebert</cp:lastModifiedBy>
  <cp:revision>131</cp:revision>
  <dcterms:created xsi:type="dcterms:W3CDTF">2014-08-27T15:07:16Z</dcterms:created>
  <dcterms:modified xsi:type="dcterms:W3CDTF">2014-09-10T11:24:38Z</dcterms:modified>
</cp:coreProperties>
</file>