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362" r:id="rId2"/>
    <p:sldId id="365" r:id="rId3"/>
    <p:sldId id="441" r:id="rId4"/>
    <p:sldId id="436" r:id="rId5"/>
    <p:sldId id="437" r:id="rId6"/>
    <p:sldId id="438" r:id="rId7"/>
    <p:sldId id="440" r:id="rId8"/>
    <p:sldId id="442" r:id="rId9"/>
    <p:sldId id="443" r:id="rId10"/>
    <p:sldId id="444" r:id="rId11"/>
    <p:sldId id="445" r:id="rId12"/>
    <p:sldId id="439" r:id="rId13"/>
    <p:sldId id="447" r:id="rId14"/>
    <p:sldId id="457" r:id="rId15"/>
    <p:sldId id="371" r:id="rId16"/>
    <p:sldId id="446" r:id="rId17"/>
    <p:sldId id="448" r:id="rId18"/>
    <p:sldId id="453" r:id="rId19"/>
    <p:sldId id="454" r:id="rId20"/>
    <p:sldId id="455" r:id="rId21"/>
    <p:sldId id="456" r:id="rId22"/>
    <p:sldId id="449" r:id="rId23"/>
    <p:sldId id="451" r:id="rId24"/>
    <p:sldId id="398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39" autoAdjust="0"/>
    <p:restoredTop sz="91720" autoAdjust="0"/>
  </p:normalViewPr>
  <p:slideViewPr>
    <p:cSldViewPr snapToGrid="0">
      <p:cViewPr>
        <p:scale>
          <a:sx n="75" d="100"/>
          <a:sy n="75" d="100"/>
        </p:scale>
        <p:origin x="-44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/>
            </a:lvl1pPr>
          </a:lstStyle>
          <a:p>
            <a:fld id="{66FDA13E-A91A-4919-B33D-FB873D0F8A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/>
            </a:lvl1pPr>
          </a:lstStyle>
          <a:p>
            <a:fld id="{DE42476C-A4C6-486B-9B2F-7B4DEB85EB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2476C-A4C6-486B-9B2F-7B4DEB85EB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2476C-A4C6-486B-9B2F-7B4DEB85EB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2476C-A4C6-486B-9B2F-7B4DEB85EB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BBFE2-D29B-4908-A5D3-3A7E1D894E41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601744-0AEC-4A20-98C2-02FAF8A2728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0" y="1090613"/>
            <a:ext cx="8686800" cy="2162175"/>
            <a:chOff x="0" y="576"/>
            <a:chExt cx="5472" cy="1584"/>
          </a:xfrm>
        </p:grpSpPr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1800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>
                <a:latin typeface="Times New Roman" pitchFamily="18" charset="0"/>
              </a:endParaRPr>
            </a:p>
          </p:txBody>
        </p:sp>
        <p:sp>
          <p:nvSpPr>
            <p:cNvPr id="3073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BC08D-DD4D-4C09-A8CD-E115420B2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449263"/>
            <a:ext cx="1919287" cy="5646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449263"/>
            <a:ext cx="5607050" cy="5646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C663F-57D9-4233-9F06-5918E8286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4C7B0-EADB-4A03-A912-D9A51FF94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F2AD3-A379-4CC7-926B-28EB96617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9EFDF-6AE3-4508-830C-A2CD98129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B99DD-ADEA-457B-8915-6759A7819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217A2-E108-4379-A494-F09A2FD07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119F9-1990-4D49-9BDE-E89BB1FB9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ECBAA-0ECF-4BE8-B4C1-114E5A3AB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9CF25-11EC-490F-9464-C9B2F3C4D1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501775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447800" y="1501775"/>
            <a:ext cx="7239000" cy="984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449263"/>
            <a:ext cx="7158037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36D6732-033E-496F-8749-98D4E81972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705" name="Freeform 9"/>
          <p:cNvSpPr>
            <a:spLocks noChangeArrowheads="1"/>
          </p:cNvSpPr>
          <p:nvPr/>
        </p:nvSpPr>
        <p:spPr bwMode="auto">
          <a:xfrm>
            <a:off x="838200" y="65722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9707" name="Picture 11" descr="6Foo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477000"/>
            <a:ext cx="9145588" cy="381000"/>
          </a:xfrm>
          <a:prstGeom prst="rect">
            <a:avLst/>
          </a:prstGeom>
          <a:noFill/>
        </p:spPr>
      </p:pic>
      <p:pic>
        <p:nvPicPr>
          <p:cNvPr id="29708" name="Picture 12" descr="ARLHead"/>
          <p:cNvPicPr>
            <a:picLocks noChangeAspect="1" noChangeArrowheads="1"/>
          </p:cNvPicPr>
          <p:nvPr userDrawn="1"/>
        </p:nvPicPr>
        <p:blipFill>
          <a:blip r:embed="rId14"/>
          <a:srcRect t="15910"/>
          <a:stretch>
            <a:fillRect/>
          </a:stretch>
        </p:blipFill>
        <p:spPr bwMode="auto">
          <a:xfrm>
            <a:off x="0" y="-9525"/>
            <a:ext cx="9144000" cy="7048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cmd.gsfc.nasa.gov/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25500" y="1455738"/>
            <a:ext cx="7086600" cy="1600200"/>
          </a:xfrm>
        </p:spPr>
        <p:txBody>
          <a:bodyPr/>
          <a:lstStyle/>
          <a:p>
            <a:pPr algn="ctr"/>
            <a:r>
              <a:rPr lang="en-US" sz="3200" dirty="0" smtClean="0"/>
              <a:t> Metadata and </a:t>
            </a:r>
            <a:r>
              <a:rPr lang="en-US" sz="3200" dirty="0" err="1" smtClean="0"/>
              <a:t>DRInet</a:t>
            </a:r>
            <a:endParaRPr lang="en-US" sz="3200" dirty="0"/>
          </a:p>
        </p:txBody>
      </p:sp>
      <p:sp>
        <p:nvSpPr>
          <p:cNvPr id="276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736600" y="3962400"/>
            <a:ext cx="7302500" cy="2895600"/>
          </a:xfrm>
        </p:spPr>
        <p:txBody>
          <a:bodyPr/>
          <a:lstStyle/>
          <a:p>
            <a:pPr algn="ctr"/>
            <a:r>
              <a:rPr lang="en-US" dirty="0"/>
              <a:t>Jake </a:t>
            </a:r>
            <a:r>
              <a:rPr lang="en-US" dirty="0" smtClean="0"/>
              <a:t>Carlson</a:t>
            </a:r>
            <a:endParaRPr lang="en-US" dirty="0"/>
          </a:p>
          <a:p>
            <a:pPr algn="ctr"/>
            <a:r>
              <a:rPr lang="en-US" dirty="0" smtClean="0"/>
              <a:t>Purdue University Libraries</a:t>
            </a:r>
            <a:endParaRPr lang="en-US" dirty="0"/>
          </a:p>
          <a:p>
            <a:pPr algn="ctr"/>
            <a:r>
              <a:rPr lang="en-US" dirty="0" smtClean="0"/>
              <a:t>November 5, </a:t>
            </a:r>
            <a:r>
              <a:rPr lang="en-US" dirty="0" smtClean="0"/>
              <a:t>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660400"/>
            <a:ext cx="7881937" cy="736600"/>
          </a:xfrm>
        </p:spPr>
        <p:txBody>
          <a:bodyPr/>
          <a:lstStyle/>
          <a:p>
            <a:pPr algn="ctr"/>
            <a:r>
              <a:rPr lang="en-US" sz="3200" b="1" dirty="0" smtClean="0"/>
              <a:t>Other Content Types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41300" y="1790700"/>
            <a:ext cx="8572499" cy="5067300"/>
          </a:xfrm>
        </p:spPr>
        <p:txBody>
          <a:bodyPr/>
          <a:lstStyle/>
          <a:p>
            <a:pPr fontAlgn="ctr"/>
            <a:r>
              <a:rPr lang="en-US" dirty="0" smtClean="0"/>
              <a:t>What information will </a:t>
            </a:r>
            <a:r>
              <a:rPr lang="en-US" dirty="0" err="1" smtClean="0"/>
              <a:t>DRInet</a:t>
            </a:r>
            <a:r>
              <a:rPr lang="en-US" dirty="0" smtClean="0"/>
              <a:t> users need to understand and make use of these content types?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dirty="0" smtClean="0"/>
              <a:t>What connections are needed between data and other content types?</a:t>
            </a:r>
          </a:p>
          <a:p>
            <a:pPr fontAlgn="ctr">
              <a:buNone/>
            </a:pPr>
            <a:r>
              <a:rPr lang="en-US" dirty="0" smtClean="0"/>
              <a:t> </a:t>
            </a:r>
          </a:p>
          <a:p>
            <a:pPr fontAlgn="ctr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660400"/>
            <a:ext cx="7881937" cy="736600"/>
          </a:xfrm>
        </p:spPr>
        <p:txBody>
          <a:bodyPr/>
          <a:lstStyle/>
          <a:p>
            <a:pPr algn="ctr"/>
            <a:r>
              <a:rPr lang="en-US" sz="3200" b="1" dirty="0" err="1" smtClean="0"/>
              <a:t>DRInet</a:t>
            </a:r>
            <a:r>
              <a:rPr lang="en-US" sz="3200" b="1" dirty="0" smtClean="0"/>
              <a:t> Audiences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41300" y="1790700"/>
            <a:ext cx="8572499" cy="5067300"/>
          </a:xfrm>
        </p:spPr>
        <p:txBody>
          <a:bodyPr/>
          <a:lstStyle/>
          <a:p>
            <a:pPr fontAlgn="ctr"/>
            <a:r>
              <a:rPr lang="en-US" dirty="0" smtClean="0"/>
              <a:t> Researchers</a:t>
            </a:r>
          </a:p>
          <a:p>
            <a:pPr lvl="1" fontAlgn="ctr"/>
            <a:r>
              <a:rPr lang="en-US" dirty="0" smtClean="0"/>
              <a:t>Climatologists</a:t>
            </a:r>
          </a:p>
          <a:p>
            <a:pPr lvl="1" fontAlgn="ctr"/>
            <a:r>
              <a:rPr lang="en-US" dirty="0" smtClean="0"/>
              <a:t>Hydrologists</a:t>
            </a:r>
          </a:p>
          <a:p>
            <a:pPr lvl="1" fontAlgn="ctr"/>
            <a:r>
              <a:rPr lang="en-US" dirty="0" smtClean="0"/>
              <a:t>Agronomists, etc.</a:t>
            </a:r>
          </a:p>
          <a:p>
            <a:pPr fontAlgn="ctr"/>
            <a:r>
              <a:rPr lang="en-US" dirty="0" smtClean="0"/>
              <a:t>State and Local Governments</a:t>
            </a:r>
          </a:p>
          <a:p>
            <a:pPr lvl="1" fontAlgn="ctr"/>
            <a:r>
              <a:rPr lang="en-US" dirty="0" smtClean="0"/>
              <a:t>Planners</a:t>
            </a:r>
          </a:p>
          <a:p>
            <a:pPr lvl="1" fontAlgn="ctr"/>
            <a:r>
              <a:rPr lang="en-US" dirty="0" smtClean="0"/>
              <a:t>Emergency Response Personnel</a:t>
            </a:r>
          </a:p>
          <a:p>
            <a:pPr fontAlgn="ctr"/>
            <a:r>
              <a:rPr lang="en-US" dirty="0" smtClean="0"/>
              <a:t>Other Professionals</a:t>
            </a:r>
          </a:p>
          <a:p>
            <a:pPr lvl="1" fontAlgn="ctr"/>
            <a:r>
              <a:rPr lang="en-US" dirty="0" smtClean="0"/>
              <a:t>Farmers, Economists, Medical Personnel, etc.</a:t>
            </a:r>
          </a:p>
          <a:p>
            <a:pPr fontAlgn="ctr"/>
            <a:r>
              <a:rPr lang="en-US" dirty="0" smtClean="0"/>
              <a:t>General Public</a:t>
            </a:r>
          </a:p>
          <a:p>
            <a:pPr fontAlgn="ctr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Use Cases - potential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790700"/>
            <a:ext cx="8280399" cy="5067300"/>
          </a:xfrm>
        </p:spPr>
        <p:txBody>
          <a:bodyPr/>
          <a:lstStyle/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sz="2400" dirty="0" smtClean="0"/>
              <a:t>Identification that droughts are occurring and with what severity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sz="2400" dirty="0" smtClean="0"/>
              <a:t>Ascertain / Describe impacts of drought (including economic, medical, etc.)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sz="2400" dirty="0" smtClean="0"/>
              <a:t>Identify the extent of drought (including historical comparisons)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sz="2400" dirty="0" smtClean="0"/>
              <a:t>Identify areas vulnerable to drought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Assumptions about Metadata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790700"/>
            <a:ext cx="8280399" cy="5067300"/>
          </a:xfrm>
        </p:spPr>
        <p:txBody>
          <a:bodyPr/>
          <a:lstStyle/>
          <a:p>
            <a:pPr fontAlgn="ctr"/>
            <a:r>
              <a:rPr lang="en-US" dirty="0" smtClean="0"/>
              <a:t>Functions of Metadata in </a:t>
            </a:r>
            <a:r>
              <a:rPr lang="en-US" dirty="0" err="1" smtClean="0"/>
              <a:t>DRInet</a:t>
            </a:r>
            <a:r>
              <a:rPr lang="en-US" dirty="0" smtClean="0"/>
              <a:t>:</a:t>
            </a:r>
          </a:p>
          <a:p>
            <a:pPr lvl="1" fontAlgn="ctr"/>
            <a:r>
              <a:rPr lang="en-US" sz="2000" dirty="0" smtClean="0"/>
              <a:t>Discovery</a:t>
            </a:r>
          </a:p>
          <a:p>
            <a:pPr lvl="1" fontAlgn="ctr"/>
            <a:r>
              <a:rPr lang="en-US" sz="2000" dirty="0" smtClean="0"/>
              <a:t>Description</a:t>
            </a:r>
          </a:p>
          <a:p>
            <a:pPr lvl="1" fontAlgn="ctr"/>
            <a:r>
              <a:rPr lang="en-US" sz="2000" dirty="0" smtClean="0"/>
              <a:t>Relationships</a:t>
            </a:r>
          </a:p>
          <a:p>
            <a:pPr lvl="1" fontAlgn="ctr"/>
            <a:r>
              <a:rPr lang="en-US" sz="2000" dirty="0" smtClean="0"/>
              <a:t>Dissemination</a:t>
            </a:r>
          </a:p>
          <a:p>
            <a:pPr lvl="1" fontAlgn="ctr"/>
            <a:endParaRPr lang="en-US" sz="2000" dirty="0" smtClean="0"/>
          </a:p>
          <a:p>
            <a:pPr fontAlgn="ctr"/>
            <a:r>
              <a:rPr lang="en-US" dirty="0" smtClean="0"/>
              <a:t>Less is More</a:t>
            </a:r>
          </a:p>
          <a:p>
            <a:pPr fontAlgn="ctr"/>
            <a:r>
              <a:rPr lang="en-US" dirty="0" smtClean="0"/>
              <a:t>Use existing standards whenever possible, but recognize the need for flexibility to address local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Assumed Functionality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4500" y="1638300"/>
            <a:ext cx="8509000" cy="5067300"/>
          </a:xfrm>
        </p:spPr>
        <p:txBody>
          <a:bodyPr/>
          <a:lstStyle/>
          <a:p>
            <a:pPr fontAlgn="ctr"/>
            <a:r>
              <a:rPr lang="en-US" dirty="0" smtClean="0"/>
              <a:t>Discovery - searching and browsing</a:t>
            </a:r>
          </a:p>
          <a:p>
            <a:pPr lvl="1" fontAlgn="ctr"/>
            <a:r>
              <a:rPr lang="en-US" sz="2000" dirty="0" smtClean="0"/>
              <a:t>Access points:  search box, browse list, map interface, others?  </a:t>
            </a:r>
          </a:p>
          <a:p>
            <a:pPr lvl="1" fontAlgn="ctr"/>
            <a:endParaRPr lang="en-US" sz="1000" dirty="0" smtClean="0"/>
          </a:p>
          <a:p>
            <a:pPr fontAlgn="ctr"/>
            <a:r>
              <a:rPr lang="en-US" dirty="0" smtClean="0"/>
              <a:t>Description – providing enough information about the content that </a:t>
            </a:r>
            <a:r>
              <a:rPr lang="en-US" dirty="0" err="1" smtClean="0"/>
              <a:t>DRInet</a:t>
            </a:r>
            <a:r>
              <a:rPr lang="en-US" dirty="0" smtClean="0"/>
              <a:t> users can understand what it is and how it could be used.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dirty="0" smtClean="0"/>
              <a:t>Relationships – identifying how a data set or other content fits into </a:t>
            </a:r>
            <a:r>
              <a:rPr lang="en-US" dirty="0" err="1" smtClean="0"/>
              <a:t>DRInet</a:t>
            </a:r>
            <a:r>
              <a:rPr lang="en-US" dirty="0" smtClean="0"/>
              <a:t> as a whole.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dirty="0" smtClean="0"/>
              <a:t>Dissemination – allowing </a:t>
            </a:r>
            <a:r>
              <a:rPr lang="en-US" dirty="0" err="1" smtClean="0"/>
              <a:t>DRInet</a:t>
            </a:r>
            <a:r>
              <a:rPr lang="en-US" dirty="0" smtClean="0"/>
              <a:t> metadata to be harvested and displayed in union catalogs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1663"/>
            <a:ext cx="7158037" cy="795337"/>
          </a:xfrm>
        </p:spPr>
        <p:txBody>
          <a:bodyPr/>
          <a:lstStyle/>
          <a:p>
            <a:pPr algn="ctr"/>
            <a:r>
              <a:rPr lang="en-US" sz="3600" b="1" dirty="0" smtClean="0"/>
              <a:t>Metadata Issues</a:t>
            </a:r>
            <a:endParaRPr lang="en-US" sz="3600" b="1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48700" cy="45593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2400" i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Data are coming from multiple sources:</a:t>
            </a:r>
          </a:p>
          <a:p>
            <a:pPr marL="441325" lvl="1" indent="0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“In-house” – Water Quality Data (</a:t>
            </a:r>
            <a:r>
              <a:rPr lang="en-US" sz="2200" dirty="0" smtClean="0">
                <a:solidFill>
                  <a:srgbClr val="FF0000"/>
                </a:solidFill>
              </a:rPr>
              <a:t>Indrajeet</a:t>
            </a:r>
            <a:r>
              <a:rPr lang="en-US" sz="2200" dirty="0" smtClean="0">
                <a:solidFill>
                  <a:srgbClr val="000000"/>
                </a:solidFill>
              </a:rPr>
              <a:t>), Precipitation &amp; Stream Flow (</a:t>
            </a:r>
            <a:r>
              <a:rPr lang="en-US" sz="2200" dirty="0" smtClean="0">
                <a:solidFill>
                  <a:srgbClr val="FF0000"/>
                </a:solidFill>
              </a:rPr>
              <a:t>GS</a:t>
            </a:r>
            <a:r>
              <a:rPr lang="en-US" sz="2200" dirty="0" smtClean="0"/>
              <a:t>)</a:t>
            </a:r>
          </a:p>
          <a:p>
            <a:pPr marL="441325" lvl="1" indent="0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 “Close Connection” – Climate Data from </a:t>
            </a:r>
            <a:r>
              <a:rPr lang="en-US" sz="2200" dirty="0" err="1" smtClean="0">
                <a:solidFill>
                  <a:srgbClr val="000000"/>
                </a:solidFill>
              </a:rPr>
              <a:t>iClimate</a:t>
            </a:r>
            <a:r>
              <a:rPr lang="en-US" sz="2200" dirty="0" smtClean="0">
                <a:solidFill>
                  <a:srgbClr val="000000"/>
                </a:solidFill>
              </a:rPr>
              <a:t> (</a:t>
            </a:r>
            <a:r>
              <a:rPr lang="en-US" sz="2200" dirty="0" smtClean="0">
                <a:solidFill>
                  <a:srgbClr val="FF0000"/>
                </a:solidFill>
              </a:rPr>
              <a:t>Dev</a:t>
            </a:r>
            <a:r>
              <a:rPr lang="en-US" sz="2200" dirty="0" smtClean="0">
                <a:solidFill>
                  <a:srgbClr val="000000"/>
                </a:solidFill>
              </a:rPr>
              <a:t>)</a:t>
            </a:r>
          </a:p>
          <a:p>
            <a:pPr marL="441325" lvl="1" indent="0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 “Far Connection” – Colleagues who donate data to </a:t>
            </a:r>
            <a:r>
              <a:rPr lang="en-US" sz="2200" dirty="0" err="1" smtClean="0">
                <a:solidFill>
                  <a:srgbClr val="000000"/>
                </a:solidFill>
              </a:rPr>
              <a:t>DRInet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441325" lvl="1" indent="0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 “No Connection” – Data taken from the Internet / Gov Sources</a:t>
            </a:r>
          </a:p>
          <a:p>
            <a:pPr marL="441325" lvl="1" indent="0">
              <a:lnSpc>
                <a:spcPct val="90000"/>
              </a:lnSpc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Data may have metadata already attached to it.</a:t>
            </a:r>
          </a:p>
          <a:p>
            <a:pPr marL="441325" lvl="1" indent="0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Need to capture as much “native” metadata as possible.</a:t>
            </a:r>
          </a:p>
          <a:p>
            <a:pPr marL="441325" lvl="1" indent="0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 The nature, amount and quality of the metadata will differ between (and may be even within) data 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1663"/>
            <a:ext cx="7158037" cy="795337"/>
          </a:xfrm>
        </p:spPr>
        <p:txBody>
          <a:bodyPr/>
          <a:lstStyle/>
          <a:p>
            <a:pPr algn="ctr"/>
            <a:r>
              <a:rPr lang="en-US" sz="3600" b="1" dirty="0" smtClean="0"/>
              <a:t>Metadata Issues</a:t>
            </a:r>
            <a:endParaRPr lang="en-US" sz="3600" b="1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48700" cy="45593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2400" i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We cannot fill in the gaps ourselves</a:t>
            </a:r>
          </a:p>
          <a:p>
            <a:pPr marL="441325" lvl="1" indent="0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If metadata / information about the data is missing we cannot expend too much time / effort to track it down.  (We should however provide contact information to the data steward in the metadata when possible) </a:t>
            </a:r>
          </a:p>
          <a:p>
            <a:pPr marL="441325" lvl="1" indent="0">
              <a:lnSpc>
                <a:spcPct val="90000"/>
              </a:lnSpc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800" dirty="0" smtClean="0">
                <a:solidFill>
                  <a:srgbClr val="000000"/>
                </a:solidFill>
              </a:rPr>
              <a:t>The need to achieve a balance between:</a:t>
            </a:r>
          </a:p>
          <a:p>
            <a:pPr marL="441325" lvl="1" indent="0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 metadata usable by experts and lay people</a:t>
            </a:r>
          </a:p>
          <a:p>
            <a:pPr marL="441325" lvl="1" indent="0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 the depth of the metadata vs. the resources and effort needed to produce it</a:t>
            </a:r>
          </a:p>
          <a:p>
            <a:pPr marL="441325" lvl="1" indent="0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 the use of standards vs. local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Key Elements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31800" y="1790700"/>
            <a:ext cx="8280399" cy="5067300"/>
          </a:xfrm>
        </p:spPr>
        <p:txBody>
          <a:bodyPr/>
          <a:lstStyle/>
          <a:p>
            <a:pPr fontAlgn="ctr"/>
            <a:r>
              <a:rPr lang="en-US" dirty="0" smtClean="0"/>
              <a:t>Unique Identifier </a:t>
            </a:r>
          </a:p>
          <a:p>
            <a:pPr fontAlgn="ctr"/>
            <a:r>
              <a:rPr lang="en-US" dirty="0" smtClean="0"/>
              <a:t>Dates</a:t>
            </a:r>
          </a:p>
          <a:p>
            <a:pPr fontAlgn="ctr"/>
            <a:r>
              <a:rPr lang="en-US" dirty="0" smtClean="0"/>
              <a:t>Location / Coverage</a:t>
            </a:r>
          </a:p>
          <a:p>
            <a:pPr fontAlgn="ctr"/>
            <a:r>
              <a:rPr lang="en-US" dirty="0" smtClean="0"/>
              <a:t>Information about Methodology / Documentation</a:t>
            </a:r>
          </a:p>
          <a:p>
            <a:pPr lvl="1" fontAlgn="ctr"/>
            <a:r>
              <a:rPr lang="en-US" sz="2000" dirty="0" smtClean="0"/>
              <a:t>Method used to collect information</a:t>
            </a:r>
          </a:p>
          <a:p>
            <a:pPr lvl="1" fontAlgn="ctr"/>
            <a:r>
              <a:rPr lang="en-US" sz="2000" dirty="0" smtClean="0"/>
              <a:t>Notes / Deviations / Errors</a:t>
            </a:r>
          </a:p>
          <a:p>
            <a:pPr fontAlgn="ctr"/>
            <a:r>
              <a:rPr lang="en-US" dirty="0" smtClean="0"/>
              <a:t>Variables </a:t>
            </a:r>
          </a:p>
          <a:p>
            <a:pPr fontAlgn="ctr"/>
            <a:r>
              <a:rPr lang="en-US" dirty="0" smtClean="0"/>
              <a:t>Keywords – Controlled and/or User Driven?</a:t>
            </a:r>
          </a:p>
          <a:p>
            <a:pPr fontAlgn="ctr"/>
            <a:r>
              <a:rPr lang="en-US" dirty="0" smtClean="0"/>
              <a:t>Contact Information  </a:t>
            </a:r>
          </a:p>
          <a:p>
            <a:pPr fontAlgn="ctr"/>
            <a:endParaRPr lang="en-US" dirty="0" smtClean="0"/>
          </a:p>
          <a:p>
            <a:pPr font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65100" y="1955800"/>
            <a:ext cx="2933700" cy="3213100"/>
          </a:xfrm>
        </p:spPr>
        <p:txBody>
          <a:bodyPr/>
          <a:lstStyle/>
          <a:p>
            <a:pPr fontAlgn="ctr">
              <a:buNone/>
            </a:pPr>
            <a:r>
              <a:rPr lang="en-US" dirty="0" smtClean="0"/>
              <a:t>Possible Model for </a:t>
            </a:r>
            <a:r>
              <a:rPr lang="en-US" dirty="0" err="1" smtClean="0"/>
              <a:t>DRInet</a:t>
            </a:r>
            <a:r>
              <a:rPr lang="en-US" dirty="0" smtClean="0"/>
              <a:t>?</a:t>
            </a:r>
          </a:p>
          <a:p>
            <a:pPr fontAlgn="ctr">
              <a:buNone/>
            </a:pPr>
            <a:endParaRPr lang="en-US" dirty="0" smtClean="0"/>
          </a:p>
          <a:p>
            <a:pPr fontAlgn="ctr">
              <a:buNone/>
            </a:pPr>
            <a:r>
              <a:rPr lang="en-US" dirty="0" smtClean="0">
                <a:hlinkClick r:id="rId2"/>
              </a:rPr>
              <a:t>http://gcmd.gsfc.nasa.gov/ </a:t>
            </a:r>
            <a:endParaRPr lang="en-US" dirty="0" smtClean="0"/>
          </a:p>
        </p:txBody>
      </p:sp>
      <p:pic>
        <p:nvPicPr>
          <p:cNvPr id="5" name="Picture 4" descr="gcmd_screensh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800" y="809413"/>
            <a:ext cx="5726247" cy="5604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Directory Interchange Format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31800" y="1790700"/>
            <a:ext cx="8280399" cy="5067300"/>
          </a:xfrm>
        </p:spPr>
        <p:txBody>
          <a:bodyPr/>
          <a:lstStyle/>
          <a:p>
            <a:pPr fontAlgn="ctr"/>
            <a:r>
              <a:rPr lang="en-US" dirty="0" smtClean="0"/>
              <a:t>Required Elements:</a:t>
            </a:r>
          </a:p>
          <a:p>
            <a:pPr lvl="1" fontAlgn="ctr"/>
            <a:r>
              <a:rPr lang="en-US" dirty="0" smtClean="0"/>
              <a:t>Entry ID  	</a:t>
            </a:r>
          </a:p>
          <a:p>
            <a:pPr lvl="1" fontAlgn="ctr"/>
            <a:r>
              <a:rPr lang="en-US" dirty="0" smtClean="0"/>
              <a:t>Entry Title 	</a:t>
            </a:r>
          </a:p>
          <a:p>
            <a:pPr lvl="1" fontAlgn="ctr"/>
            <a:r>
              <a:rPr lang="en-US" dirty="0" smtClean="0"/>
              <a:t>Parameters (Science Keywords) 	</a:t>
            </a:r>
          </a:p>
          <a:p>
            <a:pPr lvl="1" fontAlgn="ctr"/>
            <a:r>
              <a:rPr lang="en-US" dirty="0" smtClean="0"/>
              <a:t>ISO Topic Category 	</a:t>
            </a:r>
          </a:p>
          <a:p>
            <a:pPr lvl="1" fontAlgn="ctr"/>
            <a:r>
              <a:rPr lang="en-US" dirty="0" smtClean="0"/>
              <a:t>Data Center 	</a:t>
            </a:r>
          </a:p>
          <a:p>
            <a:pPr lvl="1" fontAlgn="ctr"/>
            <a:r>
              <a:rPr lang="en-US" dirty="0" smtClean="0"/>
              <a:t>Summary 	</a:t>
            </a:r>
          </a:p>
          <a:p>
            <a:pPr lvl="1" fontAlgn="ctr"/>
            <a:r>
              <a:rPr lang="en-US" dirty="0" err="1" smtClean="0"/>
              <a:t>Metadata_Name</a:t>
            </a:r>
            <a:r>
              <a:rPr lang="en-US" dirty="0" smtClean="0"/>
              <a:t> 	</a:t>
            </a:r>
          </a:p>
          <a:p>
            <a:pPr lvl="1" fontAlgn="ctr"/>
            <a:r>
              <a:rPr lang="en-US" dirty="0" err="1" smtClean="0"/>
              <a:t>Metadata_Version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11200"/>
          </a:xfrm>
        </p:spPr>
        <p:txBody>
          <a:bodyPr/>
          <a:lstStyle/>
          <a:p>
            <a:pPr algn="ctr"/>
            <a:r>
              <a:rPr lang="en-US" sz="3600" b="1" dirty="0" smtClean="0"/>
              <a:t>Overview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06400" y="1765300"/>
            <a:ext cx="8064499" cy="4330700"/>
          </a:xfrm>
        </p:spPr>
        <p:txBody>
          <a:bodyPr/>
          <a:lstStyle/>
          <a:p>
            <a:r>
              <a:rPr lang="en-US" dirty="0" smtClean="0"/>
              <a:t>What  content will be in </a:t>
            </a:r>
            <a:r>
              <a:rPr lang="en-US" dirty="0" err="1" smtClean="0"/>
              <a:t>DRInet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will this content be accessed and used?</a:t>
            </a:r>
          </a:p>
          <a:p>
            <a:r>
              <a:rPr lang="en-US" dirty="0" smtClean="0"/>
              <a:t>What metadata will be needed to enable access and use of data?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49263"/>
            <a:ext cx="7158037" cy="985837"/>
          </a:xfrm>
        </p:spPr>
        <p:txBody>
          <a:bodyPr/>
          <a:lstStyle/>
          <a:p>
            <a:pPr algn="ctr"/>
            <a:r>
              <a:rPr lang="en-US" sz="3600" b="1" dirty="0" smtClean="0"/>
              <a:t>Directory Interchange Format 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52425" y="2260600"/>
            <a:ext cx="4092576" cy="4114800"/>
          </a:xfrm>
        </p:spPr>
        <p:txBody>
          <a:bodyPr/>
          <a:lstStyle/>
          <a:p>
            <a:pPr lvl="1" fontAlgn="ctr"/>
            <a:r>
              <a:rPr lang="en-US" dirty="0" smtClean="0"/>
              <a:t>Data Set Citation  </a:t>
            </a:r>
          </a:p>
          <a:p>
            <a:pPr lvl="1" fontAlgn="ctr"/>
            <a:r>
              <a:rPr lang="en-US" dirty="0" smtClean="0"/>
              <a:t>Personnel 	</a:t>
            </a:r>
          </a:p>
          <a:p>
            <a:pPr lvl="1" fontAlgn="ctr"/>
            <a:r>
              <a:rPr lang="en-US" dirty="0" smtClean="0"/>
              <a:t>Instrument 	</a:t>
            </a:r>
          </a:p>
          <a:p>
            <a:pPr lvl="1" fontAlgn="ctr"/>
            <a:r>
              <a:rPr lang="en-US" dirty="0" smtClean="0"/>
              <a:t>Platform 	</a:t>
            </a:r>
          </a:p>
          <a:p>
            <a:pPr lvl="1" fontAlgn="ctr"/>
            <a:r>
              <a:rPr lang="en-US" dirty="0" smtClean="0"/>
              <a:t>Temporal Coverage </a:t>
            </a:r>
          </a:p>
          <a:p>
            <a:pPr lvl="1" fontAlgn="ctr"/>
            <a:r>
              <a:rPr lang="en-US" dirty="0" err="1" smtClean="0"/>
              <a:t>Paleo</a:t>
            </a:r>
            <a:r>
              <a:rPr lang="en-US" dirty="0" smtClean="0"/>
              <a:t>-Temporal Coverage 	</a:t>
            </a:r>
          </a:p>
          <a:p>
            <a:pPr lvl="1" fontAlgn="ctr"/>
            <a:r>
              <a:rPr lang="en-US" dirty="0" smtClean="0"/>
              <a:t>Spatial Coverage 	</a:t>
            </a:r>
          </a:p>
          <a:p>
            <a:pPr lvl="1" fontAlgn="ctr"/>
            <a:r>
              <a:rPr lang="en-US" dirty="0" smtClean="0"/>
              <a:t>Location 	</a:t>
            </a:r>
          </a:p>
          <a:p>
            <a:pPr lvl="1" fontAlgn="ctr"/>
            <a:r>
              <a:rPr lang="en-US" dirty="0" smtClean="0"/>
              <a:t>Data Resolution 	</a:t>
            </a:r>
          </a:p>
          <a:p>
            <a:pPr lvl="1" fontAlgn="ctr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632325" y="2260600"/>
            <a:ext cx="409257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kern="0" dirty="0" smtClean="0">
                <a:latin typeface="+mn-lt"/>
              </a:rPr>
              <a:t>Project</a:t>
            </a:r>
          </a:p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kern="0" dirty="0" smtClean="0">
                <a:latin typeface="+mn-lt"/>
              </a:rPr>
              <a:t>Quality</a:t>
            </a:r>
          </a:p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kern="0" dirty="0" smtClean="0">
                <a:latin typeface="+mn-lt"/>
              </a:rPr>
              <a:t>Access Constraints</a:t>
            </a:r>
          </a:p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kern="0" dirty="0" smtClean="0">
                <a:latin typeface="+mn-lt"/>
              </a:rPr>
              <a:t>Use Constraints</a:t>
            </a:r>
          </a:p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kern="0" dirty="0" smtClean="0">
                <a:latin typeface="+mn-lt"/>
              </a:rPr>
              <a:t>	Distribution</a:t>
            </a:r>
          </a:p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kern="0" dirty="0" smtClean="0">
                <a:latin typeface="+mn-lt"/>
              </a:rPr>
              <a:t>Data Set Language</a:t>
            </a:r>
          </a:p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kern="0" dirty="0" smtClean="0">
                <a:latin typeface="+mn-lt"/>
              </a:rPr>
              <a:t>Data Set Progress</a:t>
            </a:r>
          </a:p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kern="0" dirty="0" smtClean="0">
                <a:latin typeface="+mn-lt"/>
              </a:rPr>
              <a:t>	Related URL</a:t>
            </a:r>
          </a:p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en-US" kern="0" dirty="0" smtClean="0">
                <a:latin typeface="+mn-lt"/>
              </a:rPr>
              <a:t>	DIF Revision History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727200"/>
            <a:ext cx="684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 smtClean="0"/>
              <a:t> Highly Recommended Elements: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49263"/>
            <a:ext cx="7158037" cy="960437"/>
          </a:xfrm>
        </p:spPr>
        <p:txBody>
          <a:bodyPr/>
          <a:lstStyle/>
          <a:p>
            <a:pPr algn="ctr"/>
            <a:r>
              <a:rPr lang="en-US" sz="3600" b="1" dirty="0" smtClean="0"/>
              <a:t>Directory Interchange Format 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52425" y="2260600"/>
            <a:ext cx="4092576" cy="4114800"/>
          </a:xfrm>
        </p:spPr>
        <p:txBody>
          <a:bodyPr/>
          <a:lstStyle/>
          <a:p>
            <a:pPr lvl="1" fontAlgn="ctr"/>
            <a:r>
              <a:rPr lang="en-US" dirty="0" smtClean="0"/>
              <a:t>Keyword (Ancillary Keyword)</a:t>
            </a:r>
          </a:p>
          <a:p>
            <a:pPr lvl="1" fontAlgn="ctr"/>
            <a:r>
              <a:rPr lang="en-US" dirty="0" smtClean="0"/>
              <a:t>	Originating Center</a:t>
            </a:r>
          </a:p>
          <a:p>
            <a:pPr lvl="1" fontAlgn="ctr"/>
            <a:r>
              <a:rPr lang="en-US" dirty="0" smtClean="0"/>
              <a:t>	Multimedia Sample</a:t>
            </a:r>
          </a:p>
          <a:p>
            <a:pPr lvl="1" fontAlgn="ctr"/>
            <a:r>
              <a:rPr lang="en-US" dirty="0" smtClean="0"/>
              <a:t>	References (Publications)</a:t>
            </a:r>
          </a:p>
          <a:p>
            <a:pPr lvl="1" fontAlgn="ctr"/>
            <a:r>
              <a:rPr lang="en-US" dirty="0" smtClean="0"/>
              <a:t>Parent DIF</a:t>
            </a:r>
          </a:p>
          <a:p>
            <a:pPr lvl="1" fontAlgn="ctr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2260600"/>
            <a:ext cx="3754437" cy="4114800"/>
          </a:xfrm>
        </p:spPr>
        <p:txBody>
          <a:bodyPr/>
          <a:lstStyle/>
          <a:p>
            <a:pPr lvl="1" fontAlgn="ctr"/>
            <a:r>
              <a:rPr lang="en-US" dirty="0" smtClean="0"/>
              <a:t>IDN Node</a:t>
            </a:r>
          </a:p>
          <a:p>
            <a:pPr lvl="1" fontAlgn="ctr"/>
            <a:r>
              <a:rPr lang="en-US" dirty="0" smtClean="0"/>
              <a:t>	DIF Creation Date</a:t>
            </a:r>
          </a:p>
          <a:p>
            <a:pPr lvl="1" fontAlgn="ctr"/>
            <a:r>
              <a:rPr lang="en-US" dirty="0" smtClean="0"/>
              <a:t>Last DIF Revision Date</a:t>
            </a:r>
          </a:p>
          <a:p>
            <a:pPr lvl="1" fontAlgn="ctr"/>
            <a:r>
              <a:rPr lang="en-US" dirty="0" smtClean="0"/>
              <a:t>Future DIF Review Date</a:t>
            </a:r>
          </a:p>
          <a:p>
            <a:pPr lvl="1" fontAlgn="ctr"/>
            <a:r>
              <a:rPr lang="en-US" dirty="0" smtClean="0"/>
              <a:t>Privacy Status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632325" y="2260600"/>
            <a:ext cx="409257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89000" lvl="1" indent="-439738" eaLnBrk="1" fontAlgn="ctr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727200"/>
            <a:ext cx="684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 smtClean="0"/>
              <a:t>Recommended Elements: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Questions for future discussion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790700"/>
            <a:ext cx="8280399" cy="5067300"/>
          </a:xfrm>
        </p:spPr>
        <p:txBody>
          <a:bodyPr/>
          <a:lstStyle/>
          <a:p>
            <a:pPr fontAlgn="ctr"/>
            <a:r>
              <a:rPr lang="en-US" dirty="0" smtClean="0"/>
              <a:t>Will others be allowed to submit data / content to </a:t>
            </a:r>
            <a:r>
              <a:rPr lang="en-US" dirty="0" err="1" smtClean="0"/>
              <a:t>DRInet</a:t>
            </a:r>
            <a:r>
              <a:rPr lang="en-US" dirty="0" smtClean="0"/>
              <a:t>?  If so what will the submission process entail?</a:t>
            </a:r>
          </a:p>
          <a:p>
            <a:pPr fontAlgn="ctr"/>
            <a:r>
              <a:rPr lang="en-US" dirty="0" smtClean="0"/>
              <a:t>What rights will we need to have over the data and how will we secure these rights?</a:t>
            </a:r>
          </a:p>
          <a:p>
            <a:pPr fontAlgn="ctr"/>
            <a:r>
              <a:rPr lang="en-US" dirty="0" smtClean="0"/>
              <a:t>What will people be allowed to do with the data?  Do we need to have a “terms of use” document?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Questions for future discussion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790700"/>
            <a:ext cx="8280399" cy="5067300"/>
          </a:xfrm>
        </p:spPr>
        <p:txBody>
          <a:bodyPr/>
          <a:lstStyle/>
          <a:p>
            <a:pPr fontAlgn="ctr"/>
            <a:r>
              <a:rPr lang="en-US" dirty="0" smtClean="0"/>
              <a:t>Who will update and maintain the data and metadata?  When and how will these updates occur?</a:t>
            </a:r>
          </a:p>
          <a:p>
            <a:pPr fontAlgn="ctr"/>
            <a:r>
              <a:rPr lang="en-US" dirty="0" smtClean="0"/>
              <a:t>How could / should content in </a:t>
            </a:r>
            <a:r>
              <a:rPr lang="en-US" dirty="0" err="1" smtClean="0"/>
              <a:t>DRInet</a:t>
            </a:r>
            <a:r>
              <a:rPr lang="en-US" dirty="0" smtClean="0"/>
              <a:t> be archived and preserved?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00100" y="1778000"/>
            <a:ext cx="7086600" cy="812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Thank you!           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3277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7500" y="3098800"/>
            <a:ext cx="8420100" cy="3581400"/>
          </a:xfrm>
        </p:spPr>
        <p:txBody>
          <a:bodyPr/>
          <a:lstStyle/>
          <a:p>
            <a:pPr algn="ctr"/>
            <a:r>
              <a:rPr lang="en-US" sz="2800" dirty="0" smtClean="0"/>
              <a:t>Jake Carlson</a:t>
            </a:r>
          </a:p>
          <a:p>
            <a:pPr algn="ctr"/>
            <a:r>
              <a:rPr lang="en-US" sz="2800" dirty="0" smtClean="0"/>
              <a:t>Purdue University Libraries</a:t>
            </a:r>
          </a:p>
          <a:p>
            <a:endParaRPr lang="en-US" sz="1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11200"/>
          </a:xfrm>
        </p:spPr>
        <p:txBody>
          <a:bodyPr/>
          <a:lstStyle/>
          <a:p>
            <a:pPr algn="ctr"/>
            <a:r>
              <a:rPr lang="en-US" sz="3600" b="1" dirty="0" smtClean="0"/>
              <a:t>Metadata Work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06400" y="1765300"/>
            <a:ext cx="8064499" cy="4330700"/>
          </a:xfrm>
        </p:spPr>
        <p:txBody>
          <a:bodyPr/>
          <a:lstStyle/>
          <a:p>
            <a:pPr fontAlgn="ctr"/>
            <a:r>
              <a:rPr lang="en-US" dirty="0" smtClean="0"/>
              <a:t>Inventorying the data - identifying what's available</a:t>
            </a:r>
          </a:p>
          <a:p>
            <a:pPr fontAlgn="ctr"/>
            <a:r>
              <a:rPr lang="en-US" dirty="0" smtClean="0"/>
              <a:t>Indentifying the audiences and use cases – what will be done with the data by whom</a:t>
            </a:r>
          </a:p>
          <a:p>
            <a:pPr fontAlgn="ctr"/>
            <a:r>
              <a:rPr lang="en-US" dirty="0" smtClean="0"/>
              <a:t>Developing a structure for the organization, description and discovery of the data</a:t>
            </a:r>
          </a:p>
          <a:p>
            <a:pPr fontAlgn="ctr"/>
            <a:r>
              <a:rPr lang="en-US" dirty="0" smtClean="0"/>
              <a:t>Prototyping the structure </a:t>
            </a:r>
          </a:p>
          <a:p>
            <a:pPr fontAlgn="ctr"/>
            <a:r>
              <a:rPr lang="en-US" dirty="0" smtClean="0"/>
              <a:t>Template of interfacing with the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Content types in </a:t>
            </a:r>
            <a:r>
              <a:rPr lang="en-US" sz="3600" b="1" dirty="0" err="1" smtClean="0"/>
              <a:t>DRInet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06400" y="1727200"/>
            <a:ext cx="8064499" cy="4330700"/>
          </a:xfrm>
        </p:spPr>
        <p:txBody>
          <a:bodyPr/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Dynamic ?</a:t>
            </a:r>
          </a:p>
          <a:p>
            <a:r>
              <a:rPr lang="en-US" dirty="0" smtClean="0"/>
              <a:t>Data Derived Products</a:t>
            </a:r>
          </a:p>
          <a:p>
            <a:pPr lvl="1"/>
            <a:r>
              <a:rPr lang="en-US" dirty="0" smtClean="0"/>
              <a:t>Indices</a:t>
            </a:r>
          </a:p>
          <a:p>
            <a:pPr lvl="1"/>
            <a:r>
              <a:rPr lang="en-US" dirty="0" smtClean="0"/>
              <a:t>Visualizations</a:t>
            </a:r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Output</a:t>
            </a:r>
          </a:p>
          <a:p>
            <a:r>
              <a:rPr lang="en-US" dirty="0" smtClean="0"/>
              <a:t>Other - Stories / Narratives, Photographs?, Maps?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Data – obtained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71500" y="1536700"/>
            <a:ext cx="8064499" cy="5067300"/>
          </a:xfrm>
        </p:spPr>
        <p:txBody>
          <a:bodyPr/>
          <a:lstStyle/>
          <a:p>
            <a:r>
              <a:rPr lang="en-US" dirty="0" smtClean="0"/>
              <a:t>Climate Data - </a:t>
            </a:r>
            <a:r>
              <a:rPr lang="en-US" dirty="0" smtClean="0">
                <a:solidFill>
                  <a:srgbClr val="FF0000"/>
                </a:solidFill>
              </a:rPr>
              <a:t>Dev</a:t>
            </a:r>
          </a:p>
          <a:p>
            <a:pPr lvl="1"/>
            <a:r>
              <a:rPr lang="en-US" dirty="0" smtClean="0"/>
              <a:t>Climate reference network</a:t>
            </a:r>
          </a:p>
          <a:p>
            <a:pPr lvl="1"/>
            <a:r>
              <a:rPr lang="en-US" dirty="0" smtClean="0"/>
              <a:t>Airport Data</a:t>
            </a:r>
          </a:p>
          <a:p>
            <a:pPr lvl="1"/>
            <a:r>
              <a:rPr lang="en-US" dirty="0" smtClean="0"/>
              <a:t>Purdue Automated Stations (</a:t>
            </a:r>
            <a:r>
              <a:rPr lang="en-US" dirty="0" err="1" smtClean="0"/>
              <a:t>Meso</a:t>
            </a:r>
            <a:r>
              <a:rPr lang="en-US" dirty="0" smtClean="0"/>
              <a:t>-nets)</a:t>
            </a:r>
          </a:p>
          <a:p>
            <a:pPr lvl="1"/>
            <a:r>
              <a:rPr lang="en-US" dirty="0" smtClean="0"/>
              <a:t>Co-op networks (Daily stations)</a:t>
            </a:r>
          </a:p>
          <a:p>
            <a:pPr lvl="1"/>
            <a:r>
              <a:rPr lang="en-US" dirty="0" smtClean="0"/>
              <a:t>Community Collaborative Rain, Hail &amp; Snow Network (</a:t>
            </a:r>
            <a:r>
              <a:rPr lang="en-US" dirty="0" err="1" smtClean="0"/>
              <a:t>CoCoRahs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IN Precipitation Data - </a:t>
            </a:r>
            <a:r>
              <a:rPr lang="en-US" dirty="0" smtClean="0">
                <a:solidFill>
                  <a:srgbClr val="FF0000"/>
                </a:solidFill>
              </a:rPr>
              <a:t>GS</a:t>
            </a:r>
          </a:p>
          <a:p>
            <a:r>
              <a:rPr lang="en-US" dirty="0" smtClean="0"/>
              <a:t>St. Joseph Watershed HIS Data - </a:t>
            </a:r>
            <a:r>
              <a:rPr lang="en-US" dirty="0" smtClean="0">
                <a:solidFill>
                  <a:srgbClr val="FF0000"/>
                </a:solidFill>
              </a:rPr>
              <a:t>Indrajeet</a:t>
            </a:r>
          </a:p>
          <a:p>
            <a:r>
              <a:rPr lang="en-US" dirty="0" smtClean="0"/>
              <a:t>Historical Time Series Data for Precipitation and Temperature Average - </a:t>
            </a:r>
            <a:r>
              <a:rPr lang="en-US" dirty="0" smtClean="0">
                <a:solidFill>
                  <a:srgbClr val="FF0000"/>
                </a:solidFill>
              </a:rPr>
              <a:t>Dev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Data - potential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790700"/>
            <a:ext cx="8280399" cy="5067300"/>
          </a:xfrm>
        </p:spPr>
        <p:txBody>
          <a:bodyPr/>
          <a:lstStyle/>
          <a:p>
            <a:pPr fontAlgn="ctr"/>
            <a:r>
              <a:rPr lang="en-US" sz="2400" dirty="0" smtClean="0"/>
              <a:t>Medical data (Ex. Instances of asthma or Instances of heat stroke)</a:t>
            </a:r>
          </a:p>
          <a:p>
            <a:pPr fontAlgn="ctr"/>
            <a:r>
              <a:rPr lang="en-US" sz="2400" dirty="0" smtClean="0"/>
              <a:t>Federal Disaster Declarations (Difficult to find) </a:t>
            </a:r>
          </a:p>
          <a:p>
            <a:pPr fontAlgn="ctr"/>
            <a:r>
              <a:rPr lang="en-US" sz="2400" dirty="0" smtClean="0"/>
              <a:t>Remote Sensing data (held at Purdue by Larry Bale?)</a:t>
            </a:r>
          </a:p>
          <a:p>
            <a:pPr fontAlgn="ctr"/>
            <a:r>
              <a:rPr lang="en-US" sz="2400" dirty="0" smtClean="0"/>
              <a:t>Economic data</a:t>
            </a:r>
          </a:p>
          <a:p>
            <a:pPr fontAlgn="ctr"/>
            <a:r>
              <a:rPr lang="en-US" sz="2400" dirty="0" smtClean="0"/>
              <a:t>Public Health data</a:t>
            </a:r>
          </a:p>
          <a:p>
            <a:pPr fontAlgn="ctr"/>
            <a:r>
              <a:rPr lang="en-US" sz="2400" dirty="0" smtClean="0"/>
              <a:t>Insurance data </a:t>
            </a:r>
          </a:p>
          <a:p>
            <a:pPr fontAlgn="ctr"/>
            <a:r>
              <a:rPr lang="en-US" sz="2400" dirty="0" smtClean="0"/>
              <a:t>Crop data </a:t>
            </a:r>
          </a:p>
          <a:p>
            <a:pPr fontAlgn="ctr"/>
            <a:r>
              <a:rPr lang="en-US" sz="2400" dirty="0" smtClean="0"/>
              <a:t>Air Quality</a:t>
            </a:r>
          </a:p>
          <a:p>
            <a:pPr fontAlgn="ctr">
              <a:spcBef>
                <a:spcPts val="576"/>
              </a:spcBef>
            </a:pPr>
            <a:r>
              <a:rPr lang="en-US" sz="2400" dirty="0" smtClean="0"/>
              <a:t>Soil Moisture – (Phil Owens in Agronomy?)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373937" cy="736600"/>
          </a:xfrm>
        </p:spPr>
        <p:txBody>
          <a:bodyPr/>
          <a:lstStyle/>
          <a:p>
            <a:pPr algn="ctr"/>
            <a:r>
              <a:rPr lang="en-US" sz="3600" b="1" dirty="0" smtClean="0"/>
              <a:t>Data Derived Products - Indices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790700"/>
            <a:ext cx="8280399" cy="5067300"/>
          </a:xfrm>
        </p:spPr>
        <p:txBody>
          <a:bodyPr/>
          <a:lstStyle/>
          <a:p>
            <a:pPr fontAlgn="ctr">
              <a:spcBef>
                <a:spcPts val="600"/>
              </a:spcBef>
            </a:pPr>
            <a:r>
              <a:rPr lang="en-US" dirty="0" smtClean="0"/>
              <a:t>Palmer Index </a:t>
            </a:r>
          </a:p>
          <a:p>
            <a:pPr fontAlgn="ctr">
              <a:spcBef>
                <a:spcPts val="600"/>
              </a:spcBef>
            </a:pPr>
            <a:r>
              <a:rPr lang="en-US" dirty="0" smtClean="0"/>
              <a:t>Standardized Precipitation Index (SPI)</a:t>
            </a:r>
          </a:p>
          <a:p>
            <a:pPr fontAlgn="ctr">
              <a:spcBef>
                <a:spcPts val="600"/>
              </a:spcBef>
            </a:pPr>
            <a:r>
              <a:rPr lang="en-US" dirty="0" smtClean="0"/>
              <a:t>Reclamation index </a:t>
            </a:r>
          </a:p>
          <a:p>
            <a:pPr fontAlgn="ctr">
              <a:spcBef>
                <a:spcPts val="600"/>
              </a:spcBef>
            </a:pPr>
            <a:r>
              <a:rPr lang="en-US" dirty="0" smtClean="0"/>
              <a:t>Surface Water Index</a:t>
            </a:r>
          </a:p>
          <a:p>
            <a:pPr fontAlgn="ctr">
              <a:spcBef>
                <a:spcPts val="0"/>
              </a:spcBef>
            </a:pPr>
            <a:r>
              <a:rPr lang="en-US" dirty="0" smtClean="0"/>
              <a:t>KBBI - risk of forest fire</a:t>
            </a:r>
            <a:r>
              <a:rPr lang="en-US" sz="4800" dirty="0" smtClean="0"/>
              <a:t> </a:t>
            </a:r>
          </a:p>
          <a:p>
            <a:pPr fontAlgn="ctr">
              <a:spcBef>
                <a:spcPts val="0"/>
              </a:spcBef>
            </a:pPr>
            <a:r>
              <a:rPr lang="en-US" dirty="0" smtClean="0"/>
              <a:t>JDI - </a:t>
            </a:r>
            <a:r>
              <a:rPr lang="en-US" dirty="0" smtClean="0">
                <a:solidFill>
                  <a:srgbClr val="FF0000"/>
                </a:solidFill>
              </a:rPr>
              <a:t>GS</a:t>
            </a:r>
          </a:p>
          <a:p>
            <a:pPr marL="0" indent="0" fontAlgn="ctr">
              <a:buNone/>
            </a:pPr>
            <a:r>
              <a:rPr lang="en-US" sz="2400" dirty="0" smtClean="0"/>
              <a:t>Most indexes use some combination of rainfall and temperature data as their basic information </a:t>
            </a:r>
          </a:p>
          <a:p>
            <a:pPr fontAlgn="ctr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660400"/>
            <a:ext cx="7881937" cy="736600"/>
          </a:xfrm>
        </p:spPr>
        <p:txBody>
          <a:bodyPr/>
          <a:lstStyle/>
          <a:p>
            <a:pPr algn="ctr"/>
            <a:r>
              <a:rPr lang="en-US" sz="3200" b="1" dirty="0" smtClean="0"/>
              <a:t>Data Derived Products - Visualizations 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41300" y="1790700"/>
            <a:ext cx="8572499" cy="5067300"/>
          </a:xfrm>
        </p:spPr>
        <p:txBody>
          <a:bodyPr/>
          <a:lstStyle/>
          <a:p>
            <a:pPr fontAlgn="ctr"/>
            <a:r>
              <a:rPr lang="en-US" dirty="0" smtClean="0"/>
              <a:t>What information about the data will be needed to enable visualizations?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dirty="0" smtClean="0"/>
              <a:t>How will </a:t>
            </a:r>
            <a:r>
              <a:rPr lang="en-US" dirty="0" err="1" smtClean="0"/>
              <a:t>DRInet</a:t>
            </a:r>
            <a:r>
              <a:rPr lang="en-US" dirty="0" smtClean="0"/>
              <a:t> users interact with visualizations?  How will the visualizations be used?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dirty="0" smtClean="0"/>
              <a:t>What will </a:t>
            </a:r>
            <a:r>
              <a:rPr lang="en-US" dirty="0" err="1" smtClean="0"/>
              <a:t>DRInet</a:t>
            </a:r>
            <a:r>
              <a:rPr lang="en-US" dirty="0" smtClean="0"/>
              <a:t> users need to know in order to understand and make use of visualizations?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dirty="0" smtClean="0"/>
              <a:t>Will </a:t>
            </a:r>
            <a:r>
              <a:rPr lang="en-US" dirty="0" err="1" smtClean="0"/>
              <a:t>DRInet</a:t>
            </a:r>
            <a:r>
              <a:rPr lang="en-US" dirty="0" smtClean="0"/>
              <a:t> users be able to download a visualization?   </a:t>
            </a:r>
          </a:p>
          <a:p>
            <a:pPr fontAlgn="ctr">
              <a:buNone/>
            </a:pPr>
            <a:r>
              <a:rPr lang="en-US" dirty="0" smtClean="0"/>
              <a:t> </a:t>
            </a:r>
          </a:p>
          <a:p>
            <a:pPr fontAlgn="ctr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660400"/>
            <a:ext cx="7881937" cy="736600"/>
          </a:xfrm>
        </p:spPr>
        <p:txBody>
          <a:bodyPr/>
          <a:lstStyle/>
          <a:p>
            <a:pPr algn="ctr"/>
            <a:r>
              <a:rPr lang="en-US" sz="3200" b="1" dirty="0" smtClean="0"/>
              <a:t>Data Derived Products - Tools 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0563" y="1968500"/>
            <a:ext cx="5240337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41300" y="1790700"/>
            <a:ext cx="8572499" cy="5067300"/>
          </a:xfrm>
        </p:spPr>
        <p:txBody>
          <a:bodyPr/>
          <a:lstStyle/>
          <a:p>
            <a:pPr fontAlgn="ctr"/>
            <a:r>
              <a:rPr lang="en-US" dirty="0" smtClean="0"/>
              <a:t>What information will </a:t>
            </a:r>
            <a:r>
              <a:rPr lang="en-US" dirty="0" err="1" smtClean="0"/>
              <a:t>DRInet</a:t>
            </a:r>
            <a:r>
              <a:rPr lang="en-US" dirty="0" smtClean="0"/>
              <a:t> users need to understand and make use of the tools?</a:t>
            </a:r>
          </a:p>
          <a:p>
            <a:pPr fontAlgn="ctr">
              <a:buNone/>
            </a:pPr>
            <a:endParaRPr lang="en-US" sz="1000" dirty="0" smtClean="0"/>
          </a:p>
          <a:p>
            <a:pPr fontAlgn="ctr"/>
            <a:r>
              <a:rPr lang="en-US" dirty="0" smtClean="0"/>
              <a:t>Will </a:t>
            </a:r>
            <a:r>
              <a:rPr lang="en-US" dirty="0" err="1" smtClean="0"/>
              <a:t>DRInet</a:t>
            </a:r>
            <a:r>
              <a:rPr lang="en-US" dirty="0" smtClean="0"/>
              <a:t> users be able to download the outputs?   </a:t>
            </a:r>
          </a:p>
          <a:p>
            <a:pPr fontAlgn="ctr">
              <a:buNone/>
            </a:pPr>
            <a:r>
              <a:rPr lang="en-US" dirty="0" smtClean="0"/>
              <a:t> </a:t>
            </a:r>
          </a:p>
          <a:p>
            <a:pPr fontAlgn="ctr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10185</TotalTime>
  <Words>934</Words>
  <Application>Microsoft Office PowerPoint</Application>
  <PresentationFormat>On-screen Show (4:3)</PresentationFormat>
  <Paragraphs>200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Axis</vt:lpstr>
      <vt:lpstr> Metadata and DRInet</vt:lpstr>
      <vt:lpstr>Overview</vt:lpstr>
      <vt:lpstr>Metadata Work</vt:lpstr>
      <vt:lpstr>Content types in DRInet</vt:lpstr>
      <vt:lpstr>Data – obtained</vt:lpstr>
      <vt:lpstr>Data - potential </vt:lpstr>
      <vt:lpstr>Data Derived Products - Indices </vt:lpstr>
      <vt:lpstr>Data Derived Products - Visualizations </vt:lpstr>
      <vt:lpstr>Data Derived Products - Tools </vt:lpstr>
      <vt:lpstr>Other Content Types</vt:lpstr>
      <vt:lpstr>DRInet Audiences</vt:lpstr>
      <vt:lpstr>Use Cases - potential</vt:lpstr>
      <vt:lpstr>Assumptions about Metadata</vt:lpstr>
      <vt:lpstr>Assumed Functionality</vt:lpstr>
      <vt:lpstr>Metadata Issues</vt:lpstr>
      <vt:lpstr>Metadata Issues</vt:lpstr>
      <vt:lpstr>Key Elements</vt:lpstr>
      <vt:lpstr>Slide 18</vt:lpstr>
      <vt:lpstr>Directory Interchange Format </vt:lpstr>
      <vt:lpstr>Directory Interchange Format </vt:lpstr>
      <vt:lpstr>Directory Interchange Format </vt:lpstr>
      <vt:lpstr>Questions for future discussion</vt:lpstr>
      <vt:lpstr>Questions for future discussion</vt:lpstr>
      <vt:lpstr> Thank you!            </vt:lpstr>
    </vt:vector>
  </TitlesOfParts>
  <Company>Purdue University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netinst</dc:creator>
  <cp:lastModifiedBy>Jake Carlson</cp:lastModifiedBy>
  <cp:revision>622</cp:revision>
  <dcterms:created xsi:type="dcterms:W3CDTF">2005-10-23T17:44:19Z</dcterms:created>
  <dcterms:modified xsi:type="dcterms:W3CDTF">2009-11-06T15:47:31Z</dcterms:modified>
</cp:coreProperties>
</file>