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4v" ContentType="video/unknown"/>
  <Default Extension="mp4" ContentType="video/unknown"/>
  <Default Extension="tiff" ContentType="image/tiff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9" r:id="rId2"/>
    <p:sldId id="258" r:id="rId3"/>
    <p:sldId id="257" r:id="rId4"/>
    <p:sldId id="267" r:id="rId5"/>
    <p:sldId id="268" r:id="rId6"/>
    <p:sldId id="269" r:id="rId7"/>
    <p:sldId id="262" r:id="rId8"/>
    <p:sldId id="263" r:id="rId9"/>
    <p:sldId id="264" r:id="rId10"/>
    <p:sldId id="265" r:id="rId11"/>
    <p:sldId id="266" r:id="rId12"/>
    <p:sldId id="272" r:id="rId13"/>
    <p:sldId id="274" r:id="rId14"/>
    <p:sldId id="260" r:id="rId15"/>
    <p:sldId id="270" r:id="rId16"/>
    <p:sldId id="261" r:id="rId17"/>
    <p:sldId id="275" r:id="rId1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7" d="100"/>
          <a:sy n="137" d="100"/>
        </p:scale>
        <p:origin x="-576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851DA-DB74-8D43-8C6A-8DCFC8F9C763}" type="datetimeFigureOut">
              <a:rPr lang="en-US" smtClean="0"/>
              <a:t>12/20/17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9D390-8844-334C-A099-CD08BE2CB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58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0"/>
          <p:cNvSpPr txBox="1">
            <a:spLocks noGrp="1"/>
          </p:cNvSpPr>
          <p:nvPr>
            <p:ph idx="1"/>
          </p:nvPr>
        </p:nvSpPr>
        <p:spPr>
          <a:xfrm>
            <a:off x="457200" y="808999"/>
            <a:ext cx="8229600" cy="378562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57175" marR="0" lvl="0" indent="-104775" algn="l" rtl="0">
              <a:spcBef>
                <a:spcPts val="48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57213" marR="0" lvl="1" indent="-80962" algn="l" rtl="0">
              <a:spcBef>
                <a:spcPts val="420"/>
              </a:spcBef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-57150" algn="l" rtl="0">
              <a:spcBef>
                <a:spcPts val="36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-76200" algn="l" rtl="0">
              <a:spcBef>
                <a:spcPts val="300"/>
              </a:spcBef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76200" algn="l" rtl="0">
              <a:spcBef>
                <a:spcPts val="300"/>
              </a:spcBef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76200" algn="l" rtl="0">
              <a:spcBef>
                <a:spcPts val="300"/>
              </a:spcBef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76200" algn="l" rtl="0">
              <a:spcBef>
                <a:spcPts val="300"/>
              </a:spcBef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76200" algn="l" rtl="0">
              <a:spcBef>
                <a:spcPts val="300"/>
              </a:spcBef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76200" algn="l" rtl="0">
              <a:spcBef>
                <a:spcPts val="300"/>
              </a:spcBef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" name="Shape 13"/>
          <p:cNvSpPr txBox="1">
            <a:spLocks noGrp="1"/>
          </p:cNvSpPr>
          <p:nvPr>
            <p:ph type="sldNum" idx="12"/>
          </p:nvPr>
        </p:nvSpPr>
        <p:spPr>
          <a:xfrm>
            <a:off x="6553200" y="4767275"/>
            <a:ext cx="17499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14"/>
          <p:cNvSpPr/>
          <p:nvPr userDrawn="1"/>
        </p:nvSpPr>
        <p:spPr>
          <a:xfrm>
            <a:off x="0" y="0"/>
            <a:ext cx="9144000" cy="52186"/>
          </a:xfrm>
          <a:prstGeom prst="rect">
            <a:avLst/>
          </a:prstGeom>
          <a:solidFill>
            <a:srgbClr val="C3D42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Shape 15"/>
          <p:cNvSpPr/>
          <p:nvPr userDrawn="1"/>
        </p:nvSpPr>
        <p:spPr>
          <a:xfrm>
            <a:off x="0" y="36079"/>
            <a:ext cx="9144000" cy="544296"/>
          </a:xfrm>
          <a:prstGeom prst="rect">
            <a:avLst/>
          </a:prstGeom>
          <a:gradFill>
            <a:gsLst>
              <a:gs pos="0">
                <a:srgbClr val="0B304F"/>
              </a:gs>
              <a:gs pos="43000">
                <a:srgbClr val="0B304F"/>
              </a:gs>
              <a:gs pos="70000">
                <a:srgbClr val="0C4C75"/>
              </a:gs>
              <a:gs pos="86000">
                <a:srgbClr val="0C5A88"/>
              </a:gs>
              <a:gs pos="98000">
                <a:srgbClr val="0C689A"/>
              </a:gs>
              <a:gs pos="100000">
                <a:srgbClr val="0C689A"/>
              </a:gs>
            </a:gsLst>
            <a:lin ang="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Shape 16"/>
          <p:cNvSpPr txBox="1"/>
          <p:nvPr userDrawn="1"/>
        </p:nvSpPr>
        <p:spPr>
          <a:xfrm>
            <a:off x="353216" y="30143"/>
            <a:ext cx="8229600" cy="5502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80975" algn="l" rtl="0">
              <a:spcBef>
                <a:spcPts val="0"/>
              </a:spcBef>
              <a:buClr>
                <a:schemeClr val="dk1"/>
              </a:buClr>
              <a:buSzPts val="2850"/>
              <a:buFont typeface="Calibri"/>
              <a:buNone/>
            </a:pPr>
            <a:endParaRPr sz="2850" b="0" i="0" u="none" strike="noStrike" cap="none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4" name="Shape 17"/>
          <p:cNvSpPr/>
          <p:nvPr userDrawn="1"/>
        </p:nvSpPr>
        <p:spPr>
          <a:xfrm>
            <a:off x="881" y="5101762"/>
            <a:ext cx="9144000" cy="47441"/>
          </a:xfrm>
          <a:prstGeom prst="rect">
            <a:avLst/>
          </a:prstGeom>
          <a:solidFill>
            <a:srgbClr val="C3D42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Shape 18"/>
          <p:cNvSpPr txBox="1">
            <a:spLocks noGrp="1"/>
          </p:cNvSpPr>
          <p:nvPr>
            <p:ph type="title"/>
          </p:nvPr>
        </p:nvSpPr>
        <p:spPr>
          <a:xfrm>
            <a:off x="457200" y="52185"/>
            <a:ext cx="8229600" cy="67318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SzPts val="3300"/>
              <a:buFont typeface="Impact"/>
              <a:buNone/>
              <a:defRPr sz="3600" b="0" i="0" u="none" strike="noStrike" cap="none">
                <a:solidFill>
                  <a:schemeClr val="lt1"/>
                </a:solidFill>
                <a:latin typeface="+mj-lt"/>
                <a:ea typeface="Impact"/>
                <a:cs typeface="Impact"/>
                <a:sym typeface="Impact"/>
              </a:defRPr>
            </a:lvl1pPr>
            <a:lvl2pPr lvl="1" indent="0">
              <a:spcBef>
                <a:spcPts val="0"/>
              </a:spcBef>
              <a:buSzPts val="1400"/>
              <a:buNone/>
              <a:defRPr sz="1800"/>
            </a:lvl2pPr>
            <a:lvl3pPr lvl="2" indent="0">
              <a:spcBef>
                <a:spcPts val="0"/>
              </a:spcBef>
              <a:buSzPts val="1400"/>
              <a:buNone/>
              <a:defRPr sz="1800"/>
            </a:lvl3pPr>
            <a:lvl4pPr lvl="3" indent="0">
              <a:spcBef>
                <a:spcPts val="0"/>
              </a:spcBef>
              <a:buSzPts val="1400"/>
              <a:buNone/>
              <a:defRPr sz="1800"/>
            </a:lvl4pPr>
            <a:lvl5pPr lvl="4" indent="0">
              <a:spcBef>
                <a:spcPts val="0"/>
              </a:spcBef>
              <a:buSzPts val="1400"/>
              <a:buNone/>
              <a:defRPr sz="1800"/>
            </a:lvl5pPr>
            <a:lvl6pPr lvl="5" indent="0">
              <a:spcBef>
                <a:spcPts val="0"/>
              </a:spcBef>
              <a:buSzPts val="1400"/>
              <a:buNone/>
              <a:defRPr sz="1800"/>
            </a:lvl6pPr>
            <a:lvl7pPr lvl="6" indent="0">
              <a:spcBef>
                <a:spcPts val="0"/>
              </a:spcBef>
              <a:buSzPts val="1400"/>
              <a:buNone/>
              <a:defRPr sz="1800"/>
            </a:lvl7pPr>
            <a:lvl8pPr lvl="7" indent="0">
              <a:spcBef>
                <a:spcPts val="0"/>
              </a:spcBef>
              <a:buSzPts val="1400"/>
              <a:buNone/>
              <a:defRPr sz="1800"/>
            </a:lvl8pPr>
            <a:lvl9pPr lvl="8" indent="0">
              <a:spcBef>
                <a:spcPts val="0"/>
              </a:spcBef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0513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186"/>
            <a:ext cx="8229600" cy="603011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0D4E44A-D29B-6C4C-9458-39EEAD742445}" type="datetimeFigureOut">
              <a:rPr lang="en-US" smtClean="0"/>
              <a:t>12/20/17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6E217F9-167A-4449-A0BE-9BB6255EE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58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0D4E44A-D29B-6C4C-9458-39EEAD742445}" type="datetimeFigureOut">
              <a:rPr lang="en-US" smtClean="0"/>
              <a:t>12/20/17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6E217F9-167A-4449-A0BE-9BB6255EE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104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0D4E44A-D29B-6C4C-9458-39EEAD742445}" type="datetimeFigureOut">
              <a:rPr lang="en-US" smtClean="0"/>
              <a:t>12/20/17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6E217F9-167A-4449-A0BE-9BB6255EE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528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ctrTitle"/>
          </p:nvPr>
        </p:nvSpPr>
        <p:spPr>
          <a:xfrm>
            <a:off x="685800" y="1404051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ts val="1400"/>
              <a:buNone/>
              <a:defRPr sz="1800"/>
            </a:lvl2pPr>
            <a:lvl3pPr lvl="2" indent="0">
              <a:spcBef>
                <a:spcPts val="0"/>
              </a:spcBef>
              <a:buSzPts val="1400"/>
              <a:buNone/>
              <a:defRPr sz="1800"/>
            </a:lvl3pPr>
            <a:lvl4pPr lvl="3" indent="0">
              <a:spcBef>
                <a:spcPts val="0"/>
              </a:spcBef>
              <a:buSzPts val="1400"/>
              <a:buNone/>
              <a:defRPr sz="1800"/>
            </a:lvl4pPr>
            <a:lvl5pPr lvl="4" indent="0">
              <a:spcBef>
                <a:spcPts val="0"/>
              </a:spcBef>
              <a:buSzPts val="1400"/>
              <a:buNone/>
              <a:defRPr sz="1800"/>
            </a:lvl5pPr>
            <a:lvl6pPr lvl="5" indent="0">
              <a:spcBef>
                <a:spcPts val="0"/>
              </a:spcBef>
              <a:buSzPts val="1400"/>
              <a:buNone/>
              <a:defRPr sz="1800"/>
            </a:lvl6pPr>
            <a:lvl7pPr lvl="6" indent="0">
              <a:spcBef>
                <a:spcPts val="0"/>
              </a:spcBef>
              <a:buSzPts val="1400"/>
              <a:buNone/>
              <a:defRPr sz="1800"/>
            </a:lvl7pPr>
            <a:lvl8pPr lvl="7" indent="0">
              <a:spcBef>
                <a:spcPts val="0"/>
              </a:spcBef>
              <a:buSzPts val="1400"/>
              <a:buNone/>
              <a:defRPr sz="1800"/>
            </a:lvl8pPr>
            <a:lvl9pPr lvl="8" indent="0">
              <a:spcBef>
                <a:spcPts val="0"/>
              </a:spcBef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22" name="Shape 22"/>
          <p:cNvSpPr txBox="1">
            <a:spLocks noGrp="1"/>
          </p:cNvSpPr>
          <p:nvPr>
            <p:ph type="subTitle" idx="1"/>
          </p:nvPr>
        </p:nvSpPr>
        <p:spPr>
          <a:xfrm>
            <a:off x="1371600" y="2960226"/>
            <a:ext cx="6400800" cy="173582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480"/>
              </a:spcBef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ctr" rtl="0">
              <a:spcBef>
                <a:spcPts val="420"/>
              </a:spcBef>
              <a:buClr>
                <a:srgbClr val="888888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ctr" rtl="0">
              <a:spcBef>
                <a:spcPts val="360"/>
              </a:spcBef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ctr" rtl="0">
              <a:spcBef>
                <a:spcPts val="300"/>
              </a:spcBef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ctr" rtl="0">
              <a:spcBef>
                <a:spcPts val="300"/>
              </a:spcBef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ctr" rtl="0">
              <a:spcBef>
                <a:spcPts val="300"/>
              </a:spcBef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ctr" rtl="0">
              <a:spcBef>
                <a:spcPts val="300"/>
              </a:spcBef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ctr" rtl="0">
              <a:spcBef>
                <a:spcPts val="300"/>
              </a:spcBef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ctr" rtl="0">
              <a:spcBef>
                <a:spcPts val="300"/>
              </a:spcBef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" name="Shape 23"/>
          <p:cNvSpPr/>
          <p:nvPr/>
        </p:nvSpPr>
        <p:spPr>
          <a:xfrm>
            <a:off x="0" y="0"/>
            <a:ext cx="9144000" cy="52186"/>
          </a:xfrm>
          <a:prstGeom prst="rect">
            <a:avLst/>
          </a:prstGeom>
          <a:solidFill>
            <a:srgbClr val="C3D42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Shape 24"/>
          <p:cNvSpPr/>
          <p:nvPr/>
        </p:nvSpPr>
        <p:spPr>
          <a:xfrm>
            <a:off x="0" y="36079"/>
            <a:ext cx="9144000" cy="544296"/>
          </a:xfrm>
          <a:prstGeom prst="rect">
            <a:avLst/>
          </a:prstGeom>
          <a:gradFill>
            <a:gsLst>
              <a:gs pos="0">
                <a:srgbClr val="0B304F"/>
              </a:gs>
              <a:gs pos="43000">
                <a:srgbClr val="0B304F"/>
              </a:gs>
              <a:gs pos="70000">
                <a:srgbClr val="0C4C75"/>
              </a:gs>
              <a:gs pos="86000">
                <a:srgbClr val="0C5A88"/>
              </a:gs>
              <a:gs pos="98000">
                <a:srgbClr val="0C689A"/>
              </a:gs>
              <a:gs pos="100000">
                <a:srgbClr val="0C689A"/>
              </a:gs>
            </a:gsLst>
            <a:lin ang="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Shape 25"/>
          <p:cNvSpPr/>
          <p:nvPr/>
        </p:nvSpPr>
        <p:spPr>
          <a:xfrm>
            <a:off x="881" y="5101762"/>
            <a:ext cx="9144000" cy="47441"/>
          </a:xfrm>
          <a:prstGeom prst="rect">
            <a:avLst/>
          </a:prstGeom>
          <a:solidFill>
            <a:srgbClr val="C3D42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6553200" y="4767275"/>
            <a:ext cx="17499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3335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hape 14"/>
          <p:cNvSpPr/>
          <p:nvPr userDrawn="1"/>
        </p:nvSpPr>
        <p:spPr>
          <a:xfrm>
            <a:off x="0" y="0"/>
            <a:ext cx="9144000" cy="52186"/>
          </a:xfrm>
          <a:prstGeom prst="rect">
            <a:avLst/>
          </a:prstGeom>
          <a:solidFill>
            <a:srgbClr val="C3D42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15"/>
          <p:cNvSpPr/>
          <p:nvPr userDrawn="1"/>
        </p:nvSpPr>
        <p:spPr>
          <a:xfrm>
            <a:off x="0" y="36079"/>
            <a:ext cx="9144000" cy="544296"/>
          </a:xfrm>
          <a:prstGeom prst="rect">
            <a:avLst/>
          </a:prstGeom>
          <a:gradFill>
            <a:gsLst>
              <a:gs pos="0">
                <a:srgbClr val="0B304F"/>
              </a:gs>
              <a:gs pos="43000">
                <a:srgbClr val="0B304F"/>
              </a:gs>
              <a:gs pos="70000">
                <a:srgbClr val="0C4C75"/>
              </a:gs>
              <a:gs pos="86000">
                <a:srgbClr val="0C5A88"/>
              </a:gs>
              <a:gs pos="98000">
                <a:srgbClr val="0C689A"/>
              </a:gs>
              <a:gs pos="100000">
                <a:srgbClr val="0C689A"/>
              </a:gs>
            </a:gsLst>
            <a:lin ang="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Shape 16"/>
          <p:cNvSpPr txBox="1"/>
          <p:nvPr userDrawn="1"/>
        </p:nvSpPr>
        <p:spPr>
          <a:xfrm>
            <a:off x="353216" y="30143"/>
            <a:ext cx="8229600" cy="5502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80975" algn="l" rtl="0">
              <a:spcBef>
                <a:spcPts val="0"/>
              </a:spcBef>
              <a:buClr>
                <a:schemeClr val="dk1"/>
              </a:buClr>
              <a:buSzPts val="2850"/>
              <a:buFont typeface="Calibri"/>
              <a:buNone/>
            </a:pPr>
            <a:endParaRPr sz="2850" b="0" i="0" u="none" strike="noStrike" cap="none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1" name="Shape 17"/>
          <p:cNvSpPr/>
          <p:nvPr userDrawn="1"/>
        </p:nvSpPr>
        <p:spPr>
          <a:xfrm>
            <a:off x="881" y="5101762"/>
            <a:ext cx="9144000" cy="47441"/>
          </a:xfrm>
          <a:prstGeom prst="rect">
            <a:avLst/>
          </a:prstGeom>
          <a:solidFill>
            <a:srgbClr val="C3D42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Shape 19"/>
          <p:cNvPicPr preferRelativeResize="0">
            <a:picLocks noChangeAspect="1"/>
          </p:cNvPicPr>
          <p:nvPr userDrawn="1"/>
        </p:nvPicPr>
        <p:blipFill rotWithShape="1">
          <a:blip r:embed="rId7">
            <a:alphaModFix/>
          </a:blip>
          <a:srcRect/>
          <a:stretch/>
        </p:blipFill>
        <p:spPr>
          <a:xfrm>
            <a:off x="8582816" y="4675763"/>
            <a:ext cx="377984" cy="37798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18"/>
          <p:cNvSpPr txBox="1">
            <a:spLocks noGrp="1"/>
          </p:cNvSpPr>
          <p:nvPr>
            <p:ph type="title"/>
          </p:nvPr>
        </p:nvSpPr>
        <p:spPr>
          <a:xfrm>
            <a:off x="457200" y="52185"/>
            <a:ext cx="8229600" cy="67318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SzPts val="3300"/>
              <a:buFont typeface="Impact"/>
              <a:buNone/>
              <a:defRPr sz="3300" b="0" i="0" u="none" strike="noStrike" cap="non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indent="0">
              <a:spcBef>
                <a:spcPts val="0"/>
              </a:spcBef>
              <a:buSzPts val="1400"/>
              <a:buNone/>
              <a:defRPr sz="1800"/>
            </a:lvl2pPr>
            <a:lvl3pPr lvl="2" indent="0">
              <a:spcBef>
                <a:spcPts val="0"/>
              </a:spcBef>
              <a:buSzPts val="1400"/>
              <a:buNone/>
              <a:defRPr sz="1800"/>
            </a:lvl3pPr>
            <a:lvl4pPr lvl="3" indent="0">
              <a:spcBef>
                <a:spcPts val="0"/>
              </a:spcBef>
              <a:buSzPts val="1400"/>
              <a:buNone/>
              <a:defRPr sz="1800"/>
            </a:lvl4pPr>
            <a:lvl5pPr lvl="4" indent="0">
              <a:spcBef>
                <a:spcPts val="0"/>
              </a:spcBef>
              <a:buSzPts val="1400"/>
              <a:buNone/>
              <a:defRPr sz="1800"/>
            </a:lvl5pPr>
            <a:lvl6pPr lvl="5" indent="0">
              <a:spcBef>
                <a:spcPts val="0"/>
              </a:spcBef>
              <a:buSzPts val="1400"/>
              <a:buNone/>
              <a:defRPr sz="1800"/>
            </a:lvl6pPr>
            <a:lvl7pPr lvl="6" indent="0">
              <a:spcBef>
                <a:spcPts val="0"/>
              </a:spcBef>
              <a:buSzPts val="1400"/>
              <a:buNone/>
              <a:defRPr sz="1800"/>
            </a:lvl7pPr>
            <a:lvl8pPr lvl="7" indent="0">
              <a:spcBef>
                <a:spcPts val="0"/>
              </a:spcBef>
              <a:buSzPts val="1400"/>
              <a:buNone/>
              <a:defRPr sz="1800"/>
            </a:lvl8pPr>
            <a:lvl9pPr lvl="8" indent="0">
              <a:spcBef>
                <a:spcPts val="0"/>
              </a:spcBef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7" name="Shape 13"/>
          <p:cNvSpPr txBox="1">
            <a:spLocks/>
          </p:cNvSpPr>
          <p:nvPr userDrawn="1"/>
        </p:nvSpPr>
        <p:spPr>
          <a:xfrm>
            <a:off x="7394981" y="4864755"/>
            <a:ext cx="17499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z="9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4896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7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+mj-lt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mericaview.org/program-areas/education/land-cover-lessons/" TargetMode="External"/><Relationship Id="rId4" Type="http://schemas.openxmlformats.org/officeDocument/2006/relationships/hyperlink" Target="https://eros.usgs.gov/educational-activities" TargetMode="External"/><Relationship Id="rId5" Type="http://schemas.openxmlformats.org/officeDocument/2006/relationships/hyperlink" Target="https://www.globe.gov/do-globe/globe-teachers-guide/biosphere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ngineering.purdue.edu/~biehl/MultiSpec/tutorials.html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5" Type="http://schemas.openxmlformats.org/officeDocument/2006/relationships/image" Target="../media/image16.jpg"/><Relationship Id="rId6" Type="http://schemas.openxmlformats.org/officeDocument/2006/relationships/image" Target="../media/image17.tiff"/><Relationship Id="rId7" Type="http://schemas.openxmlformats.org/officeDocument/2006/relationships/image" Target="../media/image18.jp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95"/>
          <p:cNvSpPr txBox="1">
            <a:spLocks noGrp="1"/>
          </p:cNvSpPr>
          <p:nvPr>
            <p:ph type="ctrTitle"/>
          </p:nvPr>
        </p:nvSpPr>
        <p:spPr>
          <a:xfrm>
            <a:off x="564775" y="674053"/>
            <a:ext cx="7978589" cy="10176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indent="-171450">
              <a:buSzPts val="2700"/>
            </a:pPr>
            <a:r>
              <a:rPr lang="en-US" sz="3600" dirty="0" err="1"/>
              <a:t>MultiSpec</a:t>
            </a:r>
            <a:r>
              <a:rPr lang="en-US" sz="3600" dirty="0"/>
              <a:t>: A Desktop &amp; Online Geospatial Image Data Processing Tool</a:t>
            </a:r>
            <a:endParaRPr lang="en-US" sz="3600" b="0" i="0" u="none" strike="noStrike" cap="none" dirty="0">
              <a:solidFill>
                <a:schemeClr val="dk1"/>
              </a:solidFill>
              <a:sym typeface="Calibri"/>
            </a:endParaRPr>
          </a:p>
        </p:txBody>
      </p:sp>
      <p:sp>
        <p:nvSpPr>
          <p:cNvPr id="5" name="Shape 96"/>
          <p:cNvSpPr txBox="1">
            <a:spLocks noGrp="1"/>
          </p:cNvSpPr>
          <p:nvPr>
            <p:ph type="subTitle" idx="1"/>
          </p:nvPr>
        </p:nvSpPr>
        <p:spPr>
          <a:xfrm>
            <a:off x="564775" y="1818407"/>
            <a:ext cx="8103326" cy="27846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2017 AGU Fall Meeting</a:t>
            </a:r>
          </a:p>
          <a:p>
            <a:r>
              <a:rPr lang="en-US" sz="2000" dirty="0">
                <a:solidFill>
                  <a:schemeClr val="tx1"/>
                </a:solidFill>
              </a:rPr>
              <a:t>December 13, 2017</a:t>
            </a:r>
          </a:p>
          <a:p>
            <a:r>
              <a:rPr lang="en-US" dirty="0">
                <a:solidFill>
                  <a:schemeClr val="tx1"/>
                </a:solidFill>
              </a:rPr>
              <a:t>Larry L. Biehl, Wei-Kang Hsu, 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err="1" smtClean="0">
                <a:solidFill>
                  <a:schemeClr val="tx1"/>
                </a:solidFill>
              </a:rPr>
              <a:t>Abdur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Rahman</a:t>
            </a:r>
            <a:r>
              <a:rPr lang="en-US" dirty="0">
                <a:solidFill>
                  <a:schemeClr val="tx1"/>
                </a:solidFill>
              </a:rPr>
              <a:t> M. Maud, </a:t>
            </a:r>
            <a:r>
              <a:rPr lang="en-US" dirty="0" err="1">
                <a:solidFill>
                  <a:schemeClr val="tx1"/>
                </a:solidFill>
              </a:rPr>
              <a:t>Tsung</a:t>
            </a:r>
            <a:r>
              <a:rPr lang="en-US" dirty="0">
                <a:solidFill>
                  <a:schemeClr val="tx1"/>
                </a:solidFill>
              </a:rPr>
              <a:t> Tai </a:t>
            </a:r>
            <a:r>
              <a:rPr lang="en-US" dirty="0" err="1">
                <a:solidFill>
                  <a:schemeClr val="tx1"/>
                </a:solidFill>
              </a:rPr>
              <a:t>Yeh</a:t>
            </a:r>
            <a:endParaRPr lang="en-US" dirty="0">
              <a:solidFill>
                <a:schemeClr val="tx1"/>
              </a:solidFill>
            </a:endParaRPr>
          </a:p>
          <a:p>
            <a:pPr marL="0" marR="0" lvl="0" indent="-95250" algn="ctr" rtl="0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lang="en-US" b="0" i="0" u="none" strike="noStrike" cap="none" dirty="0" smtClean="0">
              <a:solidFill>
                <a:schemeClr val="dk1"/>
              </a:solidFill>
              <a:sym typeface="Calibri"/>
            </a:endParaRPr>
          </a:p>
          <a:p>
            <a:pPr marL="0" marR="0" lvl="0" indent="-95250" algn="ctr" rtl="0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b="0" i="0" u="none" strike="noStrike" cap="none" dirty="0" smtClean="0">
                <a:solidFill>
                  <a:schemeClr val="dk1"/>
                </a:solidFill>
                <a:sym typeface="Calibri"/>
              </a:rPr>
              <a:t>Rosen </a:t>
            </a:r>
            <a:r>
              <a:rPr lang="en-US" b="0" i="0" u="none" strike="noStrike" cap="none" dirty="0">
                <a:solidFill>
                  <a:schemeClr val="dk1"/>
                </a:solidFill>
                <a:sym typeface="Calibri"/>
              </a:rPr>
              <a:t>Center for Advanced Computing</a:t>
            </a:r>
          </a:p>
          <a:p>
            <a:pPr marL="0" marR="0" lvl="0" indent="-95250" algn="ctr" rtl="0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b="0" i="0" u="none" strike="noStrike" cap="none" dirty="0">
                <a:solidFill>
                  <a:schemeClr val="dk1"/>
                </a:solidFill>
                <a:sym typeface="Calibri"/>
              </a:rPr>
              <a:t>Purdue University</a:t>
            </a:r>
          </a:p>
          <a:p>
            <a:pPr marL="0" marR="0" lvl="0" indent="-107124" algn="ctr" rtl="0">
              <a:lnSpc>
                <a:spcPct val="80000"/>
              </a:lnSpc>
              <a:spcBef>
                <a:spcPts val="337"/>
              </a:spcBef>
              <a:spcAft>
                <a:spcPts val="0"/>
              </a:spcAft>
              <a:buClr>
                <a:srgbClr val="888888"/>
              </a:buClr>
              <a:buSzPts val="1687"/>
              <a:buFont typeface="Arial"/>
              <a:buNone/>
            </a:pPr>
            <a:endParaRPr sz="1687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95250" algn="ctr" rtl="0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</a:pPr>
            <a:endParaRPr sz="1500" b="0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95250" algn="ctr" rtl="0">
              <a:lnSpc>
                <a:spcPct val="80000"/>
              </a:lnSpc>
              <a:spcBef>
                <a:spcPts val="300"/>
              </a:spcBef>
              <a:buClr>
                <a:srgbClr val="888888"/>
              </a:buClr>
              <a:buSzPts val="1500"/>
              <a:buFont typeface="Arial"/>
              <a:buNone/>
            </a:pPr>
            <a:endParaRPr sz="1500" b="0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7341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38"/>
          <p:cNvSpPr txBox="1">
            <a:spLocks noGrp="1"/>
          </p:cNvSpPr>
          <p:nvPr>
            <p:ph type="title"/>
          </p:nvPr>
        </p:nvSpPr>
        <p:spPr>
          <a:xfrm>
            <a:off x="457200" y="52185"/>
            <a:ext cx="8229600" cy="548571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3600" b="1" dirty="0">
                <a:latin typeface="+mj-lt"/>
              </a:rPr>
              <a:t>Unsupervised Classification (cluster)</a:t>
            </a:r>
          </a:p>
        </p:txBody>
      </p:sp>
      <p:sp>
        <p:nvSpPr>
          <p:cNvPr id="6" name="Shape 339"/>
          <p:cNvSpPr txBox="1">
            <a:spLocks/>
          </p:cNvSpPr>
          <p:nvPr/>
        </p:nvSpPr>
        <p:spPr>
          <a:xfrm>
            <a:off x="304675" y="725374"/>
            <a:ext cx="4254000" cy="4319591"/>
          </a:xfrm>
          <a:prstGeom prst="rect">
            <a:avLst/>
          </a:prstGeom>
        </p:spPr>
        <p:txBody>
          <a:bodyPr vert="horz" wrap="square" lIns="91425" tIns="91425" rIns="91425" bIns="91425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55600">
              <a:spcBef>
                <a:spcPts val="600"/>
              </a:spcBef>
              <a:buSzPts val="2000"/>
            </a:pPr>
            <a:r>
              <a:rPr lang="en-US" sz="2000" dirty="0" smtClean="0"/>
              <a:t>Select Processor-&gt;Cluster</a:t>
            </a:r>
          </a:p>
          <a:p>
            <a:pPr marL="457200" indent="-355600">
              <a:spcBef>
                <a:spcPts val="600"/>
              </a:spcBef>
              <a:buSzPts val="2000"/>
            </a:pPr>
            <a:r>
              <a:rPr lang="en-US" sz="2000" dirty="0" smtClean="0"/>
              <a:t>Select ISODATA (use defaults)</a:t>
            </a:r>
          </a:p>
          <a:p>
            <a:pPr marL="558800" lvl="1" indent="0">
              <a:spcBef>
                <a:spcPts val="600"/>
              </a:spcBef>
              <a:buSzPts val="2000"/>
              <a:buNone/>
            </a:pPr>
            <a:r>
              <a:rPr lang="en-US" sz="2000" dirty="0" smtClean="0"/>
              <a:t>- select OK</a:t>
            </a:r>
          </a:p>
          <a:p>
            <a:pPr marL="457200" indent="-355600">
              <a:spcBef>
                <a:spcPts val="600"/>
              </a:spcBef>
              <a:buSzPts val="2000"/>
            </a:pPr>
            <a:r>
              <a:rPr lang="en-US" sz="2000" dirty="0" smtClean="0"/>
              <a:t>Select Cluster mask file</a:t>
            </a:r>
          </a:p>
          <a:p>
            <a:pPr marL="457200" indent="-355600">
              <a:spcBef>
                <a:spcPts val="600"/>
              </a:spcBef>
              <a:buSzPts val="2000"/>
            </a:pPr>
            <a:r>
              <a:rPr lang="en-US" sz="2000" dirty="0" smtClean="0"/>
              <a:t>Select Image window overlay</a:t>
            </a:r>
          </a:p>
          <a:p>
            <a:pPr marL="558800" lvl="1" indent="0">
              <a:spcBef>
                <a:spcPts val="600"/>
              </a:spcBef>
              <a:buSzPts val="2000"/>
              <a:buNone/>
            </a:pPr>
            <a:r>
              <a:rPr lang="en-US" sz="2000" dirty="0" smtClean="0"/>
              <a:t>- select OK</a:t>
            </a:r>
          </a:p>
          <a:p>
            <a:pPr marL="457200" indent="-355600">
              <a:spcBef>
                <a:spcPts val="600"/>
              </a:spcBef>
              <a:buSzPts val="2000"/>
            </a:pPr>
            <a:r>
              <a:rPr lang="en-US" sz="2000" dirty="0" smtClean="0"/>
              <a:t>Overlay will be generated in iterative fashion on top of image</a:t>
            </a:r>
          </a:p>
          <a:p>
            <a:pPr marL="558800" lvl="1" indent="0">
              <a:spcBef>
                <a:spcPts val="600"/>
              </a:spcBef>
              <a:buSzPts val="2000"/>
              <a:buNone/>
            </a:pPr>
            <a:r>
              <a:rPr lang="en-US" sz="2000" dirty="0" smtClean="0"/>
              <a:t>- Data in 7 channels in image are grouped into 10 different classes represented by 10 difference colors</a:t>
            </a:r>
          </a:p>
          <a:p>
            <a:pPr marL="257175" indent="-104775">
              <a:spcBef>
                <a:spcPts val="600"/>
              </a:spcBef>
              <a:buFont typeface="Arial"/>
              <a:buNone/>
            </a:pPr>
            <a:endParaRPr lang="en-US" sz="2200" dirty="0"/>
          </a:p>
        </p:txBody>
      </p:sp>
      <p:pic>
        <p:nvPicPr>
          <p:cNvPr id="8" name="Shape 3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11200" y="767635"/>
            <a:ext cx="4128000" cy="35008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3207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47"/>
          <p:cNvSpPr txBox="1">
            <a:spLocks noGrp="1"/>
          </p:cNvSpPr>
          <p:nvPr>
            <p:ph type="title"/>
          </p:nvPr>
        </p:nvSpPr>
        <p:spPr>
          <a:xfrm>
            <a:off x="457200" y="52185"/>
            <a:ext cx="8229600" cy="540967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3600" b="1" dirty="0">
                <a:latin typeface="+mj-lt"/>
                <a:cs typeface="Calibri"/>
              </a:rPr>
              <a:t>Display cluster mask file</a:t>
            </a:r>
          </a:p>
        </p:txBody>
      </p:sp>
      <p:sp>
        <p:nvSpPr>
          <p:cNvPr id="5" name="Shape 348"/>
          <p:cNvSpPr txBox="1">
            <a:spLocks/>
          </p:cNvSpPr>
          <p:nvPr/>
        </p:nvSpPr>
        <p:spPr>
          <a:xfrm>
            <a:off x="87950" y="600320"/>
            <a:ext cx="4351500" cy="4269473"/>
          </a:xfrm>
          <a:prstGeom prst="rect">
            <a:avLst/>
          </a:prstGeom>
        </p:spPr>
        <p:txBody>
          <a:bodyPr vert="horz" wrap="square" lIns="91425" tIns="91425" rIns="91425" bIns="91425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>
              <a:spcBef>
                <a:spcPts val="600"/>
              </a:spcBef>
              <a:buSzPts val="1800"/>
            </a:pPr>
            <a:r>
              <a:rPr lang="en-US" sz="1800" dirty="0" smtClean="0"/>
              <a:t>File-&gt;Open Image</a:t>
            </a:r>
          </a:p>
          <a:p>
            <a:pPr marL="457200">
              <a:spcBef>
                <a:spcPts val="600"/>
              </a:spcBef>
              <a:buSzPts val="1800"/>
            </a:pPr>
            <a:r>
              <a:rPr lang="en-US" sz="1800" dirty="0" smtClean="0"/>
              <a:t>Select ‘Recently Used’ then 2008_06_11_Vincennes_clMask.tif</a:t>
            </a:r>
          </a:p>
          <a:p>
            <a:pPr marL="457200">
              <a:spcBef>
                <a:spcPts val="600"/>
              </a:spcBef>
              <a:buSzPts val="1800"/>
            </a:pPr>
            <a:r>
              <a:rPr lang="en-US" sz="1800" dirty="0" smtClean="0"/>
              <a:t>Use defaults for Thematic Display specifications</a:t>
            </a:r>
          </a:p>
          <a:p>
            <a:pPr marL="457200">
              <a:spcBef>
                <a:spcPts val="600"/>
              </a:spcBef>
              <a:buSzPts val="1800"/>
            </a:pPr>
            <a:r>
              <a:rPr lang="en-US" sz="1800" dirty="0" smtClean="0"/>
              <a:t>Can double click on the class name in legend to change name</a:t>
            </a:r>
          </a:p>
          <a:p>
            <a:pPr marL="457200">
              <a:spcBef>
                <a:spcPts val="600"/>
              </a:spcBef>
              <a:buSzPts val="1800"/>
            </a:pPr>
            <a:r>
              <a:rPr lang="en-US" sz="1800" dirty="0" smtClean="0"/>
              <a:t>Can double click on the color chip in legend to change color</a:t>
            </a:r>
          </a:p>
          <a:p>
            <a:pPr marL="457200">
              <a:spcBef>
                <a:spcPts val="600"/>
              </a:spcBef>
              <a:buSzPts val="1800"/>
            </a:pPr>
            <a:r>
              <a:rPr lang="en-US" sz="1800" dirty="0" smtClean="0"/>
              <a:t>Blink the colors in image by selecting class in legend &amp; press/release shift key</a:t>
            </a:r>
          </a:p>
          <a:p>
            <a:pPr marL="457200">
              <a:spcBef>
                <a:spcPts val="600"/>
              </a:spcBef>
              <a:buSzPts val="1800"/>
            </a:pPr>
            <a:r>
              <a:rPr lang="en-US" sz="1800" dirty="0" smtClean="0"/>
              <a:t>Hold </a:t>
            </a:r>
            <a:r>
              <a:rPr lang="en-US" sz="1800" dirty="0" err="1"/>
              <a:t>c</a:t>
            </a:r>
            <a:r>
              <a:rPr lang="en-US" sz="1800" dirty="0" err="1" smtClean="0"/>
              <a:t>tl</a:t>
            </a:r>
            <a:r>
              <a:rPr lang="en-US" sz="1800" dirty="0" smtClean="0"/>
              <a:t> key down &amp; press/release shift key for ‘reverse blinking’</a:t>
            </a:r>
            <a:endParaRPr lang="en-US" sz="1800" dirty="0"/>
          </a:p>
        </p:txBody>
      </p:sp>
      <p:pic>
        <p:nvPicPr>
          <p:cNvPr id="7" name="Shape 3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50925" y="877774"/>
            <a:ext cx="4640675" cy="3063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7626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3011"/>
          </a:xfrm>
        </p:spPr>
        <p:txBody>
          <a:bodyPr/>
          <a:lstStyle/>
          <a:p>
            <a:r>
              <a:rPr lang="en-US" sz="3600" b="1" dirty="0" smtClean="0">
                <a:latin typeface="+mj-lt"/>
              </a:rPr>
              <a:t>Statistics Image Processor</a:t>
            </a:r>
            <a:endParaRPr lang="en-US" sz="3600" b="1" dirty="0">
              <a:latin typeface="+mj-lt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40138" y="655197"/>
            <a:ext cx="7453282" cy="2589610"/>
            <a:chOff x="140138" y="655197"/>
            <a:chExt cx="7453282" cy="2589610"/>
          </a:xfrm>
        </p:grpSpPr>
        <p:pic>
          <p:nvPicPr>
            <p:cNvPr id="4" name="Picture 3" descr="Screen shot 2017-12-06 at 3.35.43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138" y="655197"/>
              <a:ext cx="4782207" cy="2589610"/>
            </a:xfrm>
            <a:prstGeom prst="rect">
              <a:avLst/>
            </a:prstGeom>
            <a:ln>
              <a:solidFill>
                <a:srgbClr val="A6A6A6"/>
              </a:solidFill>
            </a:ln>
          </p:spPr>
        </p:pic>
        <p:grpSp>
          <p:nvGrpSpPr>
            <p:cNvPr id="13" name="Group 12"/>
            <p:cNvGrpSpPr/>
            <p:nvPr/>
          </p:nvGrpSpPr>
          <p:grpSpPr>
            <a:xfrm>
              <a:off x="4922345" y="1024759"/>
              <a:ext cx="2671075" cy="369332"/>
              <a:chOff x="4922345" y="1024759"/>
              <a:chExt cx="2671075" cy="369332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5342759" y="1024759"/>
                <a:ext cx="22506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From Landsat 5 image</a:t>
                </a:r>
                <a:endParaRPr lang="en-US" dirty="0"/>
              </a:p>
            </p:txBody>
          </p:sp>
          <p:cxnSp>
            <p:nvCxnSpPr>
              <p:cNvPr id="8" name="Straight Arrow Connector 7"/>
              <p:cNvCxnSpPr/>
              <p:nvPr/>
            </p:nvCxnSpPr>
            <p:spPr>
              <a:xfrm flipH="1">
                <a:off x="4922345" y="1253953"/>
                <a:ext cx="420415" cy="14013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" name="Group 15"/>
          <p:cNvGrpSpPr/>
          <p:nvPr/>
        </p:nvGrpSpPr>
        <p:grpSpPr>
          <a:xfrm>
            <a:off x="140138" y="1734565"/>
            <a:ext cx="8854965" cy="3089666"/>
            <a:chOff x="140138" y="1734565"/>
            <a:chExt cx="8854965" cy="3089666"/>
          </a:xfrm>
        </p:grpSpPr>
        <p:pic>
          <p:nvPicPr>
            <p:cNvPr id="5" name="Picture 4" descr="Screen shot 2017-12-06 at 3.56.24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655" y="1734565"/>
              <a:ext cx="6297448" cy="3089666"/>
            </a:xfrm>
            <a:prstGeom prst="rect">
              <a:avLst/>
            </a:prstGeom>
            <a:ln>
              <a:solidFill>
                <a:srgbClr val="A6A6A6"/>
              </a:solidFill>
            </a:ln>
          </p:spPr>
        </p:pic>
        <p:grpSp>
          <p:nvGrpSpPr>
            <p:cNvPr id="14" name="Group 13"/>
            <p:cNvGrpSpPr/>
            <p:nvPr/>
          </p:nvGrpSpPr>
          <p:grpSpPr>
            <a:xfrm>
              <a:off x="140138" y="3684381"/>
              <a:ext cx="2487448" cy="646331"/>
              <a:chOff x="140138" y="3684381"/>
              <a:chExt cx="2487448" cy="6463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140138" y="3684381"/>
                <a:ext cx="218089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From AVIRIS </a:t>
                </a:r>
                <a:r>
                  <a:rPr lang="en-US" dirty="0" err="1" smtClean="0"/>
                  <a:t>Hyperspectral</a:t>
                </a:r>
                <a:r>
                  <a:rPr lang="en-US" dirty="0" smtClean="0"/>
                  <a:t> Image</a:t>
                </a:r>
                <a:endParaRPr lang="en-US" dirty="0"/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 flipV="1">
                <a:off x="2040761" y="3836276"/>
                <a:ext cx="586825" cy="7504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554040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186"/>
            <a:ext cx="8607972" cy="603011"/>
          </a:xfrm>
        </p:spPr>
        <p:txBody>
          <a:bodyPr/>
          <a:lstStyle/>
          <a:p>
            <a:r>
              <a:rPr lang="en-US" sz="3600" b="1" dirty="0" err="1">
                <a:latin typeface="+mj-lt"/>
              </a:rPr>
              <a:t>MultiSpec</a:t>
            </a:r>
            <a:r>
              <a:rPr lang="en-US" sz="3600" b="1" dirty="0">
                <a:latin typeface="+mj-lt"/>
              </a:rPr>
              <a:t> Users / Testimonials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29475" y="656892"/>
            <a:ext cx="4132318" cy="4029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11K downloads during last 12 months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2647950"/>
            <a:ext cx="4254939" cy="1477328"/>
          </a:xfrm>
          <a:prstGeom prst="rect">
            <a:avLst/>
          </a:prstGeom>
          <a:noFill/>
          <a:ln>
            <a:solidFill>
              <a:srgbClr val="A6A6A6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err="1"/>
              <a:t>Konstantinos</a:t>
            </a:r>
            <a:r>
              <a:rPr lang="en-US" i="1" dirty="0"/>
              <a:t> </a:t>
            </a:r>
            <a:r>
              <a:rPr lang="en-US" i="1" dirty="0" err="1" smtClean="0"/>
              <a:t>Papatheodorou</a:t>
            </a:r>
            <a:r>
              <a:rPr lang="en-US" i="1" dirty="0" smtClean="0"/>
              <a:t>: </a:t>
            </a:r>
            <a:r>
              <a:rPr lang="en-US" i="1" dirty="0" err="1" smtClean="0"/>
              <a:t>MultiSpec</a:t>
            </a:r>
            <a:r>
              <a:rPr lang="en-US" i="1" dirty="0" smtClean="0"/>
              <a:t> </a:t>
            </a:r>
            <a:r>
              <a:rPr lang="en-US" i="1" dirty="0"/>
              <a:t>has proven to be a valuable tool for me and my students, both in teaching and in research activities. Thank you so much for it. </a:t>
            </a:r>
            <a:r>
              <a:rPr lang="en-US" i="1" dirty="0" smtClean="0"/>
              <a:t>(10/6/2016)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219942" y="4260442"/>
            <a:ext cx="8047422" cy="646331"/>
          </a:xfrm>
          <a:prstGeom prst="rect">
            <a:avLst/>
          </a:prstGeom>
          <a:noFill/>
          <a:ln>
            <a:solidFill>
              <a:srgbClr val="A6A6A6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/>
              <a:t>Russell </a:t>
            </a:r>
            <a:r>
              <a:rPr lang="en-US" i="1" dirty="0" err="1" smtClean="0"/>
              <a:t>McKane</a:t>
            </a:r>
            <a:r>
              <a:rPr lang="en-US" i="1" dirty="0" smtClean="0"/>
              <a:t>: </a:t>
            </a:r>
            <a:r>
              <a:rPr lang="en-US" i="1" dirty="0"/>
              <a:t>… Thanks for providing such a fantastic tool for practically teaching kids about the EMS with real outcomes</a:t>
            </a:r>
            <a:r>
              <a:rPr lang="en-US" i="1" dirty="0" smtClean="0"/>
              <a:t>. (3/3/2017)</a:t>
            </a:r>
            <a:r>
              <a:rPr lang="en-US" i="1" dirty="0"/>
              <a:t> 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4146" y="1044967"/>
            <a:ext cx="4203161" cy="1477328"/>
          </a:xfrm>
          <a:prstGeom prst="rect">
            <a:avLst/>
          </a:prstGeom>
          <a:noFill/>
          <a:ln>
            <a:solidFill>
              <a:srgbClr val="A6A6A6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err="1"/>
              <a:t>Xiuping</a:t>
            </a:r>
            <a:r>
              <a:rPr lang="en-US" i="1" dirty="0"/>
              <a:t> </a:t>
            </a:r>
            <a:r>
              <a:rPr lang="en-US" i="1" dirty="0" err="1" smtClean="0"/>
              <a:t>Jia</a:t>
            </a:r>
            <a:r>
              <a:rPr lang="en-US" i="1" dirty="0" smtClean="0"/>
              <a:t>: I </a:t>
            </a:r>
            <a:r>
              <a:rPr lang="en-US" i="1" dirty="0"/>
              <a:t>have been using </a:t>
            </a:r>
            <a:r>
              <a:rPr lang="en-US" i="1" dirty="0" err="1"/>
              <a:t>MultiSpec</a:t>
            </a:r>
            <a:r>
              <a:rPr lang="en-US" i="1" dirty="0"/>
              <a:t> for teaching for many years. Now I like to download current  version. Thanks a lot for providing the software. Very helpful. </a:t>
            </a:r>
            <a:r>
              <a:rPr lang="en-US" i="1" dirty="0" smtClean="0"/>
              <a:t>(8/7/</a:t>
            </a:r>
            <a:r>
              <a:rPr lang="en-US" i="1" dirty="0"/>
              <a:t>2016)</a:t>
            </a:r>
          </a:p>
        </p:txBody>
      </p:sp>
      <p:pic>
        <p:nvPicPr>
          <p:cNvPr id="3" name="Picture 2" descr="Screen shot 2017-12-07 at 8.44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053" y="867104"/>
            <a:ext cx="4299146" cy="317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23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latin typeface="+mj-lt"/>
              </a:rPr>
              <a:t>MultiSpec</a:t>
            </a:r>
            <a:r>
              <a:rPr lang="en-US" b="1" dirty="0" smtClean="0">
                <a:latin typeface="+mj-lt"/>
              </a:rPr>
              <a:t> Documentation &amp; Tutorials</a:t>
            </a:r>
            <a:endParaRPr lang="en-US" b="1" dirty="0">
              <a:latin typeface="+mj-lt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61775" y="854130"/>
            <a:ext cx="8742087" cy="3676834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 smtClean="0"/>
              <a:t>General (intro to advanced)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Reference Manual: </a:t>
            </a:r>
            <a:r>
              <a:rPr lang="en-US" sz="1600" u="sng" dirty="0" smtClean="0">
                <a:hlinkClick r:id="rId2"/>
              </a:rPr>
              <a:t>193 page pdf file 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Tutorials: </a:t>
            </a:r>
            <a:r>
              <a:rPr lang="en-US" sz="1600" u="sng" dirty="0" smtClean="0">
                <a:hlinkClick r:id="rId2"/>
              </a:rPr>
              <a:t>engineering.purdue.edu</a:t>
            </a:r>
            <a:r>
              <a:rPr lang="en-US" sz="1600" u="sng" dirty="0">
                <a:hlinkClick r:id="rId2"/>
              </a:rPr>
              <a:t>/~biehl/MultiSpec/tutorials.html</a:t>
            </a:r>
            <a:r>
              <a:rPr lang="en-US" sz="1600" dirty="0"/>
              <a:t> </a:t>
            </a:r>
            <a:r>
              <a:rPr lang="en-US" sz="1300" dirty="0" smtClean="0"/>
              <a:t>(accessed 3,000 times past year)</a:t>
            </a:r>
          </a:p>
          <a:p>
            <a:pPr>
              <a:spcBef>
                <a:spcPts val="2232"/>
              </a:spcBef>
            </a:pPr>
            <a:r>
              <a:rPr lang="en-US" sz="1800" dirty="0" smtClean="0"/>
              <a:t>K-12 level exercises</a:t>
            </a:r>
          </a:p>
          <a:p>
            <a:pPr lvl="1"/>
            <a:r>
              <a:rPr lang="en-US" sz="1600" dirty="0" smtClean="0"/>
              <a:t>View imagery, unsupervised &amp; supervised classification, land cover change (</a:t>
            </a:r>
            <a:r>
              <a:rPr lang="en-US" sz="1600" dirty="0" err="1" smtClean="0"/>
              <a:t>AmericaView</a:t>
            </a:r>
            <a:r>
              <a:rPr lang="en-US" sz="1600" dirty="0" smtClean="0"/>
              <a:t> </a:t>
            </a:r>
            <a:r>
              <a:rPr lang="en-US" sz="1600" dirty="0" err="1" smtClean="0"/>
              <a:t>minigrant</a:t>
            </a:r>
            <a:r>
              <a:rPr lang="en-US" sz="1600" dirty="0" smtClean="0"/>
              <a:t>)</a:t>
            </a:r>
          </a:p>
          <a:p>
            <a:pPr lvl="2"/>
            <a:r>
              <a:rPr lang="en-US" sz="1400" u="sng" dirty="0" smtClean="0">
                <a:hlinkClick r:id="rId3"/>
              </a:rPr>
              <a:t>americaview.org</a:t>
            </a:r>
            <a:r>
              <a:rPr lang="en-US" sz="1400" u="sng" dirty="0">
                <a:hlinkClick r:id="rId3"/>
              </a:rPr>
              <a:t>/program-areas/education/land-cover-lessons/</a:t>
            </a:r>
            <a:r>
              <a:rPr lang="en-US" sz="1400" dirty="0"/>
              <a:t> </a:t>
            </a:r>
            <a:endParaRPr lang="en-US" sz="1400" dirty="0" smtClean="0"/>
          </a:p>
          <a:p>
            <a:pPr lvl="1"/>
            <a:r>
              <a:rPr lang="en-US" sz="1600" dirty="0" smtClean="0"/>
              <a:t>Flood analysis</a:t>
            </a:r>
          </a:p>
          <a:p>
            <a:pPr lvl="2"/>
            <a:r>
              <a:rPr lang="en-US" sz="1400" u="sng" dirty="0">
                <a:hlinkClick r:id="rId3"/>
              </a:rPr>
              <a:t>americaview.org/program-areas/education/land-cover-lessons/</a:t>
            </a:r>
            <a:r>
              <a:rPr lang="en-US" sz="1400" dirty="0"/>
              <a:t> </a:t>
            </a:r>
          </a:p>
          <a:p>
            <a:pPr lvl="2"/>
            <a:r>
              <a:rPr lang="en-US" sz="1400" u="sng" dirty="0" smtClean="0">
                <a:hlinkClick r:id="rId4"/>
              </a:rPr>
              <a:t>eros.usgs.gov</a:t>
            </a:r>
            <a:r>
              <a:rPr lang="en-US" sz="1400" u="sng" dirty="0">
                <a:hlinkClick r:id="rId4"/>
              </a:rPr>
              <a:t>/educational-activities</a:t>
            </a:r>
            <a:r>
              <a:rPr lang="en-US" sz="1400" dirty="0"/>
              <a:t> </a:t>
            </a:r>
          </a:p>
          <a:p>
            <a:pPr lvl="1"/>
            <a:r>
              <a:rPr lang="en-US" sz="1600" dirty="0" smtClean="0"/>
              <a:t>Urban growth</a:t>
            </a:r>
          </a:p>
          <a:p>
            <a:pPr lvl="2"/>
            <a:r>
              <a:rPr lang="en-US" sz="1400" u="sng" dirty="0" smtClean="0">
                <a:hlinkClick r:id="rId4"/>
              </a:rPr>
              <a:t>eros.usgs.gov</a:t>
            </a:r>
            <a:r>
              <a:rPr lang="en-US" sz="1400" u="sng" dirty="0">
                <a:hlinkClick r:id="rId4"/>
              </a:rPr>
              <a:t>/educational-activities</a:t>
            </a:r>
            <a:r>
              <a:rPr lang="en-US" sz="1400" dirty="0"/>
              <a:t> </a:t>
            </a:r>
            <a:endParaRPr lang="en-US" sz="1400" dirty="0" smtClean="0"/>
          </a:p>
          <a:p>
            <a:pPr lvl="1"/>
            <a:r>
              <a:rPr lang="en-US" sz="1600" dirty="0" smtClean="0"/>
              <a:t>Land cover classification</a:t>
            </a:r>
          </a:p>
          <a:p>
            <a:pPr lvl="2"/>
            <a:r>
              <a:rPr lang="en-US" sz="1400" u="sng" dirty="0" smtClean="0">
                <a:hlinkClick r:id="rId5"/>
              </a:rPr>
              <a:t>www.globe.gov</a:t>
            </a:r>
            <a:r>
              <a:rPr lang="en-US" sz="1400" u="sng" dirty="0">
                <a:hlinkClick r:id="rId5"/>
              </a:rPr>
              <a:t>/do-globe/globe-teachers-guide/biosphere</a:t>
            </a:r>
            <a:r>
              <a:rPr lang="en-US" sz="1400" dirty="0"/>
              <a:t> </a:t>
            </a:r>
            <a:endParaRPr lang="en-US" sz="1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415513" y="878685"/>
            <a:ext cx="436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Greek &amp; Hungarian versions of tutorials provided by users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27014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err="1" smtClean="0">
                <a:latin typeface="+mj-lt"/>
              </a:rPr>
              <a:t>MultiSpec</a:t>
            </a:r>
            <a:r>
              <a:rPr lang="en-US" sz="3600" b="1" dirty="0" smtClean="0">
                <a:latin typeface="+mj-lt"/>
              </a:rPr>
              <a:t> Tutorials</a:t>
            </a:r>
            <a:endParaRPr lang="en-US" sz="3600" b="1" dirty="0">
              <a:latin typeface="+mj-lt"/>
            </a:endParaRPr>
          </a:p>
        </p:txBody>
      </p:sp>
      <p:pic>
        <p:nvPicPr>
          <p:cNvPr id="6" name="Picture 5" descr="Screen shot 2017-12-06 at 3.06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585" y="751281"/>
            <a:ext cx="5228897" cy="423796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18966" y="931813"/>
            <a:ext cx="3231930" cy="3334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 smtClean="0"/>
              <a:t>Display &amp; Inspection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 smtClean="0"/>
              <a:t>Image Enhancement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 smtClean="0"/>
              <a:t>Unsupervised classification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b="1" dirty="0" smtClean="0"/>
              <a:t>Supervised classification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 smtClean="0"/>
              <a:t>Combine separate image files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 smtClean="0"/>
              <a:t>Overlay shape files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 smtClean="0"/>
              <a:t>Select areas &amp; Coordinate view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 smtClean="0"/>
              <a:t>Create Vegetation Indices Images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 smtClean="0"/>
              <a:t>Handling HDF &amp; </a:t>
            </a:r>
            <a:r>
              <a:rPr lang="en-US" sz="1600" dirty="0" err="1" smtClean="0"/>
              <a:t>netCDF</a:t>
            </a:r>
            <a:r>
              <a:rPr lang="en-US" sz="1600" dirty="0" smtClean="0"/>
              <a:t> files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 smtClean="0"/>
              <a:t>Visualize Growing Degree Day Images </a:t>
            </a:r>
            <a:r>
              <a:rPr lang="en-US" sz="1400" dirty="0" smtClean="0"/>
              <a:t>(other image file type)</a:t>
            </a:r>
          </a:p>
        </p:txBody>
      </p:sp>
    </p:spTree>
    <p:extLst>
      <p:ext uri="{BB962C8B-B14F-4D97-AF65-F5344CB8AC3E}">
        <p14:creationId xmlns:p14="http://schemas.microsoft.com/office/powerpoint/2010/main" val="935831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302"/>
          <p:cNvSpPr txBox="1">
            <a:spLocks/>
          </p:cNvSpPr>
          <p:nvPr/>
        </p:nvSpPr>
        <p:spPr>
          <a:xfrm>
            <a:off x="756230" y="0"/>
            <a:ext cx="7147112" cy="67318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lvl1pPr marL="0" marR="0" lvl="0" indent="0" algn="l" defTabSz="457200" rtl="0" eaLnBrk="1" latinLnBrk="0" hangingPunct="1">
              <a:spcBef>
                <a:spcPts val="0"/>
              </a:spcBef>
              <a:buClr>
                <a:schemeClr val="lt1"/>
              </a:buClr>
              <a:buSzPts val="3300"/>
              <a:buFont typeface="Impact"/>
              <a:buNone/>
              <a:defRPr sz="3300" b="0" i="0" u="none" strike="noStrike" kern="1200" cap="non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indent="0">
              <a:spcBef>
                <a:spcPts val="0"/>
              </a:spcBef>
              <a:buSzPts val="1400"/>
              <a:buNone/>
              <a:defRPr sz="1800"/>
            </a:lvl2pPr>
            <a:lvl3pPr lvl="2" indent="0">
              <a:spcBef>
                <a:spcPts val="0"/>
              </a:spcBef>
              <a:buSzPts val="1400"/>
              <a:buNone/>
              <a:defRPr sz="1800"/>
            </a:lvl3pPr>
            <a:lvl4pPr lvl="3" indent="0">
              <a:spcBef>
                <a:spcPts val="0"/>
              </a:spcBef>
              <a:buSzPts val="1400"/>
              <a:buNone/>
              <a:defRPr sz="1800"/>
            </a:lvl4pPr>
            <a:lvl5pPr lvl="4" indent="0">
              <a:spcBef>
                <a:spcPts val="0"/>
              </a:spcBef>
              <a:buSzPts val="1400"/>
              <a:buNone/>
              <a:defRPr sz="1800"/>
            </a:lvl5pPr>
            <a:lvl6pPr lvl="5" indent="0">
              <a:spcBef>
                <a:spcPts val="0"/>
              </a:spcBef>
              <a:buSzPts val="1400"/>
              <a:buNone/>
              <a:defRPr sz="1800"/>
            </a:lvl6pPr>
            <a:lvl7pPr lvl="6" indent="0">
              <a:spcBef>
                <a:spcPts val="0"/>
              </a:spcBef>
              <a:buSzPts val="1400"/>
              <a:buNone/>
              <a:defRPr sz="1800"/>
            </a:lvl7pPr>
            <a:lvl8pPr lvl="7" indent="0">
              <a:spcBef>
                <a:spcPts val="0"/>
              </a:spcBef>
              <a:buSzPts val="1400"/>
              <a:buNone/>
              <a:defRPr sz="1800"/>
            </a:lvl8pPr>
            <a:lvl9pPr lvl="8" indent="0">
              <a:spcBef>
                <a:spcPts val="0"/>
              </a:spcBef>
              <a:buSzPts val="1400"/>
              <a:buNone/>
              <a:defRPr sz="1800"/>
            </a:lvl9pPr>
          </a:lstStyle>
          <a:p>
            <a:pPr indent="-209550"/>
            <a:r>
              <a:rPr lang="en-US" sz="3600" b="1" dirty="0" err="1" smtClean="0">
                <a:latin typeface="+mj-lt"/>
              </a:rPr>
              <a:t>MultiSpec</a:t>
            </a:r>
            <a:r>
              <a:rPr lang="en-US" sz="3600" b="1" dirty="0" smtClean="0">
                <a:latin typeface="+mj-lt"/>
              </a:rPr>
              <a:t>: How it has been used</a:t>
            </a:r>
            <a:endParaRPr lang="en-US" sz="3600" b="1" dirty="0">
              <a:latin typeface="+mj-lt"/>
            </a:endParaRPr>
          </a:p>
        </p:txBody>
      </p:sp>
      <p:pic>
        <p:nvPicPr>
          <p:cNvPr id="11" name="Shape 3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7335" y="1181910"/>
            <a:ext cx="3821206" cy="2739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3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9940" y="1052631"/>
            <a:ext cx="2882060" cy="375138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305"/>
          <p:cNvSpPr txBox="1"/>
          <p:nvPr/>
        </p:nvSpPr>
        <p:spPr>
          <a:xfrm>
            <a:off x="367862" y="4124590"/>
            <a:ext cx="4465161" cy="7802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Middle &amp; high school students at summer </a:t>
            </a:r>
            <a:r>
              <a:rPr lang="en-US" sz="15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(TOTAL) camp  at Purdue during 2016 &amp; 2017 in active learning session.</a:t>
            </a:r>
            <a:endParaRPr lang="en-US"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0555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3011"/>
          </a:xfrm>
        </p:spPr>
        <p:txBody>
          <a:bodyPr/>
          <a:lstStyle/>
          <a:p>
            <a:r>
              <a:rPr lang="en-US" sz="3600" b="1" dirty="0" smtClean="0">
                <a:latin typeface="+mn-lt"/>
              </a:rPr>
              <a:t>Questions</a:t>
            </a:r>
            <a:endParaRPr lang="en-US" sz="3600" b="1" dirty="0">
              <a:latin typeface="+mn-lt"/>
            </a:endParaRPr>
          </a:p>
        </p:txBody>
      </p:sp>
      <p:pic>
        <p:nvPicPr>
          <p:cNvPr id="4" name="2015_GDD_Animation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6482" y="1413166"/>
            <a:ext cx="6034087" cy="3394075"/>
          </a:xfr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22892" y="618273"/>
            <a:ext cx="7607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Animation created from </a:t>
            </a:r>
            <a:r>
              <a:rPr lang="en-US" dirty="0" err="1" smtClean="0"/>
              <a:t>geotiff</a:t>
            </a:r>
            <a:r>
              <a:rPr lang="en-US" dirty="0" smtClean="0"/>
              <a:t> image file with 365 channels representing accumulated corn growing degree days for each day of the year</a:t>
            </a:r>
            <a:endParaRPr lang="en-US" dirty="0"/>
          </a:p>
        </p:txBody>
      </p:sp>
      <p:pic>
        <p:nvPicPr>
          <p:cNvPr id="6" name="Picture 5" descr="nasa-logo-meatbal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0" y="2684915"/>
            <a:ext cx="1178034" cy="758654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89" y="3529506"/>
            <a:ext cx="761256" cy="65589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4521" y="4396671"/>
            <a:ext cx="1548489" cy="538732"/>
            <a:chOff x="6647536" y="4164774"/>
            <a:chExt cx="1548489" cy="538732"/>
          </a:xfrm>
        </p:grpSpPr>
        <p:grpSp>
          <p:nvGrpSpPr>
            <p:cNvPr id="9" name="Shape 100"/>
            <p:cNvGrpSpPr/>
            <p:nvPr/>
          </p:nvGrpSpPr>
          <p:grpSpPr>
            <a:xfrm>
              <a:off x="6647536" y="4164774"/>
              <a:ext cx="596331" cy="538732"/>
              <a:chOff x="238208" y="5839572"/>
              <a:chExt cx="855933" cy="861478"/>
            </a:xfrm>
          </p:grpSpPr>
          <p:sp>
            <p:nvSpPr>
              <p:cNvPr id="11" name="Shape 101"/>
              <p:cNvSpPr/>
              <p:nvPr/>
            </p:nvSpPr>
            <p:spPr>
              <a:xfrm>
                <a:off x="374618" y="5983014"/>
                <a:ext cx="540794" cy="540794"/>
              </a:xfrm>
              <a:prstGeom prst="ellipse">
                <a:avLst/>
              </a:prstGeom>
              <a:solidFill>
                <a:schemeClr val="lt1"/>
              </a:solidFill>
              <a:ln w="25400" cap="flat" cmpd="sng">
                <a:solidFill>
                  <a:srgbClr val="395E8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2" name="Shape 102" descr="https://www.nsf.gov/images/logos/nsf1.jpg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238208" y="5839572"/>
                <a:ext cx="855933" cy="86147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Shape 103"/>
            <p:cNvSpPr txBox="1"/>
            <p:nvPr/>
          </p:nvSpPr>
          <p:spPr>
            <a:xfrm>
              <a:off x="7302832" y="4238144"/>
              <a:ext cx="893193" cy="415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r>
                <a:rPr lang="en-US" sz="10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Award</a:t>
              </a:r>
            </a:p>
            <a:p>
              <a:pPr marL="0" marR="0" lvl="0" indent="0" algn="l" rtl="0">
                <a:spcBef>
                  <a:spcPts val="0"/>
                </a:spcBef>
                <a:buNone/>
              </a:pPr>
              <a:r>
                <a:rPr lang="en-US" sz="10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ACI-1261727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620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172138" y="26275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52185"/>
            <a:ext cx="8229600" cy="67318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l"/>
            <a:r>
              <a:rPr lang="en-US" dirty="0" err="1" smtClean="0">
                <a:solidFill>
                  <a:schemeClr val="bg1"/>
                </a:solidFill>
              </a:rPr>
              <a:t>MultiSpec</a:t>
            </a:r>
            <a:r>
              <a:rPr lang="en-US" dirty="0" smtClean="0">
                <a:solidFill>
                  <a:schemeClr val="bg1"/>
                </a:solidFill>
              </a:rPr>
              <a:t>: What is it?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199" y="765523"/>
            <a:ext cx="8318911" cy="3728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 lvl="3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Freeware for interactively analyzing RS image data:</a:t>
            </a:r>
          </a:p>
          <a:p>
            <a:pPr marL="803275" lvl="4" indent="-342900">
              <a:lnSpc>
                <a:spcPct val="110000"/>
              </a:lnSpc>
              <a:buFont typeface="Courier New"/>
              <a:buChar char="o"/>
            </a:pPr>
            <a:r>
              <a:rPr lang="en-US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Multispectral/</a:t>
            </a:r>
            <a:r>
              <a:rPr lang="en-US" dirty="0" err="1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hyperspectral</a:t>
            </a:r>
            <a:r>
              <a:rPr lang="en-US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geospatial image data from satellite and aircraft sensors</a:t>
            </a:r>
          </a:p>
          <a:p>
            <a:pPr marL="1200150" lvl="2" indent="-285750">
              <a:spcBef>
                <a:spcPts val="800"/>
              </a:spcBef>
              <a:buFont typeface="Wingdings" charset="2"/>
              <a:buChar char="§"/>
            </a:pPr>
            <a:r>
              <a:rPr lang="en-US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Landsat 8 (10 multispectral bands)</a:t>
            </a:r>
          </a:p>
          <a:p>
            <a:pPr marL="1200150" lvl="2" indent="-285750">
              <a:spcBef>
                <a:spcPts val="800"/>
              </a:spcBef>
              <a:buFont typeface="Wingdings" charset="2"/>
              <a:buChar char="§"/>
            </a:pPr>
            <a:r>
              <a:rPr lang="en-US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AVIRIS (&gt;200 multispectral bands)</a:t>
            </a:r>
          </a:p>
          <a:p>
            <a:pPr marL="742950" lvl="1" indent="-285750">
              <a:spcBef>
                <a:spcPts val="800"/>
              </a:spcBef>
              <a:buFont typeface="Courier New"/>
              <a:buChar char="o"/>
            </a:pPr>
            <a:r>
              <a:rPr lang="en-US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Biomedical images</a:t>
            </a:r>
          </a:p>
          <a:p>
            <a:pPr marL="742950" lvl="1" indent="-285750">
              <a:spcBef>
                <a:spcPts val="800"/>
              </a:spcBef>
              <a:buFont typeface="Courier New"/>
              <a:buChar char="o"/>
            </a:pPr>
            <a:r>
              <a:rPr lang="en-US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Can read many image formats (tiff, hdf5, hdf4, </a:t>
            </a:r>
            <a:r>
              <a:rPr lang="en-US" dirty="0" err="1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netcdf</a:t>
            </a:r>
            <a:r>
              <a:rPr lang="en-US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jpeg2000, </a:t>
            </a:r>
            <a:r>
              <a:rPr lang="en-US" dirty="0" err="1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lan</a:t>
            </a:r>
            <a:r>
              <a:rPr lang="en-US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jpeg, </a:t>
            </a:r>
            <a:r>
              <a:rPr lang="mr-IN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…</a:t>
            </a:r>
            <a:r>
              <a:rPr lang="en-US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)</a:t>
            </a:r>
          </a:p>
          <a:p>
            <a:pPr marL="285750" indent="-285750">
              <a:spcBef>
                <a:spcPts val="800"/>
              </a:spcBef>
              <a:buFont typeface="Arial"/>
              <a:buChar char="•"/>
            </a:pPr>
            <a:r>
              <a:rPr lang="en-US" sz="2000" dirty="0" smtClean="0"/>
              <a:t>Available as:</a:t>
            </a:r>
          </a:p>
          <a:p>
            <a:pPr marL="742950" lvl="1" indent="-285750">
              <a:spcBef>
                <a:spcPts val="800"/>
              </a:spcBef>
              <a:buFont typeface="Courier New"/>
              <a:buChar char="o"/>
            </a:pPr>
            <a:r>
              <a:rPr lang="en-US" dirty="0" err="1" smtClean="0"/>
              <a:t>MacOS</a:t>
            </a:r>
            <a:r>
              <a:rPr lang="en-US" dirty="0" smtClean="0"/>
              <a:t> and Windows OS desktop application (first available in early </a:t>
            </a:r>
            <a:r>
              <a:rPr lang="fr-FR" dirty="0" smtClean="0"/>
              <a:t>’</a:t>
            </a:r>
            <a:r>
              <a:rPr lang="en-US" dirty="0" smtClean="0"/>
              <a:t>90s)</a:t>
            </a:r>
          </a:p>
          <a:p>
            <a:pPr marL="742950" lvl="1" indent="-285750">
              <a:spcBef>
                <a:spcPts val="800"/>
              </a:spcBef>
              <a:buFont typeface="Courier New"/>
              <a:buChar char="o"/>
            </a:pPr>
            <a:r>
              <a:rPr lang="en-US" dirty="0" smtClean="0"/>
              <a:t>Online ‘tool’ within a web browser (</a:t>
            </a:r>
            <a:r>
              <a:rPr lang="en-US" dirty="0" err="1" smtClean="0"/>
              <a:t>mygeohub.org</a:t>
            </a:r>
            <a:r>
              <a:rPr lang="en-US" dirty="0" smtClean="0"/>
              <a:t>/resources/</a:t>
            </a:r>
            <a:r>
              <a:rPr lang="en-US" dirty="0" err="1" smtClean="0"/>
              <a:t>multispec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39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186"/>
            <a:ext cx="8686800" cy="603011"/>
          </a:xfrm>
        </p:spPr>
        <p:txBody>
          <a:bodyPr>
            <a:noAutofit/>
          </a:bodyPr>
          <a:lstStyle/>
          <a:p>
            <a:r>
              <a:rPr lang="en-US" sz="3600" b="1" dirty="0" err="1">
                <a:latin typeface="+mj-lt"/>
              </a:rPr>
              <a:t>MultiSpec</a:t>
            </a:r>
            <a:r>
              <a:rPr lang="en-US" sz="3600" b="1" dirty="0">
                <a:latin typeface="+mj-lt"/>
              </a:rPr>
              <a:t> Purpose</a:t>
            </a:r>
            <a:endParaRPr lang="en-US" sz="3600" dirty="0">
              <a:latin typeface="+mj-lt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42900" y="844729"/>
            <a:ext cx="8343900" cy="2418866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ct val="40000"/>
              </a:spcBef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Technology 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Transfer: provide 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ability for other researchers to try new techniques without having to program the 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algorithms</a:t>
            </a:r>
            <a:endParaRPr lang="en-US" dirty="0">
              <a:solidFill>
                <a:srgbClr val="000000"/>
              </a:solidFill>
              <a:cs typeface="Arial" charset="0"/>
            </a:endParaRPr>
          </a:p>
          <a:p>
            <a:pPr>
              <a:spcBef>
                <a:spcPct val="40000"/>
              </a:spcBef>
              <a:buSzPct val="100000"/>
            </a:pPr>
            <a:r>
              <a:rPr lang="en-US" dirty="0" smtClean="0">
                <a:solidFill>
                  <a:srgbClr val="000000"/>
                </a:solidFill>
                <a:cs typeface="Arial" charset="0"/>
              </a:rPr>
              <a:t>Teaching: Students use 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in 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remote 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sensing 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courses</a:t>
            </a:r>
            <a:endParaRPr lang="en-US" dirty="0">
              <a:solidFill>
                <a:srgbClr val="000000"/>
              </a:solidFill>
              <a:cs typeface="Arial" charset="0"/>
            </a:endParaRPr>
          </a:p>
          <a:p>
            <a:pPr>
              <a:spcBef>
                <a:spcPct val="40000"/>
              </a:spcBef>
              <a:buSzPct val="100000"/>
            </a:pPr>
            <a:r>
              <a:rPr lang="en-US" dirty="0" smtClean="0">
                <a:solidFill>
                  <a:srgbClr val="000000"/>
                </a:solidFill>
                <a:cs typeface="Arial" charset="0"/>
              </a:rPr>
              <a:t>Research: Students use 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in 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research</a:t>
            </a:r>
            <a:endParaRPr lang="en-US" dirty="0">
              <a:solidFill>
                <a:srgbClr val="000000"/>
              </a:solidFill>
              <a:cs typeface="Arial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23310" y="3263595"/>
            <a:ext cx="7436069" cy="178510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Wingdings" charset="2"/>
              <a:buChar char="§"/>
            </a:pPr>
            <a:r>
              <a:rPr lang="en-US" sz="2000" dirty="0" smtClean="0"/>
              <a:t>Not meant to replace capabilities of commercially available remote sensing packages</a:t>
            </a:r>
          </a:p>
          <a:p>
            <a:pPr marL="342900" indent="-342900">
              <a:spcBef>
                <a:spcPts val="1200"/>
              </a:spcBef>
              <a:buFont typeface="Wingdings" charset="2"/>
              <a:buChar char="§"/>
            </a:pPr>
            <a:r>
              <a:rPr lang="en-US" sz="2000" dirty="0" smtClean="0"/>
              <a:t>Freeware solution for students to easily use on their own computers to augment commercial packages and to provide basics of handling RS data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68521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1334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FFFF"/>
                </a:solidFill>
                <a:latin typeface="+mn-lt"/>
                <a:cs typeface="Arial" charset="0"/>
              </a:rPr>
              <a:t>Sample </a:t>
            </a:r>
            <a:r>
              <a:rPr lang="en-US" sz="3600" b="1" dirty="0" err="1">
                <a:solidFill>
                  <a:srgbClr val="FFFFFF"/>
                </a:solidFill>
                <a:latin typeface="+mn-lt"/>
                <a:cs typeface="Arial" charset="0"/>
              </a:rPr>
              <a:t>MultiSpec</a:t>
            </a:r>
            <a:r>
              <a:rPr lang="en-US" sz="3600" b="1" dirty="0">
                <a:solidFill>
                  <a:srgbClr val="FFFFFF"/>
                </a:solidFill>
                <a:latin typeface="+mn-lt"/>
                <a:cs typeface="Arial" charset="0"/>
              </a:rPr>
              <a:t> Window (Windows Version</a:t>
            </a:r>
            <a:r>
              <a:rPr lang="en-US" sz="3600" b="1" dirty="0" smtClean="0">
                <a:solidFill>
                  <a:srgbClr val="FFFFFF"/>
                </a:solidFill>
                <a:latin typeface="+mn-lt"/>
                <a:cs typeface="Arial" charset="0"/>
              </a:rPr>
              <a:t>)</a:t>
            </a:r>
            <a:endParaRPr lang="en-US" sz="3600" b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5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313" y="1066600"/>
            <a:ext cx="5160449" cy="361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76085" y="1751101"/>
            <a:ext cx="2527300" cy="622883"/>
            <a:chOff x="143" y="1152"/>
            <a:chExt cx="1249" cy="555"/>
          </a:xfrm>
        </p:grpSpPr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143" y="1296"/>
              <a:ext cx="476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1200" b="0" dirty="0">
                  <a:solidFill>
                    <a:srgbClr val="000000"/>
                  </a:solidFill>
                  <a:latin typeface="Comic Sans MS" charset="0"/>
                </a:rPr>
                <a:t>Coordinate</a:t>
              </a:r>
            </a:p>
            <a:p>
              <a:r>
                <a:rPr lang="en-US" sz="1200" b="0" dirty="0">
                  <a:solidFill>
                    <a:srgbClr val="000000"/>
                  </a:solidFill>
                  <a:latin typeface="Comic Sans MS" charset="0"/>
                </a:rPr>
                <a:t>View</a:t>
              </a:r>
              <a:endParaRPr lang="en-US" sz="1200" b="0" dirty="0">
                <a:solidFill>
                  <a:srgbClr val="000000"/>
                </a:solidFill>
              </a:endParaRPr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 flipV="1">
              <a:off x="619" y="1152"/>
              <a:ext cx="773" cy="336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200"/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371475" y="3754365"/>
            <a:ext cx="2286000" cy="733499"/>
            <a:chOff x="61" y="2832"/>
            <a:chExt cx="1379" cy="359"/>
          </a:xfrm>
        </p:grpSpPr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61" y="2965"/>
              <a:ext cx="449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1200" b="0" dirty="0">
                  <a:solidFill>
                    <a:srgbClr val="000000"/>
                  </a:solidFill>
                  <a:latin typeface="Comic Sans MS" charset="0"/>
                </a:rPr>
                <a:t>Image</a:t>
              </a:r>
            </a:p>
            <a:p>
              <a:r>
                <a:rPr lang="en-US" sz="1200" b="0" dirty="0">
                  <a:solidFill>
                    <a:srgbClr val="000000"/>
                  </a:solidFill>
                  <a:latin typeface="Comic Sans MS" charset="0"/>
                </a:rPr>
                <a:t>Window</a:t>
              </a:r>
              <a:endParaRPr lang="en-US" sz="1200" b="0" dirty="0">
                <a:solidFill>
                  <a:srgbClr val="000000"/>
                </a:solidFill>
              </a:endParaRP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V="1">
              <a:off x="510" y="2832"/>
              <a:ext cx="930" cy="259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200"/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3245145" y="641334"/>
            <a:ext cx="2238375" cy="593725"/>
            <a:chOff x="1968" y="422"/>
            <a:chExt cx="1410" cy="374"/>
          </a:xfrm>
        </p:grpSpPr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2491" y="422"/>
              <a:ext cx="88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1200" b="0" dirty="0">
                  <a:solidFill>
                    <a:srgbClr val="000000"/>
                  </a:solidFill>
                  <a:latin typeface="Comic Sans MS" charset="0"/>
                </a:rPr>
                <a:t>Application Menu</a:t>
              </a:r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 flipH="1">
              <a:off x="1968" y="596"/>
              <a:ext cx="619" cy="2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200"/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6284117" y="3754363"/>
            <a:ext cx="2112963" cy="1128713"/>
            <a:chOff x="5456" y="12634"/>
            <a:chExt cx="1331" cy="711"/>
          </a:xfrm>
        </p:grpSpPr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6000" y="13171"/>
              <a:ext cx="78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1200" b="0" dirty="0">
                  <a:solidFill>
                    <a:srgbClr val="000000"/>
                  </a:solidFill>
                  <a:latin typeface="Comic Sans MS" charset="0"/>
                </a:rPr>
                <a:t>Histogram Plot</a:t>
              </a:r>
              <a:endParaRPr lang="en-US" sz="1200" b="0" dirty="0">
                <a:solidFill>
                  <a:srgbClr val="000000"/>
                </a:solidFill>
              </a:endParaRPr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H="1" flipV="1">
              <a:off x="5456" y="12634"/>
              <a:ext cx="665" cy="537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200"/>
            </a:p>
          </p:txBody>
        </p:sp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842831" y="4026105"/>
            <a:ext cx="3794125" cy="996950"/>
            <a:chOff x="2433" y="3333"/>
            <a:chExt cx="2390" cy="628"/>
          </a:xfrm>
        </p:grpSpPr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2433" y="3787"/>
              <a:ext cx="768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1200" b="0" dirty="0">
                  <a:solidFill>
                    <a:srgbClr val="000000"/>
                  </a:solidFill>
                  <a:latin typeface="Comic Sans MS" charset="0"/>
                </a:rPr>
                <a:t>Graph Window</a:t>
              </a:r>
              <a:endParaRPr lang="en-US" sz="1200" b="0" dirty="0">
                <a:solidFill>
                  <a:srgbClr val="000000"/>
                </a:solidFill>
              </a:endParaRPr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V="1">
              <a:off x="3201" y="3333"/>
              <a:ext cx="1622" cy="576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200"/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5817396" y="773784"/>
            <a:ext cx="2878138" cy="1600200"/>
            <a:chOff x="6144" y="8928"/>
            <a:chExt cx="1813" cy="1008"/>
          </a:xfrm>
        </p:grpSpPr>
        <p:sp>
          <p:nvSpPr>
            <p:cNvPr id="22" name="Text Box 20"/>
            <p:cNvSpPr txBox="1">
              <a:spLocks noChangeArrowheads="1"/>
            </p:cNvSpPr>
            <p:nvPr/>
          </p:nvSpPr>
          <p:spPr bwMode="auto">
            <a:xfrm>
              <a:off x="7488" y="8928"/>
              <a:ext cx="469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1200" b="0" dirty="0" smtClean="0">
                  <a:solidFill>
                    <a:srgbClr val="000000"/>
                  </a:solidFill>
                  <a:latin typeface="Comic Sans MS" charset="0"/>
                </a:rPr>
                <a:t>Output</a:t>
              </a:r>
              <a:endParaRPr lang="en-US" sz="1200" b="0" dirty="0">
                <a:solidFill>
                  <a:srgbClr val="000000"/>
                </a:solidFill>
                <a:latin typeface="Comic Sans MS" charset="0"/>
              </a:endParaRPr>
            </a:p>
            <a:p>
              <a:r>
                <a:rPr lang="en-US" sz="1200" b="0" dirty="0">
                  <a:solidFill>
                    <a:srgbClr val="000000"/>
                  </a:solidFill>
                  <a:latin typeface="Comic Sans MS" charset="0"/>
                </a:rPr>
                <a:t>Window</a:t>
              </a:r>
              <a:endParaRPr lang="en-US" sz="1200" b="0" dirty="0">
                <a:solidFill>
                  <a:srgbClr val="000000"/>
                </a:solidFill>
              </a:endParaRPr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 flipH="1">
              <a:off x="6144" y="9219"/>
              <a:ext cx="1344" cy="717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200"/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6852443" y="2128737"/>
            <a:ext cx="1506538" cy="1101725"/>
            <a:chOff x="4608" y="2352"/>
            <a:chExt cx="949" cy="694"/>
          </a:xfrm>
        </p:grpSpPr>
        <p:sp>
          <p:nvSpPr>
            <p:cNvPr id="25" name="Text Box 23"/>
            <p:cNvSpPr txBox="1">
              <a:spLocks noChangeArrowheads="1"/>
            </p:cNvSpPr>
            <p:nvPr/>
          </p:nvSpPr>
          <p:spPr bwMode="auto">
            <a:xfrm>
              <a:off x="5088" y="2755"/>
              <a:ext cx="469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1200" b="0" dirty="0">
                  <a:solidFill>
                    <a:srgbClr val="000000"/>
                  </a:solidFill>
                  <a:latin typeface="Comic Sans MS" charset="0"/>
                </a:rPr>
                <a:t>Project</a:t>
              </a:r>
            </a:p>
            <a:p>
              <a:r>
                <a:rPr lang="en-US" sz="1200" b="0" dirty="0">
                  <a:solidFill>
                    <a:srgbClr val="000000"/>
                  </a:solidFill>
                  <a:latin typeface="Comic Sans MS" charset="0"/>
                </a:rPr>
                <a:t>Window</a:t>
              </a:r>
              <a:endParaRPr lang="en-US" sz="1200" b="0" dirty="0">
                <a:solidFill>
                  <a:srgbClr val="000000"/>
                </a:solidFill>
              </a:endParaRPr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 flipH="1" flipV="1">
              <a:off x="4608" y="2352"/>
              <a:ext cx="522" cy="403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3236174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4679"/>
          </a:xfrm>
        </p:spPr>
        <p:txBody>
          <a:bodyPr/>
          <a:lstStyle/>
          <a:p>
            <a:r>
              <a:rPr lang="en-US" sz="3600" b="1" dirty="0" smtClean="0">
                <a:latin typeface="+mn-lt"/>
              </a:rPr>
              <a:t>Some </a:t>
            </a:r>
            <a:r>
              <a:rPr lang="en-US" sz="3600" b="1" dirty="0" err="1" smtClean="0">
                <a:latin typeface="+mn-lt"/>
              </a:rPr>
              <a:t>MultiSpec</a:t>
            </a:r>
            <a:r>
              <a:rPr lang="en-US" sz="3600" b="1" dirty="0" smtClean="0">
                <a:latin typeface="+mn-lt"/>
              </a:rPr>
              <a:t> Analysis Features</a:t>
            </a:r>
            <a:endParaRPr lang="en-US" sz="3600" b="1" dirty="0">
              <a:latin typeface="+mn-lt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3228" y="704679"/>
            <a:ext cx="8797796" cy="423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marL="228600" indent="-228600">
              <a:spcBef>
                <a:spcPts val="500"/>
              </a:spcBef>
              <a:buFontTx/>
              <a:buChar char="•"/>
            </a:pPr>
            <a:r>
              <a:rPr lang="en-US" sz="1600" b="0" dirty="0" smtClean="0">
                <a:solidFill>
                  <a:srgbClr val="000000"/>
                </a:solidFill>
              </a:rPr>
              <a:t>Import </a:t>
            </a:r>
            <a:r>
              <a:rPr lang="en-US" sz="1600" b="0" dirty="0">
                <a:solidFill>
                  <a:srgbClr val="000000"/>
                </a:solidFill>
              </a:rPr>
              <a:t>Data: BIL, BSQ, BIP band interleave formats; 8-, 16- &amp; 32-bit signed/unsigned integer, 32- &amp; 64-bit real data types; </a:t>
            </a:r>
            <a:r>
              <a:rPr lang="en-US" sz="1600" b="0" dirty="0" smtClean="0">
                <a:solidFill>
                  <a:srgbClr val="000000"/>
                </a:solidFill>
              </a:rPr>
              <a:t>shape files as overlays</a:t>
            </a:r>
            <a:endParaRPr lang="en-US" sz="1600" b="0" dirty="0">
              <a:solidFill>
                <a:srgbClr val="000000"/>
              </a:solidFill>
            </a:endParaRPr>
          </a:p>
          <a:p>
            <a:pPr marL="228600" indent="-228600">
              <a:spcBef>
                <a:spcPts val="500"/>
              </a:spcBef>
              <a:buFontTx/>
              <a:buChar char="•"/>
            </a:pPr>
            <a:r>
              <a:rPr lang="en-US" sz="1600" b="0" dirty="0">
                <a:solidFill>
                  <a:srgbClr val="000000"/>
                </a:solidFill>
              </a:rPr>
              <a:t>Histogram &amp; Display Images</a:t>
            </a:r>
          </a:p>
          <a:p>
            <a:pPr marL="228600" indent="-228600">
              <a:spcBef>
                <a:spcPts val="500"/>
              </a:spcBef>
              <a:buFontTx/>
              <a:buChar char="•"/>
            </a:pPr>
            <a:r>
              <a:rPr lang="en-US" sz="1600" b="0" dirty="0">
                <a:solidFill>
                  <a:srgbClr val="000000"/>
                </a:solidFill>
              </a:rPr>
              <a:t>Cluster: Single Pass or ISODATA algorithms [unsupervised]</a:t>
            </a:r>
          </a:p>
          <a:p>
            <a:pPr marL="228600" indent="-228600">
              <a:spcBef>
                <a:spcPts val="500"/>
              </a:spcBef>
              <a:buFontTx/>
              <a:buChar char="•"/>
            </a:pPr>
            <a:r>
              <a:rPr lang="en-US" sz="1600" b="0" dirty="0">
                <a:solidFill>
                  <a:srgbClr val="000000"/>
                </a:solidFill>
              </a:rPr>
              <a:t>Define Classes: Rectangular, Polygonal, Clusters, Mask [supervised]</a:t>
            </a:r>
          </a:p>
          <a:p>
            <a:pPr marL="228600" indent="-228600">
              <a:spcBef>
                <a:spcPts val="500"/>
              </a:spcBef>
              <a:buFontTx/>
              <a:buChar char="•"/>
            </a:pPr>
            <a:r>
              <a:rPr lang="en-US" sz="1600" b="0" dirty="0">
                <a:solidFill>
                  <a:srgbClr val="000000"/>
                </a:solidFill>
              </a:rPr>
              <a:t>Feature Definition: Subsets, or Optimal Subspaces</a:t>
            </a:r>
          </a:p>
          <a:p>
            <a:pPr marL="228600" indent="-228600">
              <a:spcBef>
                <a:spcPts val="500"/>
              </a:spcBef>
              <a:buFontTx/>
              <a:buChar char="•"/>
            </a:pPr>
            <a:r>
              <a:rPr lang="en-US" sz="1600" b="0" dirty="0">
                <a:solidFill>
                  <a:srgbClr val="000000"/>
                </a:solidFill>
              </a:rPr>
              <a:t>Statistics Enhancement: Via Labeled &amp; </a:t>
            </a:r>
            <a:r>
              <a:rPr lang="en-US" sz="1600" b="0" dirty="0" smtClean="0">
                <a:solidFill>
                  <a:srgbClr val="000000"/>
                </a:solidFill>
              </a:rPr>
              <a:t>Unlabeled</a:t>
            </a:r>
            <a:r>
              <a:rPr lang="en-US" sz="1600" b="0" dirty="0">
                <a:solidFill>
                  <a:srgbClr val="000000"/>
                </a:solidFill>
              </a:rPr>
              <a:t>; </a:t>
            </a:r>
            <a:r>
              <a:rPr lang="en-US" sz="1600" b="0" dirty="0" smtClean="0">
                <a:solidFill>
                  <a:srgbClr val="000000"/>
                </a:solidFill>
              </a:rPr>
              <a:t>LOOC (leave one out covariance)</a:t>
            </a:r>
            <a:endParaRPr lang="en-US" sz="1600" b="0" dirty="0">
              <a:solidFill>
                <a:srgbClr val="000000"/>
              </a:solidFill>
            </a:endParaRPr>
          </a:p>
          <a:p>
            <a:pPr marL="228600" indent="-228600">
              <a:spcBef>
                <a:spcPts val="500"/>
              </a:spcBef>
              <a:buFontTx/>
              <a:buChar char="•"/>
            </a:pPr>
            <a:r>
              <a:rPr lang="en-US" sz="1600" b="0" dirty="0">
                <a:solidFill>
                  <a:srgbClr val="000000"/>
                </a:solidFill>
              </a:rPr>
              <a:t>Classification: </a:t>
            </a:r>
            <a:endParaRPr lang="en-US" sz="1600" b="0" dirty="0" smtClean="0">
              <a:solidFill>
                <a:srgbClr val="000000"/>
              </a:solidFill>
            </a:endParaRPr>
          </a:p>
          <a:p>
            <a:pPr marL="685800" lvl="1" indent="-228600">
              <a:spcBef>
                <a:spcPts val="500"/>
              </a:spcBef>
              <a:buFontTx/>
              <a:buChar char="•"/>
            </a:pPr>
            <a:r>
              <a:rPr lang="en-US" sz="1600" b="0" dirty="0" smtClean="0">
                <a:solidFill>
                  <a:srgbClr val="000000"/>
                </a:solidFill>
              </a:rPr>
              <a:t>Spectral [</a:t>
            </a:r>
            <a:r>
              <a:rPr lang="en-US" sz="1600" dirty="0" smtClean="0"/>
              <a:t>Quadratic </a:t>
            </a:r>
            <a:r>
              <a:rPr lang="en-US" sz="1600" dirty="0"/>
              <a:t>Likelihood, </a:t>
            </a:r>
            <a:r>
              <a:rPr lang="en-US" sz="1600" dirty="0" err="1"/>
              <a:t>Mahalanobis</a:t>
            </a:r>
            <a:r>
              <a:rPr lang="en-US" sz="1600" dirty="0"/>
              <a:t>, </a:t>
            </a:r>
            <a:r>
              <a:rPr lang="en-US" sz="1600" dirty="0" smtClean="0"/>
              <a:t>Fisher </a:t>
            </a:r>
            <a:r>
              <a:rPr lang="en-US" sz="1600" dirty="0"/>
              <a:t>Linear Discriminant, </a:t>
            </a:r>
            <a:r>
              <a:rPr lang="en-US" sz="1600" dirty="0" smtClean="0"/>
              <a:t>Minimum Distance, 			Correlation</a:t>
            </a:r>
            <a:r>
              <a:rPr lang="en-US" sz="1600" dirty="0"/>
              <a:t>, Matched Filter, Parallel </a:t>
            </a:r>
            <a:r>
              <a:rPr lang="en-US" sz="1600" dirty="0" smtClean="0"/>
              <a:t>Piped]</a:t>
            </a:r>
            <a:endParaRPr lang="en-US" sz="1600" b="0" dirty="0" smtClean="0">
              <a:solidFill>
                <a:srgbClr val="000000"/>
              </a:solidFill>
            </a:endParaRPr>
          </a:p>
          <a:p>
            <a:pPr marL="685800" lvl="1" indent="-228600">
              <a:spcBef>
                <a:spcPts val="500"/>
              </a:spcBef>
              <a:buFontTx/>
              <a:buChar char="•"/>
            </a:pPr>
            <a:r>
              <a:rPr lang="en-US" sz="1600" b="0" dirty="0" smtClean="0">
                <a:solidFill>
                  <a:srgbClr val="000000"/>
                </a:solidFill>
              </a:rPr>
              <a:t>Spectral</a:t>
            </a:r>
            <a:r>
              <a:rPr lang="en-US" sz="1600" b="0" dirty="0">
                <a:solidFill>
                  <a:srgbClr val="000000"/>
                </a:solidFill>
              </a:rPr>
              <a:t>-Spatial [ECHO</a:t>
            </a:r>
            <a:r>
              <a:rPr lang="en-US" sz="1600" b="0" dirty="0" smtClean="0">
                <a:solidFill>
                  <a:srgbClr val="000000"/>
                </a:solidFill>
              </a:rPr>
              <a:t>]</a:t>
            </a:r>
            <a:endParaRPr lang="en-US" sz="1600" b="0" dirty="0">
              <a:solidFill>
                <a:srgbClr val="000000"/>
              </a:solidFill>
            </a:endParaRPr>
          </a:p>
          <a:p>
            <a:pPr marL="228600" indent="-228600">
              <a:spcBef>
                <a:spcPts val="500"/>
              </a:spcBef>
              <a:buFontTx/>
              <a:buChar char="•"/>
            </a:pPr>
            <a:r>
              <a:rPr lang="en-US" sz="1600" b="0" dirty="0">
                <a:solidFill>
                  <a:srgbClr val="000000"/>
                </a:solidFill>
              </a:rPr>
              <a:t>Results Display: </a:t>
            </a:r>
            <a:r>
              <a:rPr lang="en-US" sz="1600" b="0" dirty="0" smtClean="0">
                <a:solidFill>
                  <a:srgbClr val="000000"/>
                </a:solidFill>
              </a:rPr>
              <a:t>Thematic Image &amp; Tabular</a:t>
            </a:r>
            <a:endParaRPr lang="en-US" sz="1600" b="0" dirty="0">
              <a:solidFill>
                <a:srgbClr val="000000"/>
              </a:solidFill>
            </a:endParaRPr>
          </a:p>
          <a:p>
            <a:pPr marL="228600" indent="-228600">
              <a:spcBef>
                <a:spcPts val="500"/>
              </a:spcBef>
              <a:buFontTx/>
              <a:buChar char="•"/>
            </a:pPr>
            <a:r>
              <a:rPr lang="en-US" sz="1600" b="0" dirty="0">
                <a:solidFill>
                  <a:srgbClr val="000000"/>
                </a:solidFill>
              </a:rPr>
              <a:t>Utility Functions: Graph Spectra, Scatter Diagrams, Principal Components, Ratios, Add/Multiply </a:t>
            </a:r>
            <a:r>
              <a:rPr lang="en-US" sz="1600" b="0" dirty="0" smtClean="0">
                <a:solidFill>
                  <a:srgbClr val="000000"/>
                </a:solidFill>
              </a:rPr>
              <a:t>					Bands, Mosaic</a:t>
            </a:r>
            <a:r>
              <a:rPr lang="en-US" sz="1600" b="0" dirty="0">
                <a:solidFill>
                  <a:srgbClr val="000000"/>
                </a:solidFill>
              </a:rPr>
              <a:t>, Change Geometry, Visualization aids) </a:t>
            </a:r>
            <a:r>
              <a:rPr lang="en-US" sz="1600" b="0" dirty="0" smtClean="0">
                <a:solidFill>
                  <a:srgbClr val="000000"/>
                </a:solidFill>
              </a:rPr>
              <a:t>                                   </a:t>
            </a:r>
            <a:endParaRPr lang="en-US" sz="16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601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err="1" smtClean="0">
                <a:latin typeface="+mj-lt"/>
              </a:rPr>
              <a:t>MultiSpec</a:t>
            </a:r>
            <a:r>
              <a:rPr lang="en-US" sz="3600" b="1" dirty="0" smtClean="0">
                <a:latin typeface="+mj-lt"/>
              </a:rPr>
              <a:t>: Display, Cluster, PC, Reformat </a:t>
            </a:r>
            <a:endParaRPr lang="en-US" sz="3600" b="1" dirty="0">
              <a:latin typeface="+mj-lt"/>
            </a:endParaRPr>
          </a:p>
        </p:txBody>
      </p:sp>
      <p:pic>
        <p:nvPicPr>
          <p:cNvPr id="4" name="MultiSpec_2Minutes_20150616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1514" y="655197"/>
            <a:ext cx="6089924" cy="4059949"/>
          </a:xfrm>
        </p:spPr>
      </p:pic>
    </p:spTree>
    <p:extLst>
      <p:ext uri="{BB962C8B-B14F-4D97-AF65-F5344CB8AC3E}">
        <p14:creationId xmlns:p14="http://schemas.microsoft.com/office/powerpoint/2010/main" val="36703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1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6732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3600" b="1" dirty="0">
                <a:latin typeface="+mn-lt"/>
              </a:rPr>
              <a:t>Open </a:t>
            </a:r>
            <a:r>
              <a:rPr lang="en-US" sz="3600" b="1" dirty="0" err="1">
                <a:latin typeface="+mn-lt"/>
              </a:rPr>
              <a:t>MultiSpec</a:t>
            </a:r>
            <a:r>
              <a:rPr lang="en-US" sz="3600" b="1" dirty="0">
                <a:latin typeface="+mn-lt"/>
              </a:rPr>
              <a:t> Online</a:t>
            </a:r>
          </a:p>
        </p:txBody>
      </p:sp>
      <p:sp>
        <p:nvSpPr>
          <p:cNvPr id="5" name="Shape 312"/>
          <p:cNvSpPr txBox="1">
            <a:spLocks/>
          </p:cNvSpPr>
          <p:nvPr/>
        </p:nvSpPr>
        <p:spPr>
          <a:xfrm>
            <a:off x="152150" y="888402"/>
            <a:ext cx="4542300" cy="4051460"/>
          </a:xfrm>
          <a:prstGeom prst="rect">
            <a:avLst/>
          </a:prstGeom>
        </p:spPr>
        <p:txBody>
          <a:bodyPr vert="horz" wrap="square" lIns="91425" tIns="91425" rIns="91425" bIns="91425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61950">
              <a:spcBef>
                <a:spcPts val="1200"/>
              </a:spcBef>
              <a:buSzPts val="2100"/>
            </a:pPr>
            <a:r>
              <a:rPr lang="en-US" sz="2100" dirty="0" err="1" smtClean="0"/>
              <a:t>mygeohub.org</a:t>
            </a:r>
            <a:r>
              <a:rPr lang="en-US" sz="2100" dirty="0" smtClean="0"/>
              <a:t>/resources/</a:t>
            </a:r>
            <a:r>
              <a:rPr lang="en-US" sz="2100" dirty="0" err="1" smtClean="0"/>
              <a:t>multispec</a:t>
            </a:r>
            <a:endParaRPr lang="en-US" sz="2100" dirty="0" smtClean="0"/>
          </a:p>
          <a:p>
            <a:pPr marL="457200" indent="-361950">
              <a:spcBef>
                <a:spcPts val="1200"/>
              </a:spcBef>
              <a:buSzPts val="2100"/>
            </a:pPr>
            <a:r>
              <a:rPr lang="en-US" sz="2100" dirty="0" smtClean="0"/>
              <a:t>Several tutorials available</a:t>
            </a:r>
          </a:p>
          <a:p>
            <a:pPr marL="457200" indent="-361950">
              <a:spcBef>
                <a:spcPts val="1200"/>
              </a:spcBef>
              <a:buSzPts val="2100"/>
            </a:pPr>
            <a:r>
              <a:rPr lang="en-US" sz="2100" dirty="0" smtClean="0"/>
              <a:t>will need to log in when Launch Tool selected</a:t>
            </a:r>
          </a:p>
          <a:p>
            <a:pPr marL="457200" indent="-361950">
              <a:spcBef>
                <a:spcPts val="1200"/>
              </a:spcBef>
              <a:buSzPts val="2100"/>
            </a:pPr>
            <a:r>
              <a:rPr lang="en-US" sz="2100" dirty="0" smtClean="0"/>
              <a:t>all text output goes in Text Output window</a:t>
            </a:r>
          </a:p>
          <a:p>
            <a:pPr marL="457200" indent="-361950">
              <a:spcBef>
                <a:spcPts val="1200"/>
              </a:spcBef>
              <a:buSzPts val="2100"/>
            </a:pPr>
            <a:r>
              <a:rPr lang="en-US" sz="2100" dirty="0" smtClean="0"/>
              <a:t>File, Edit, View, Project, Processor Options, Window menu bar controls the processing of the image</a:t>
            </a:r>
            <a:endParaRPr lang="en-US" sz="2100" dirty="0"/>
          </a:p>
        </p:txBody>
      </p:sp>
      <p:pic>
        <p:nvPicPr>
          <p:cNvPr id="7" name="Shape 3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72275" y="1004885"/>
            <a:ext cx="4068476" cy="28676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8658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2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6732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3600" b="1" dirty="0">
                <a:latin typeface="+mj-lt"/>
              </a:rPr>
              <a:t>Display and Inspect Image </a:t>
            </a:r>
          </a:p>
        </p:txBody>
      </p:sp>
      <p:sp>
        <p:nvSpPr>
          <p:cNvPr id="5" name="Shape 321"/>
          <p:cNvSpPr txBox="1">
            <a:spLocks/>
          </p:cNvSpPr>
          <p:nvPr/>
        </p:nvSpPr>
        <p:spPr>
          <a:xfrm>
            <a:off x="457200" y="809000"/>
            <a:ext cx="4449000" cy="3800700"/>
          </a:xfrm>
          <a:prstGeom prst="rect">
            <a:avLst/>
          </a:prstGeom>
        </p:spPr>
        <p:txBody>
          <a:bodyPr vert="horz" wrap="square" lIns="91425" tIns="91425" rIns="91425" bIns="91425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2000" dirty="0" smtClean="0"/>
              <a:t>- Use File-&gt;Open Image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2000" dirty="0" smtClean="0"/>
              <a:t>- Select image file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2000" dirty="0" smtClean="0"/>
              <a:t>      </a:t>
            </a:r>
            <a:r>
              <a:rPr lang="en-US" sz="2000" dirty="0" err="1" smtClean="0"/>
              <a:t>total_camp</a:t>
            </a:r>
            <a:r>
              <a:rPr lang="en-US" sz="2000" dirty="0" smtClean="0"/>
              <a:t>/2008_06_11Vincennes.tif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2000" dirty="0" smtClean="0"/>
              <a:t>- Set Display Specifications (dialog)</a:t>
            </a:r>
          </a:p>
          <a:p>
            <a:pPr marL="457200" indent="0">
              <a:spcBef>
                <a:spcPts val="0"/>
              </a:spcBef>
              <a:buFont typeface="Arial"/>
              <a:buNone/>
            </a:pPr>
            <a:r>
              <a:rPr lang="en-US" sz="2000" dirty="0" smtClean="0"/>
              <a:t>channels 3, 2, 1 as red, green, blue</a:t>
            </a:r>
          </a:p>
          <a:p>
            <a:pPr marL="457200" indent="0">
              <a:spcBef>
                <a:spcPts val="0"/>
              </a:spcBef>
              <a:buFont typeface="Arial"/>
              <a:buNone/>
            </a:pPr>
            <a:r>
              <a:rPr lang="en-US" sz="2000" dirty="0" smtClean="0"/>
              <a:t>select OK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2000" dirty="0" smtClean="0"/>
              <a:t>- Image like the right will be displayed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2000" dirty="0" smtClean="0"/>
              <a:t>- Use +/- magnifiers to zoom in/out 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2000" dirty="0" smtClean="0"/>
              <a:t> 	(in tool bar)</a:t>
            </a:r>
            <a:endParaRPr lang="en-US" sz="2000" dirty="0"/>
          </a:p>
        </p:txBody>
      </p:sp>
      <p:pic>
        <p:nvPicPr>
          <p:cNvPr id="7" name="Shape 3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58925" y="881851"/>
            <a:ext cx="3983501" cy="3379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4978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29"/>
          <p:cNvSpPr txBox="1">
            <a:spLocks noGrp="1"/>
          </p:cNvSpPr>
          <p:nvPr>
            <p:ph type="title"/>
          </p:nvPr>
        </p:nvSpPr>
        <p:spPr>
          <a:xfrm>
            <a:off x="457200" y="52185"/>
            <a:ext cx="8229600" cy="56378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3600" b="1" dirty="0">
                <a:latin typeface="+mj-lt"/>
              </a:rPr>
              <a:t>Display different channel combination</a:t>
            </a:r>
          </a:p>
        </p:txBody>
      </p:sp>
      <p:sp>
        <p:nvSpPr>
          <p:cNvPr id="5" name="Shape 330"/>
          <p:cNvSpPr txBox="1">
            <a:spLocks/>
          </p:cNvSpPr>
          <p:nvPr/>
        </p:nvSpPr>
        <p:spPr>
          <a:xfrm>
            <a:off x="287725" y="809000"/>
            <a:ext cx="4440600" cy="3995400"/>
          </a:xfrm>
          <a:prstGeom prst="rect">
            <a:avLst/>
          </a:prstGeom>
        </p:spPr>
        <p:txBody>
          <a:bodyPr vert="horz" wrap="square" lIns="91425" tIns="91425" rIns="91425" bIns="91425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200" dirty="0" smtClean="0"/>
              <a:t>Landsat 5 channels 5, 4, 3 displayed as red, green, blue</a:t>
            </a:r>
          </a:p>
          <a:p>
            <a:pPr lvl="1">
              <a:spcBef>
                <a:spcPts val="1200"/>
              </a:spcBef>
            </a:pPr>
            <a:r>
              <a:rPr lang="en-US" sz="1800" dirty="0" smtClean="0"/>
              <a:t>middle infrared, near infrared, red wavelength bands</a:t>
            </a:r>
          </a:p>
          <a:p>
            <a:pPr>
              <a:spcBef>
                <a:spcPts val="1200"/>
              </a:spcBef>
            </a:pPr>
            <a:r>
              <a:rPr lang="en-US" sz="2200" dirty="0"/>
              <a:t>W</a:t>
            </a:r>
            <a:r>
              <a:rPr lang="en-US" sz="2200" dirty="0" smtClean="0"/>
              <a:t>ater (flooded area) in the scene is readily visible as dark blue</a:t>
            </a:r>
          </a:p>
          <a:p>
            <a:pPr>
              <a:spcBef>
                <a:spcPts val="1200"/>
              </a:spcBef>
            </a:pPr>
            <a:r>
              <a:rPr lang="en-US" sz="2200" dirty="0" smtClean="0"/>
              <a:t>Note latitude/longitude of </a:t>
            </a:r>
            <a:r>
              <a:rPr lang="en-US" sz="2200" dirty="0"/>
              <a:t>cursor location </a:t>
            </a:r>
            <a:r>
              <a:rPr lang="en-US" sz="2200" dirty="0" smtClean="0"/>
              <a:t>&amp; selected area in coordinate bar</a:t>
            </a:r>
          </a:p>
          <a:p>
            <a:pPr lvl="1">
              <a:spcBef>
                <a:spcPts val="1200"/>
              </a:spcBef>
            </a:pPr>
            <a:r>
              <a:rPr lang="en-US" sz="1800" dirty="0" smtClean="0"/>
              <a:t>Also area of selection (in acres)</a:t>
            </a:r>
            <a:endParaRPr lang="en-US" sz="1800" dirty="0"/>
          </a:p>
        </p:txBody>
      </p:sp>
      <p:pic>
        <p:nvPicPr>
          <p:cNvPr id="7" name="Shape 3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38350" y="895985"/>
            <a:ext cx="3941400" cy="33515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4526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967</Words>
  <Application>Microsoft Macintosh PowerPoint</Application>
  <PresentationFormat>On-screen Show (16:9)</PresentationFormat>
  <Paragraphs>128</Paragraphs>
  <Slides>17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MultiSpec: A Desktop &amp; Online Geospatial Image Data Processing Tool</vt:lpstr>
      <vt:lpstr>PowerPoint Presentation</vt:lpstr>
      <vt:lpstr>MultiSpec Purpose</vt:lpstr>
      <vt:lpstr>Sample MultiSpec Window (Windows Version)</vt:lpstr>
      <vt:lpstr>Some MultiSpec Analysis Features</vt:lpstr>
      <vt:lpstr>MultiSpec: Display, Cluster, PC, Reformat </vt:lpstr>
      <vt:lpstr>Open MultiSpec Online</vt:lpstr>
      <vt:lpstr>Display and Inspect Image </vt:lpstr>
      <vt:lpstr>Display different channel combination</vt:lpstr>
      <vt:lpstr>Unsupervised Classification (cluster)</vt:lpstr>
      <vt:lpstr>Display cluster mask file</vt:lpstr>
      <vt:lpstr>Statistics Image Processor</vt:lpstr>
      <vt:lpstr>MultiSpec Users / Testimonials</vt:lpstr>
      <vt:lpstr>MultiSpec Documentation &amp; Tutorials</vt:lpstr>
      <vt:lpstr>MultiSpec Tutorials</vt:lpstr>
      <vt:lpstr>PowerPoint Presentation</vt:lpstr>
      <vt:lpstr>Questions</vt:lpstr>
    </vt:vector>
  </TitlesOfParts>
  <Company>Purdue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Larry Biehl</dc:creator>
  <cp:lastModifiedBy>Larry Biehl</cp:lastModifiedBy>
  <cp:revision>77</cp:revision>
  <dcterms:created xsi:type="dcterms:W3CDTF">2017-12-05T21:10:39Z</dcterms:created>
  <dcterms:modified xsi:type="dcterms:W3CDTF">2017-12-20T15:06:04Z</dcterms:modified>
</cp:coreProperties>
</file>