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60" r:id="rId4"/>
    <p:sldId id="257" r:id="rId5"/>
    <p:sldId id="261" r:id="rId6"/>
    <p:sldId id="382" r:id="rId7"/>
    <p:sldId id="395" r:id="rId8"/>
    <p:sldId id="384" r:id="rId9"/>
    <p:sldId id="400" r:id="rId10"/>
    <p:sldId id="399" r:id="rId11"/>
    <p:sldId id="386" r:id="rId12"/>
    <p:sldId id="388"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07" autoAdjust="0"/>
  </p:normalViewPr>
  <p:slideViewPr>
    <p:cSldViewPr snapToGrid="0">
      <p:cViewPr varScale="1">
        <p:scale>
          <a:sx n="65" d="100"/>
          <a:sy n="65" d="100"/>
        </p:scale>
        <p:origin x="6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JL\usda\analysis\mini-investigation\new-results-0916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JL\usda\analysis\mini-investigation\new-results-0916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ropbox\JL\usda\analysis\mini-investigation\new-results-0916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ropbox\JL\usda\analysis\pnas\leach.st.csv"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Sheet1!$C$4:$G$4</c:f>
              <c:strCache>
                <c:ptCount val="5"/>
                <c:pt idx="0">
                  <c:v>A
($1 charge)</c:v>
                </c:pt>
                <c:pt idx="1">
                  <c:v>B
(NUE+20%)</c:v>
                </c:pt>
                <c:pt idx="2">
                  <c:v>C
(Cntrl Drainage)</c:v>
                </c:pt>
                <c:pt idx="3">
                  <c:v>D
(Wetland)</c:v>
                </c:pt>
                <c:pt idx="4">
                  <c:v>E
(Mix &amp; Match)</c:v>
                </c:pt>
              </c:strCache>
            </c:strRef>
          </c:tx>
          <c:spPr>
            <a:solidFill>
              <a:schemeClr val="bg2">
                <a:lumMod val="25000"/>
              </a:schemeClr>
            </a:solidFill>
            <a:ln>
              <a:solidFill>
                <a:schemeClr val="bg2">
                  <a:lumMod val="75000"/>
                </a:schemeClr>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Sheet3!$C$4:$I$4</c:f>
              <c:strCache>
                <c:ptCount val="7"/>
                <c:pt idx="0">
                  <c:v>A
(100% tax)</c:v>
                </c:pt>
                <c:pt idx="1">
                  <c:v>B
(NUE+10%)</c:v>
                </c:pt>
                <c:pt idx="2">
                  <c:v>C
(Cntrl Drainage)</c:v>
                </c:pt>
                <c:pt idx="3">
                  <c:v>D
(Wetland)</c:v>
                </c:pt>
                <c:pt idx="4">
                  <c:v>A+B
</c:v>
                </c:pt>
                <c:pt idx="5">
                  <c:v>A+B+C
</c:v>
                </c:pt>
                <c:pt idx="6">
                  <c:v>A+B+D
</c:v>
                </c:pt>
              </c:strCache>
            </c:strRef>
          </c:cat>
          <c:val>
            <c:numRef>
              <c:f>Sheet3!$C$5:$I$5</c:f>
              <c:numCache>
                <c:formatCode>0.00</c:formatCode>
                <c:ptCount val="7"/>
                <c:pt idx="0">
                  <c:v>-11.04</c:v>
                </c:pt>
                <c:pt idx="1">
                  <c:v>-11.54</c:v>
                </c:pt>
                <c:pt idx="2">
                  <c:v>-8.52</c:v>
                </c:pt>
                <c:pt idx="3">
                  <c:v>-13.3</c:v>
                </c:pt>
                <c:pt idx="4">
                  <c:v>-20.56</c:v>
                </c:pt>
                <c:pt idx="5">
                  <c:v>-29.15</c:v>
                </c:pt>
                <c:pt idx="6">
                  <c:v>-32.42</c:v>
                </c:pt>
              </c:numCache>
            </c:numRef>
          </c:val>
          <c:extLst>
            <c:ext xmlns:c16="http://schemas.microsoft.com/office/drawing/2014/chart" uri="{C3380CC4-5D6E-409C-BE32-E72D297353CC}">
              <c16:uniqueId val="{00000000-EAAE-4D71-B44B-11C34CD7E277}"/>
            </c:ext>
          </c:extLst>
        </c:ser>
        <c:dLbls>
          <c:showLegendKey val="0"/>
          <c:showVal val="0"/>
          <c:showCatName val="0"/>
          <c:showSerName val="0"/>
          <c:showPercent val="0"/>
          <c:showBubbleSize val="0"/>
        </c:dLbls>
        <c:gapWidth val="150"/>
        <c:axId val="1322581232"/>
        <c:axId val="2070198912"/>
      </c:barChart>
      <c:catAx>
        <c:axId val="132258123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70198912"/>
        <c:crosses val="autoZero"/>
        <c:auto val="1"/>
        <c:lblAlgn val="ctr"/>
        <c:lblOffset val="100"/>
        <c:noMultiLvlLbl val="0"/>
      </c:catAx>
      <c:valAx>
        <c:axId val="207019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 Change</a:t>
                </a:r>
                <a:r>
                  <a:rPr lang="en-US" baseline="0" dirty="0"/>
                  <a:t> in total mitigation  </a:t>
                </a:r>
              </a:p>
              <a:p>
                <a:pPr>
                  <a:defRPr/>
                </a:pPr>
                <a:r>
                  <a:rPr lang="en-US"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2258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Sheet1!$C$4:$G$4</c:f>
              <c:strCache>
                <c:ptCount val="5"/>
                <c:pt idx="0">
                  <c:v>A
($1 charge)</c:v>
                </c:pt>
                <c:pt idx="1">
                  <c:v>B
(NUE+20%)</c:v>
                </c:pt>
                <c:pt idx="2">
                  <c:v>C
(Cntrl Drainage)</c:v>
                </c:pt>
                <c:pt idx="3">
                  <c:v>D
(Wetland)</c:v>
                </c:pt>
                <c:pt idx="4">
                  <c:v>E
(Mix &amp; Match)</c:v>
                </c:pt>
              </c:strCache>
            </c:strRef>
          </c:tx>
          <c:spPr>
            <a:solidFill>
              <a:schemeClr val="bg2">
                <a:lumMod val="25000"/>
              </a:schemeClr>
            </a:solidFill>
            <a:ln>
              <a:solidFill>
                <a:schemeClr val="bg2">
                  <a:lumMod val="75000"/>
                </a:schemeClr>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Sheet3!$C$4:$I$4</c:f>
              <c:strCache>
                <c:ptCount val="7"/>
                <c:pt idx="0">
                  <c:v>A
(100% tax)</c:v>
                </c:pt>
                <c:pt idx="1">
                  <c:v>B
(NUE+10%)</c:v>
                </c:pt>
                <c:pt idx="2">
                  <c:v>C
(Cntrl Drainage)</c:v>
                </c:pt>
                <c:pt idx="3">
                  <c:v>D
(Wetland)</c:v>
                </c:pt>
                <c:pt idx="4">
                  <c:v>A+B
</c:v>
                </c:pt>
                <c:pt idx="5">
                  <c:v>A+B+C
</c:v>
                </c:pt>
                <c:pt idx="6">
                  <c:v>A+B+D
</c:v>
                </c:pt>
              </c:strCache>
            </c:strRef>
          </c:cat>
          <c:val>
            <c:numRef>
              <c:f>Sheet3!$C$5:$I$5</c:f>
              <c:numCache>
                <c:formatCode>0.00</c:formatCode>
                <c:ptCount val="7"/>
                <c:pt idx="0">
                  <c:v>-11.04</c:v>
                </c:pt>
                <c:pt idx="1">
                  <c:v>-11.54</c:v>
                </c:pt>
                <c:pt idx="2">
                  <c:v>-8.52</c:v>
                </c:pt>
                <c:pt idx="3">
                  <c:v>-13.3</c:v>
                </c:pt>
                <c:pt idx="4">
                  <c:v>-20.56</c:v>
                </c:pt>
                <c:pt idx="5">
                  <c:v>-29.15</c:v>
                </c:pt>
                <c:pt idx="6">
                  <c:v>-32.42</c:v>
                </c:pt>
              </c:numCache>
            </c:numRef>
          </c:val>
          <c:extLst>
            <c:ext xmlns:c16="http://schemas.microsoft.com/office/drawing/2014/chart" uri="{C3380CC4-5D6E-409C-BE32-E72D297353CC}">
              <c16:uniqueId val="{00000000-2A7F-45C0-980F-CCE7276A1752}"/>
            </c:ext>
          </c:extLst>
        </c:ser>
        <c:dLbls>
          <c:showLegendKey val="0"/>
          <c:showVal val="0"/>
          <c:showCatName val="0"/>
          <c:showSerName val="0"/>
          <c:showPercent val="0"/>
          <c:showBubbleSize val="0"/>
        </c:dLbls>
        <c:gapWidth val="150"/>
        <c:axId val="1322581232"/>
        <c:axId val="2070198912"/>
      </c:barChart>
      <c:catAx>
        <c:axId val="132258123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70198912"/>
        <c:crosses val="autoZero"/>
        <c:auto val="1"/>
        <c:lblAlgn val="ctr"/>
        <c:lblOffset val="100"/>
        <c:noMultiLvlLbl val="0"/>
      </c:catAx>
      <c:valAx>
        <c:axId val="207019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 Change</a:t>
                </a:r>
                <a:r>
                  <a:rPr lang="en-US" baseline="0" dirty="0"/>
                  <a:t> in total mitigation  </a:t>
                </a:r>
              </a:p>
              <a:p>
                <a:pPr>
                  <a:defRPr/>
                </a:pPr>
                <a:r>
                  <a:rPr lang="en-US"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2258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Sheet1!$C$4:$G$4</c:f>
              <c:strCache>
                <c:ptCount val="5"/>
                <c:pt idx="0">
                  <c:v>A
($1 charge)</c:v>
                </c:pt>
                <c:pt idx="1">
                  <c:v>B
(NUE+20%)</c:v>
                </c:pt>
                <c:pt idx="2">
                  <c:v>C
(Cntrl Drainage)</c:v>
                </c:pt>
                <c:pt idx="3">
                  <c:v>D
(Wetland)</c:v>
                </c:pt>
                <c:pt idx="4">
                  <c:v>E
(Mix &amp; Match)</c:v>
                </c:pt>
              </c:strCache>
            </c:strRef>
          </c:tx>
          <c:spPr>
            <a:solidFill>
              <a:schemeClr val="bg2">
                <a:lumMod val="25000"/>
              </a:schemeClr>
            </a:solidFill>
            <a:ln>
              <a:solidFill>
                <a:schemeClr val="bg2">
                  <a:lumMod val="75000"/>
                </a:schemeClr>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Sheet3!$C$4:$I$4</c:f>
              <c:strCache>
                <c:ptCount val="7"/>
                <c:pt idx="0">
                  <c:v>A
(100% tax)</c:v>
                </c:pt>
                <c:pt idx="1">
                  <c:v>B
(NUE+10%)</c:v>
                </c:pt>
                <c:pt idx="2">
                  <c:v>C
(Cntrl Drainage)</c:v>
                </c:pt>
                <c:pt idx="3">
                  <c:v>D
(Wetland)</c:v>
                </c:pt>
                <c:pt idx="4">
                  <c:v>A+B
</c:v>
                </c:pt>
                <c:pt idx="5">
                  <c:v>A+B+C
</c:v>
                </c:pt>
                <c:pt idx="6">
                  <c:v>A+B+D
</c:v>
                </c:pt>
              </c:strCache>
            </c:strRef>
          </c:cat>
          <c:val>
            <c:numRef>
              <c:f>Sheet3!$C$5:$I$5</c:f>
              <c:numCache>
                <c:formatCode>0.00</c:formatCode>
                <c:ptCount val="7"/>
                <c:pt idx="0">
                  <c:v>-11.04</c:v>
                </c:pt>
                <c:pt idx="1">
                  <c:v>-11.54</c:v>
                </c:pt>
                <c:pt idx="2">
                  <c:v>-8.52</c:v>
                </c:pt>
                <c:pt idx="3">
                  <c:v>-13.3</c:v>
                </c:pt>
                <c:pt idx="4">
                  <c:v>-20.56</c:v>
                </c:pt>
                <c:pt idx="5">
                  <c:v>-29.15</c:v>
                </c:pt>
                <c:pt idx="6">
                  <c:v>-32.42</c:v>
                </c:pt>
              </c:numCache>
            </c:numRef>
          </c:val>
          <c:extLst>
            <c:ext xmlns:c16="http://schemas.microsoft.com/office/drawing/2014/chart" uri="{C3380CC4-5D6E-409C-BE32-E72D297353CC}">
              <c16:uniqueId val="{00000000-698F-4F20-86D4-3890DB3F74C0}"/>
            </c:ext>
          </c:extLst>
        </c:ser>
        <c:dLbls>
          <c:showLegendKey val="0"/>
          <c:showVal val="0"/>
          <c:showCatName val="0"/>
          <c:showSerName val="0"/>
          <c:showPercent val="0"/>
          <c:showBubbleSize val="0"/>
        </c:dLbls>
        <c:gapWidth val="150"/>
        <c:axId val="1322581232"/>
        <c:axId val="2070198912"/>
      </c:barChart>
      <c:catAx>
        <c:axId val="132258123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70198912"/>
        <c:crosses val="autoZero"/>
        <c:auto val="1"/>
        <c:lblAlgn val="ctr"/>
        <c:lblOffset val="100"/>
        <c:noMultiLvlLbl val="0"/>
      </c:catAx>
      <c:valAx>
        <c:axId val="207019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 Change</a:t>
                </a:r>
                <a:r>
                  <a:rPr lang="en-US" baseline="0" dirty="0"/>
                  <a:t> in total mitigation  </a:t>
                </a:r>
              </a:p>
              <a:p>
                <a:pPr>
                  <a:defRPr/>
                </a:pPr>
                <a:r>
                  <a:rPr lang="en-US"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2258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2511230743717551E-2"/>
          <c:y val="7.798451677451998E-2"/>
          <c:w val="0.89262736899920414"/>
          <c:h val="0.67246265412458495"/>
        </c:manualLayout>
      </c:layout>
      <c:barChart>
        <c:barDir val="col"/>
        <c:grouping val="clustered"/>
        <c:varyColors val="0"/>
        <c:ser>
          <c:idx val="0"/>
          <c:order val="0"/>
          <c:tx>
            <c:strRef>
              <c:f>Sheet1!$B$1</c:f>
              <c:strCache>
                <c:ptCount val="1"/>
                <c:pt idx="0">
                  <c:v>A
(100% tax)</c:v>
                </c:pt>
              </c:strCache>
            </c:strRef>
          </c:tx>
          <c:spPr>
            <a:solidFill>
              <a:schemeClr val="accent2">
                <a:tint val="50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Sheet1!$B$2:$B$16</c:f>
              <c:numCache>
                <c:formatCode>General</c:formatCode>
                <c:ptCount val="15"/>
                <c:pt idx="0">
                  <c:v>-66.755685134729092</c:v>
                </c:pt>
                <c:pt idx="1">
                  <c:v>-46.887967920994598</c:v>
                </c:pt>
                <c:pt idx="2">
                  <c:v>-39.403440099739498</c:v>
                </c:pt>
                <c:pt idx="3">
                  <c:v>-33.021373976701703</c:v>
                </c:pt>
                <c:pt idx="4">
                  <c:v>-29.886914975608899</c:v>
                </c:pt>
                <c:pt idx="5">
                  <c:v>-28.5579479554081</c:v>
                </c:pt>
                <c:pt idx="6">
                  <c:v>-19.014628281150799</c:v>
                </c:pt>
                <c:pt idx="7">
                  <c:v>-17.921386359283598</c:v>
                </c:pt>
                <c:pt idx="8">
                  <c:v>-16.177347528428299</c:v>
                </c:pt>
                <c:pt idx="9">
                  <c:v>-16.1589008872214</c:v>
                </c:pt>
                <c:pt idx="10">
                  <c:v>-13.597584411071001</c:v>
                </c:pt>
                <c:pt idx="11">
                  <c:v>-12.549357318313399</c:v>
                </c:pt>
                <c:pt idx="12">
                  <c:v>-12.1081761641864</c:v>
                </c:pt>
                <c:pt idx="13">
                  <c:v>-11.009898610992201</c:v>
                </c:pt>
                <c:pt idx="14">
                  <c:v>-10.146030763681399</c:v>
                </c:pt>
              </c:numCache>
            </c:numRef>
          </c:val>
          <c:extLst>
            <c:ext xmlns:c16="http://schemas.microsoft.com/office/drawing/2014/chart" uri="{C3380CC4-5D6E-409C-BE32-E72D297353CC}">
              <c16:uniqueId val="{00000000-3B08-41AB-B55D-3B989CC66A24}"/>
            </c:ext>
          </c:extLst>
        </c:ser>
        <c:ser>
          <c:idx val="1"/>
          <c:order val="1"/>
          <c:tx>
            <c:strRef>
              <c:f>Sheet1!$C$1</c:f>
              <c:strCache>
                <c:ptCount val="1"/>
                <c:pt idx="0">
                  <c:v>B
(NUE+10%)</c:v>
                </c:pt>
              </c:strCache>
            </c:strRef>
          </c:tx>
          <c:spPr>
            <a:solidFill>
              <a:schemeClr val="accent2">
                <a:tint val="70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Sheet1!$C$2:$C$16</c:f>
              <c:numCache>
                <c:formatCode>General</c:formatCode>
                <c:ptCount val="15"/>
                <c:pt idx="0">
                  <c:v>-127.660018327278</c:v>
                </c:pt>
                <c:pt idx="1">
                  <c:v>-81.585029838938709</c:v>
                </c:pt>
                <c:pt idx="2">
                  <c:v>-67.869564041392991</c:v>
                </c:pt>
                <c:pt idx="3">
                  <c:v>-132.992059760014</c:v>
                </c:pt>
                <c:pt idx="4">
                  <c:v>-66.175791261779196</c:v>
                </c:pt>
                <c:pt idx="5">
                  <c:v>-57.437015543770997</c:v>
                </c:pt>
                <c:pt idx="6">
                  <c:v>-69.026289367954703</c:v>
                </c:pt>
                <c:pt idx="7">
                  <c:v>-2.23177184869028</c:v>
                </c:pt>
                <c:pt idx="8">
                  <c:v>-17.3612852020666</c:v>
                </c:pt>
                <c:pt idx="9">
                  <c:v>-45.737340346165702</c:v>
                </c:pt>
                <c:pt idx="10">
                  <c:v>-7.1040063358489398</c:v>
                </c:pt>
                <c:pt idx="11">
                  <c:v>-32.037695235876498</c:v>
                </c:pt>
                <c:pt idx="12">
                  <c:v>-16.534355393333001</c:v>
                </c:pt>
                <c:pt idx="13">
                  <c:v>-1.67981289769574</c:v>
                </c:pt>
                <c:pt idx="14">
                  <c:v>-31.5249916479513</c:v>
                </c:pt>
              </c:numCache>
            </c:numRef>
          </c:val>
          <c:extLst>
            <c:ext xmlns:c16="http://schemas.microsoft.com/office/drawing/2014/chart" uri="{C3380CC4-5D6E-409C-BE32-E72D297353CC}">
              <c16:uniqueId val="{00000001-3B08-41AB-B55D-3B989CC66A24}"/>
            </c:ext>
          </c:extLst>
        </c:ser>
        <c:ser>
          <c:idx val="2"/>
          <c:order val="2"/>
          <c:tx>
            <c:strRef>
              <c:f>Sheet1!$D$1</c:f>
              <c:strCache>
                <c:ptCount val="1"/>
                <c:pt idx="0">
                  <c:v>C
(Cntrl Drainage)</c:v>
                </c:pt>
              </c:strCache>
            </c:strRef>
          </c:tx>
          <c:spPr>
            <a:solidFill>
              <a:schemeClr val="accent2">
                <a:tint val="90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Sheet1!$D$2:$D$16</c:f>
              <c:numCache>
                <c:formatCode>General</c:formatCode>
                <c:ptCount val="15"/>
                <c:pt idx="0">
                  <c:v>-219.678482781859</c:v>
                </c:pt>
                <c:pt idx="1">
                  <c:v>-176.039117507426</c:v>
                </c:pt>
                <c:pt idx="2">
                  <c:v>-119.659193096975</c:v>
                </c:pt>
                <c:pt idx="3">
                  <c:v>-122.01213323338901</c:v>
                </c:pt>
                <c:pt idx="4">
                  <c:v>-135.84033091190997</c:v>
                </c:pt>
                <c:pt idx="5">
                  <c:v>39.646356111925904</c:v>
                </c:pt>
                <c:pt idx="6">
                  <c:v>182.30758276128202</c:v>
                </c:pt>
                <c:pt idx="7">
                  <c:v>26.878174921300499</c:v>
                </c:pt>
                <c:pt idx="8">
                  <c:v>32.865595069292105</c:v>
                </c:pt>
                <c:pt idx="9">
                  <c:v>-45.395245935188804</c:v>
                </c:pt>
                <c:pt idx="10">
                  <c:v>-34.952905984912</c:v>
                </c:pt>
                <c:pt idx="11">
                  <c:v>-15.011812172165001</c:v>
                </c:pt>
                <c:pt idx="12">
                  <c:v>38.837064520531101</c:v>
                </c:pt>
                <c:pt idx="13">
                  <c:v>22.294298659473</c:v>
                </c:pt>
                <c:pt idx="14">
                  <c:v>65.410771859740109</c:v>
                </c:pt>
              </c:numCache>
            </c:numRef>
          </c:val>
          <c:extLst>
            <c:ext xmlns:c16="http://schemas.microsoft.com/office/drawing/2014/chart" uri="{C3380CC4-5D6E-409C-BE32-E72D297353CC}">
              <c16:uniqueId val="{00000002-3B08-41AB-B55D-3B989CC66A24}"/>
            </c:ext>
          </c:extLst>
        </c:ser>
        <c:ser>
          <c:idx val="3"/>
          <c:order val="3"/>
          <c:tx>
            <c:strRef>
              <c:f>Sheet1!$E$1</c:f>
              <c:strCache>
                <c:ptCount val="1"/>
                <c:pt idx="0">
                  <c:v>D
(Wetland)</c:v>
                </c:pt>
              </c:strCache>
            </c:strRef>
          </c:tx>
          <c:spPr>
            <a:solidFill>
              <a:schemeClr val="accent2">
                <a:shade val="90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Sheet1!$E$2:$E$16</c:f>
              <c:numCache>
                <c:formatCode>General</c:formatCode>
                <c:ptCount val="15"/>
                <c:pt idx="0">
                  <c:v>-222.781533588776</c:v>
                </c:pt>
                <c:pt idx="1">
                  <c:v>-118.531169487939</c:v>
                </c:pt>
                <c:pt idx="2">
                  <c:v>-88.335150734723712</c:v>
                </c:pt>
                <c:pt idx="3">
                  <c:v>-150.53849750799299</c:v>
                </c:pt>
                <c:pt idx="4">
                  <c:v>-34.046020734473302</c:v>
                </c:pt>
                <c:pt idx="5">
                  <c:v>-14.1946127438293</c:v>
                </c:pt>
                <c:pt idx="6">
                  <c:v>57.137438502138004</c:v>
                </c:pt>
                <c:pt idx="7">
                  <c:v>7.9485797588530707</c:v>
                </c:pt>
                <c:pt idx="8">
                  <c:v>23.054259362841503</c:v>
                </c:pt>
                <c:pt idx="9">
                  <c:v>-84.997758633530395</c:v>
                </c:pt>
                <c:pt idx="10">
                  <c:v>21.381934925771198</c:v>
                </c:pt>
                <c:pt idx="11">
                  <c:v>11.4126984508455</c:v>
                </c:pt>
                <c:pt idx="12">
                  <c:v>13.4713518713185</c:v>
                </c:pt>
                <c:pt idx="13">
                  <c:v>15.453335940791</c:v>
                </c:pt>
                <c:pt idx="14">
                  <c:v>-3.9645815580345203</c:v>
                </c:pt>
              </c:numCache>
            </c:numRef>
          </c:val>
          <c:extLst>
            <c:ext xmlns:c16="http://schemas.microsoft.com/office/drawing/2014/chart" uri="{C3380CC4-5D6E-409C-BE32-E72D297353CC}">
              <c16:uniqueId val="{00000003-3B08-41AB-B55D-3B989CC66A24}"/>
            </c:ext>
          </c:extLst>
        </c:ser>
        <c:ser>
          <c:idx val="4"/>
          <c:order val="4"/>
          <c:tx>
            <c:strRef>
              <c:f>Sheet1!$K$1</c:f>
              <c:strCache>
                <c:ptCount val="1"/>
                <c:pt idx="0">
                  <c:v>A+B
</c:v>
                </c:pt>
              </c:strCache>
            </c:strRef>
          </c:tx>
          <c:spPr>
            <a:solidFill>
              <a:schemeClr val="tx1">
                <a:lumMod val="50000"/>
                <a:lumOff val="50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Sheet1!$F$2:$F$16</c:f>
              <c:numCache>
                <c:formatCode>General</c:formatCode>
                <c:ptCount val="15"/>
                <c:pt idx="0">
                  <c:v>-281.08571904841295</c:v>
                </c:pt>
                <c:pt idx="1">
                  <c:v>-207.58016032219098</c:v>
                </c:pt>
                <c:pt idx="2">
                  <c:v>-161.05849745736299</c:v>
                </c:pt>
                <c:pt idx="3">
                  <c:v>-196.00433249106598</c:v>
                </c:pt>
                <c:pt idx="4">
                  <c:v>-155.24156226259998</c:v>
                </c:pt>
                <c:pt idx="5">
                  <c:v>-33.203248968138006</c:v>
                </c:pt>
                <c:pt idx="6">
                  <c:v>55.0255295017054</c:v>
                </c:pt>
                <c:pt idx="7">
                  <c:v>-6.2171833170243795</c:v>
                </c:pt>
                <c:pt idx="8">
                  <c:v>-7.7265492958025597</c:v>
                </c:pt>
                <c:pt idx="9">
                  <c:v>-72.603213349198811</c:v>
                </c:pt>
                <c:pt idx="10">
                  <c:v>-44.085999135559703</c:v>
                </c:pt>
                <c:pt idx="11">
                  <c:v>-39.130270724225099</c:v>
                </c:pt>
                <c:pt idx="12">
                  <c:v>1.6816776364418899</c:v>
                </c:pt>
                <c:pt idx="13">
                  <c:v>-0.5708284874328079</c:v>
                </c:pt>
                <c:pt idx="14">
                  <c:v>17.253754237236297</c:v>
                </c:pt>
              </c:numCache>
            </c:numRef>
          </c:val>
          <c:extLst>
            <c:ext xmlns:c16="http://schemas.microsoft.com/office/drawing/2014/chart" uri="{C3380CC4-5D6E-409C-BE32-E72D297353CC}">
              <c16:uniqueId val="{00000004-3B08-41AB-B55D-3B989CC66A24}"/>
            </c:ext>
          </c:extLst>
        </c:ser>
        <c:ser>
          <c:idx val="5"/>
          <c:order val="5"/>
          <c:tx>
            <c:strRef>
              <c:f>Sheet1!$F$1</c:f>
              <c:strCache>
                <c:ptCount val="1"/>
                <c:pt idx="0">
                  <c:v>A+B+C
</c:v>
                </c:pt>
              </c:strCache>
            </c:strRef>
          </c:tx>
          <c:spPr>
            <a:solidFill>
              <a:schemeClr val="tx1">
                <a:lumMod val="85000"/>
                <a:lumOff val="15000"/>
              </a:schemeClr>
            </a:solidFill>
            <a:ln>
              <a:noFill/>
            </a:ln>
            <a:effectLst/>
          </c:spPr>
          <c:invertIfNegative val="0"/>
          <c:cat>
            <c:strRef>
              <c:f>Sheet1!$A$2:$A$16</c:f>
              <c:strCache>
                <c:ptCount val="15"/>
                <c:pt idx="0">
                  <c:v>IL</c:v>
                </c:pt>
                <c:pt idx="1">
                  <c:v>IN</c:v>
                </c:pt>
                <c:pt idx="2">
                  <c:v>MN</c:v>
                </c:pt>
                <c:pt idx="3">
                  <c:v>IA</c:v>
                </c:pt>
                <c:pt idx="4">
                  <c:v>OH</c:v>
                </c:pt>
                <c:pt idx="5">
                  <c:v>SD</c:v>
                </c:pt>
                <c:pt idx="6">
                  <c:v>NE</c:v>
                </c:pt>
                <c:pt idx="7">
                  <c:v>WI</c:v>
                </c:pt>
                <c:pt idx="8">
                  <c:v>LA</c:v>
                </c:pt>
                <c:pt idx="9">
                  <c:v>MO</c:v>
                </c:pt>
                <c:pt idx="10">
                  <c:v>MI</c:v>
                </c:pt>
                <c:pt idx="11">
                  <c:v>ND</c:v>
                </c:pt>
                <c:pt idx="12">
                  <c:v>AR</c:v>
                </c:pt>
                <c:pt idx="13">
                  <c:v>MS</c:v>
                </c:pt>
                <c:pt idx="14">
                  <c:v>KS</c:v>
                </c:pt>
              </c:strCache>
            </c:strRef>
          </c:cat>
          <c:val>
            <c:numRef>
              <c:f>Sheet1!$G$2:$G$16</c:f>
              <c:numCache>
                <c:formatCode>General</c:formatCode>
                <c:ptCount val="15"/>
                <c:pt idx="0">
                  <c:v>-284.42212414917299</c:v>
                </c:pt>
                <c:pt idx="1">
                  <c:v>-167.25796661256999</c:v>
                </c:pt>
                <c:pt idx="2">
                  <c:v>-145.73321580892198</c:v>
                </c:pt>
                <c:pt idx="3">
                  <c:v>-223.20520539175098</c:v>
                </c:pt>
                <c:pt idx="4">
                  <c:v>-87.035594238647306</c:v>
                </c:pt>
                <c:pt idx="5">
                  <c:v>-66.674950684289513</c:v>
                </c:pt>
                <c:pt idx="6">
                  <c:v>-23.557236974212199</c:v>
                </c:pt>
                <c:pt idx="7">
                  <c:v>-18.524905257350401</c:v>
                </c:pt>
                <c:pt idx="8">
                  <c:v>-11.847899195924999</c:v>
                </c:pt>
                <c:pt idx="9">
                  <c:v>-103.372164498007</c:v>
                </c:pt>
                <c:pt idx="10">
                  <c:v>-6.1364039151247596</c:v>
                </c:pt>
                <c:pt idx="11">
                  <c:v>-23.208422462737502</c:v>
                </c:pt>
                <c:pt idx="12">
                  <c:v>-13.458832278002399</c:v>
                </c:pt>
                <c:pt idx="13">
                  <c:v>-4.2032345042778898</c:v>
                </c:pt>
                <c:pt idx="14">
                  <c:v>-28.051027944818898</c:v>
                </c:pt>
              </c:numCache>
            </c:numRef>
          </c:val>
          <c:extLst>
            <c:ext xmlns:c16="http://schemas.microsoft.com/office/drawing/2014/chart" uri="{C3380CC4-5D6E-409C-BE32-E72D297353CC}">
              <c16:uniqueId val="{00000005-3B08-41AB-B55D-3B989CC66A24}"/>
            </c:ext>
          </c:extLst>
        </c:ser>
        <c:dLbls>
          <c:showLegendKey val="0"/>
          <c:showVal val="0"/>
          <c:showCatName val="0"/>
          <c:showSerName val="0"/>
          <c:showPercent val="0"/>
          <c:showBubbleSize val="0"/>
        </c:dLbls>
        <c:gapWidth val="219"/>
        <c:overlap val="-27"/>
        <c:axId val="1871190287"/>
        <c:axId val="2136911087"/>
      </c:barChart>
      <c:catAx>
        <c:axId val="187119028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6911087"/>
        <c:crosses val="autoZero"/>
        <c:auto val="1"/>
        <c:lblAlgn val="ctr"/>
        <c:lblOffset val="100"/>
        <c:noMultiLvlLbl val="0"/>
      </c:catAx>
      <c:valAx>
        <c:axId val="2136911087"/>
        <c:scaling>
          <c:orientation val="minMax"/>
          <c:max val="200"/>
          <c:min val="-300"/>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Change in N leaching (1000 tons)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71190287"/>
        <c:crosses val="autoZero"/>
        <c:crossBetween val="between"/>
      </c:valAx>
      <c:spPr>
        <a:noFill/>
        <a:ln>
          <a:noFill/>
        </a:ln>
        <a:effectLst/>
      </c:spPr>
    </c:plotArea>
    <c:legend>
      <c:legendPos val="b"/>
      <c:layout>
        <c:manualLayout>
          <c:xMode val="edge"/>
          <c:yMode val="edge"/>
          <c:x val="0.12064295104727833"/>
          <c:y val="0.87050041563198266"/>
          <c:w val="0.82974667006852409"/>
          <c:h val="0.1155426140372393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F79DA-5ABF-440B-B507-AB2BD16F87AB}" type="datetimeFigureOut">
              <a:rPr lang="en-US" smtClean="0"/>
              <a:t>12/15/2020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D4D3E-50BA-47E9-A904-BD2DBA9115B8}" type="slidenum">
              <a:rPr lang="en-US" smtClean="0"/>
              <a:t>‹#›</a:t>
            </a:fld>
            <a:endParaRPr lang="en-US"/>
          </a:p>
        </p:txBody>
      </p:sp>
    </p:spTree>
    <p:extLst>
      <p:ext uri="{BB962C8B-B14F-4D97-AF65-F5344CB8AC3E}">
        <p14:creationId xmlns:p14="http://schemas.microsoft.com/office/powerpoint/2010/main" val="98215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looking at two efforts that are focused on understanding solutions for reducing GOM hypoxia to the Task Force’s goals.  First uses a brand new coupling between </a:t>
            </a:r>
            <a:r>
              <a:rPr lang="en-US" dirty="0" err="1"/>
              <a:t>AgroIBIS</a:t>
            </a:r>
            <a:r>
              <a:rPr lang="en-US" dirty="0"/>
              <a:t> and WBM to look at synergies that exist within the natural system that may simplify the HTF tasks.  Second looks at the economic tradeoffs inherent with several key interventions using an established coupling between </a:t>
            </a:r>
            <a:r>
              <a:rPr lang="en-US" dirty="0" err="1"/>
              <a:t>AgroIBIS</a:t>
            </a:r>
            <a:r>
              <a:rPr lang="en-US" dirty="0"/>
              <a:t> and SIMPLE-G. Here we focus on a small subset of the dozens of interventions identified as necessary to meet the HTF goals.  Our longer-term goal is to build off this work to couple at minimum the three models to better understand the consequences of an optimized system when meeting the HTF goals.  </a:t>
            </a:r>
          </a:p>
        </p:txBody>
      </p:sp>
      <p:sp>
        <p:nvSpPr>
          <p:cNvPr id="4" name="Slide Number Placeholder 3"/>
          <p:cNvSpPr>
            <a:spLocks noGrp="1"/>
          </p:cNvSpPr>
          <p:nvPr>
            <p:ph type="sldNum" sz="quarter" idx="5"/>
          </p:nvPr>
        </p:nvSpPr>
        <p:spPr/>
        <p:txBody>
          <a:bodyPr/>
          <a:lstStyle/>
          <a:p>
            <a:fld id="{A3BD4D3E-50BA-47E9-A904-BD2DBA9115B8}" type="slidenum">
              <a:rPr lang="en-US" smtClean="0"/>
              <a:t>1</a:t>
            </a:fld>
            <a:endParaRPr lang="en-US"/>
          </a:p>
        </p:txBody>
      </p:sp>
    </p:spTree>
    <p:extLst>
      <p:ext uri="{BB962C8B-B14F-4D97-AF65-F5344CB8AC3E}">
        <p14:creationId xmlns:p14="http://schemas.microsoft.com/office/powerpoint/2010/main" val="303299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effort, we’re looking at a single intervention, namely the restoration of a small fraction of cropland (selecting rainfed, tile-drained maize and soy under rotation) to wetlands.  This intervention gets a lot of attention, may have many synergistic benefits (i.e. habitat restoration, aesthetics), and maximizes the natural ability of the landscape to process excess anthropogenic nitrogen.  For these reasons, wetland restoration has been included in many efforts.  Our immediate science question is however about how the river is affected by removing nitrogen in the landscape: denitrification in the rivers is the most effective when at low concentrations, and at lower flows, so restoring wetlands is expected to increase the efficiency of the rivers.  However, since the loading itself declines, the absolute amount of removal declines, and it is unclear whether we should expect the role of rivers it increase or decrease in mitigating export.  We could have picked any intervention.  Because we are implementing a single intervention, even if at a physically plausible, but economically and politically un-realistic magnitude, we do NOT expect to meet the HTF goals.  Instead – we have an immediate science question, and a new model coupling to test.</a:t>
            </a:r>
          </a:p>
        </p:txBody>
      </p:sp>
      <p:sp>
        <p:nvSpPr>
          <p:cNvPr id="4" name="Slide Number Placeholder 3"/>
          <p:cNvSpPr>
            <a:spLocks noGrp="1"/>
          </p:cNvSpPr>
          <p:nvPr>
            <p:ph type="sldNum" sz="quarter" idx="5"/>
          </p:nvPr>
        </p:nvSpPr>
        <p:spPr/>
        <p:txBody>
          <a:bodyPr/>
          <a:lstStyle/>
          <a:p>
            <a:fld id="{A3BD4D3E-50BA-47E9-A904-BD2DBA9115B8}" type="slidenum">
              <a:rPr lang="en-US" smtClean="0"/>
              <a:t>2</a:t>
            </a:fld>
            <a:endParaRPr lang="en-US"/>
          </a:p>
        </p:txBody>
      </p:sp>
    </p:spTree>
    <p:extLst>
      <p:ext uri="{BB962C8B-B14F-4D97-AF65-F5344CB8AC3E}">
        <p14:creationId xmlns:p14="http://schemas.microsoft.com/office/powerpoint/2010/main" val="363733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recent efforts such as that in Marshall et al 2018, assume a constant rate of nitrogen retention.  Its not that simple as some dynamics, like runoff during the cold season, limits the capacity of these systems to process nitrogen.  We have implemented a fully dynamic representation of wetland uptake in the landscape in WBM that operates at a daily time-scale.  </a:t>
            </a:r>
            <a:r>
              <a:rPr lang="en-US" dirty="0" err="1"/>
              <a:t>AgroIBIS</a:t>
            </a:r>
            <a:r>
              <a:rPr lang="en-US" dirty="0"/>
              <a:t> is a cutting edge agroecosystem model that provides daily estimates of nitrogen leaching from soil, which WBM ingests, processes through the riparian fringe (including wetlands), and routes downstream.  Currently, with minimal calibration, we exhibit a strong correspondence (NSE and KGE greater than 0.7) with observed nitrogen fluxes across the basin.  Currently, the model slightly underpredicts flux at 16 stations across the basin, and slightly underpredicts basin export.  Rectifying these biases may be important for better optimizing solutions; however, are not considered problematic for understanding the effect that interventions would have on in-stream denitrification.</a:t>
            </a:r>
          </a:p>
        </p:txBody>
      </p:sp>
      <p:sp>
        <p:nvSpPr>
          <p:cNvPr id="4" name="Slide Number Placeholder 3"/>
          <p:cNvSpPr>
            <a:spLocks noGrp="1"/>
          </p:cNvSpPr>
          <p:nvPr>
            <p:ph type="sldNum" sz="quarter" idx="5"/>
          </p:nvPr>
        </p:nvSpPr>
        <p:spPr/>
        <p:txBody>
          <a:bodyPr/>
          <a:lstStyle/>
          <a:p>
            <a:fld id="{A3BD4D3E-50BA-47E9-A904-BD2DBA9115B8}" type="slidenum">
              <a:rPr lang="en-US" smtClean="0"/>
              <a:t>3</a:t>
            </a:fld>
            <a:endParaRPr lang="en-US"/>
          </a:p>
        </p:txBody>
      </p:sp>
    </p:spTree>
    <p:extLst>
      <p:ext uri="{BB962C8B-B14F-4D97-AF65-F5344CB8AC3E}">
        <p14:creationId xmlns:p14="http://schemas.microsoft.com/office/powerpoint/2010/main" val="143034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issue is that the USDA report suggests that about 3.5 times the land taking out of production needs to be kept as a buffer to the wetland.  So the actual wetland area that I’m simulating may be 4 times too high.  </a:t>
            </a:r>
          </a:p>
        </p:txBody>
      </p:sp>
      <p:sp>
        <p:nvSpPr>
          <p:cNvPr id="4" name="Slide Number Placeholder 3"/>
          <p:cNvSpPr>
            <a:spLocks noGrp="1"/>
          </p:cNvSpPr>
          <p:nvPr>
            <p:ph type="sldNum" sz="quarter" idx="5"/>
          </p:nvPr>
        </p:nvSpPr>
        <p:spPr/>
        <p:txBody>
          <a:bodyPr/>
          <a:lstStyle/>
          <a:p>
            <a:fld id="{A3BD4D3E-50BA-47E9-A904-BD2DBA9115B8}" type="slidenum">
              <a:rPr lang="en-US" smtClean="0"/>
              <a:t>4</a:t>
            </a:fld>
            <a:endParaRPr lang="en-US"/>
          </a:p>
        </p:txBody>
      </p:sp>
    </p:spTree>
    <p:extLst>
      <p:ext uri="{BB962C8B-B14F-4D97-AF65-F5344CB8AC3E}">
        <p14:creationId xmlns:p14="http://schemas.microsoft.com/office/powerpoint/2010/main" val="389114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D4D3E-50BA-47E9-A904-BD2DBA9115B8}" type="slidenum">
              <a:rPr lang="en-US" smtClean="0"/>
              <a:t>5</a:t>
            </a:fld>
            <a:endParaRPr lang="en-US"/>
          </a:p>
        </p:txBody>
      </p:sp>
    </p:spTree>
    <p:extLst>
      <p:ext uri="{BB962C8B-B14F-4D97-AF65-F5344CB8AC3E}">
        <p14:creationId xmlns:p14="http://schemas.microsoft.com/office/powerpoint/2010/main" val="124444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FE66-603E-402C-90A8-5454423B7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15F853-0B88-4FE9-AAEA-65DE0EF9A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6BF09B-45B6-4076-869D-A19E8205F1CA}"/>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00692F45-91C9-4A85-9E02-E3D65D3DF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ACB5-C068-4C42-B38F-70E042354F0B}"/>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404308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A96B-A92B-4A0E-97D8-A032F698D6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64A0FC-CEE4-47F4-A390-0565CB69E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47D9F-3139-4130-A5FB-80E496F3097D}"/>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BE87C791-7188-4F7C-AECB-69665C9A3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FCB2A-7409-440C-8047-D5678C683C45}"/>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400311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F819E-2CBC-445D-9610-904306885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8EBF3-E5BD-4AD4-8A9C-1329BD459A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C588-57AE-4815-A4C5-B22D0271F73A}"/>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02E16E29-B1F0-4B78-9258-FBD42B936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BEF9C-4D49-4C5F-985D-1F6BA13B2A29}"/>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128570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5187-931F-4DE4-9576-01F8B0D5F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670FE-4615-4A0B-B2A5-6CE7D5F865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A070C-70AB-4829-B6D7-1B459A5F2530}"/>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E9BEA9B7-7BC1-4540-AFBA-4F83D5D8C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5CA64-8EFF-4849-B00E-3679C604C456}"/>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119534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4A98-842E-477D-AF68-1DAFEB5252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BC979F-AC5B-4E97-B1D5-A9016FB82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713A5A-F132-468C-B5C1-07D6D651726C}"/>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D06F4A18-2D45-4961-A4D7-8C6490F9C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51197-7D0B-44E1-BA16-202F7EA067C1}"/>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114345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991A-1519-4F35-B88C-815C76734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A52F8-4724-4170-8BDE-FCA699487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D5D53-B9DF-4FBB-AB2B-159F0978A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BBFFA-F452-4B57-83DE-8615CD86C11F}"/>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6" name="Footer Placeholder 5">
            <a:extLst>
              <a:ext uri="{FF2B5EF4-FFF2-40B4-BE49-F238E27FC236}">
                <a16:creationId xmlns:a16="http://schemas.microsoft.com/office/drawing/2014/main" id="{D55AF9B6-6704-4034-9571-012A1BEDA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EEB45-8981-4EB0-A773-1F0463F2F636}"/>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110809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3E0B-E646-4F7D-AA41-CF3FF77B7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5D96E1-C49F-44BE-8106-654E31198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CE1FD-C2AB-472B-BF34-3937F0BAFA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8E172E-C7F5-48BF-B872-F49006728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1D36B8-4BEB-468B-B612-059180988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0E058-F6FF-4A25-BE3E-8D0CEFC0CB5C}"/>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8" name="Footer Placeholder 7">
            <a:extLst>
              <a:ext uri="{FF2B5EF4-FFF2-40B4-BE49-F238E27FC236}">
                <a16:creationId xmlns:a16="http://schemas.microsoft.com/office/drawing/2014/main" id="{CF8C2BEE-5BF4-4D1E-9414-3D6E875A2A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2F2750-7FB8-4BB3-B6DF-477CE986090E}"/>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56053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2A0E-BBEC-4ADC-8DE2-918369152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5E893-E400-4B3C-81B6-C7780520E04F}"/>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4" name="Footer Placeholder 3">
            <a:extLst>
              <a:ext uri="{FF2B5EF4-FFF2-40B4-BE49-F238E27FC236}">
                <a16:creationId xmlns:a16="http://schemas.microsoft.com/office/drawing/2014/main" id="{A0DF5120-6F62-403A-9074-E62559459B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B81BE1-1A44-4B5D-8F0D-456E1A17CD46}"/>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62448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3A501-2C7A-4604-99A2-361BFA2C15D9}"/>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3" name="Footer Placeholder 2">
            <a:extLst>
              <a:ext uri="{FF2B5EF4-FFF2-40B4-BE49-F238E27FC236}">
                <a16:creationId xmlns:a16="http://schemas.microsoft.com/office/drawing/2014/main" id="{B37D1341-3332-4B9D-AE92-0D6A507E85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EAE38-2B2A-43C4-B60F-0792F2112244}"/>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39076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458D-0825-4AA8-939F-BAF007E8A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7B146-4385-44E6-A05C-EFED775DE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77472-771C-42D8-A06F-2CD2115C6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7E8D9-5EAB-4890-812D-5B22A76AA550}"/>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6" name="Footer Placeholder 5">
            <a:extLst>
              <a:ext uri="{FF2B5EF4-FFF2-40B4-BE49-F238E27FC236}">
                <a16:creationId xmlns:a16="http://schemas.microsoft.com/office/drawing/2014/main" id="{9E031836-C8AA-4FFE-ADED-BF30FEF8C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7E8B0-9DF4-4A41-A638-BB5D882ACE70}"/>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205921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3F75-B3EE-4932-868F-56CE90A8E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F55795-BBDA-430A-B486-0C2E3653E5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155389-A6C0-45DC-A095-A3A4D1CE3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CC279-9ACC-44A1-A2C8-F0C6BE9E74B2}"/>
              </a:ext>
            </a:extLst>
          </p:cNvPr>
          <p:cNvSpPr>
            <a:spLocks noGrp="1"/>
          </p:cNvSpPr>
          <p:nvPr>
            <p:ph type="dt" sz="half" idx="10"/>
          </p:nvPr>
        </p:nvSpPr>
        <p:spPr/>
        <p:txBody>
          <a:bodyPr/>
          <a:lstStyle/>
          <a:p>
            <a:fld id="{8FBF6B6B-EED6-48E7-A423-5341497D2E73}" type="datetimeFigureOut">
              <a:rPr lang="en-US" smtClean="0"/>
              <a:t>12/15/2020</a:t>
            </a:fld>
            <a:endParaRPr lang="en-US"/>
          </a:p>
        </p:txBody>
      </p:sp>
      <p:sp>
        <p:nvSpPr>
          <p:cNvPr id="6" name="Footer Placeholder 5">
            <a:extLst>
              <a:ext uri="{FF2B5EF4-FFF2-40B4-BE49-F238E27FC236}">
                <a16:creationId xmlns:a16="http://schemas.microsoft.com/office/drawing/2014/main" id="{631D70D0-00F4-467F-B5D0-DD86874B8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93B0C-258C-4F2B-88A7-B2DC0F65DB16}"/>
              </a:ext>
            </a:extLst>
          </p:cNvPr>
          <p:cNvSpPr>
            <a:spLocks noGrp="1"/>
          </p:cNvSpPr>
          <p:nvPr>
            <p:ph type="sldNum" sz="quarter" idx="12"/>
          </p:nvPr>
        </p:nvSpPr>
        <p:spPr/>
        <p:txBody>
          <a:bodyPr/>
          <a:lstStyle/>
          <a:p>
            <a:fld id="{DD9E9312-0B2C-4FBC-AEBB-DF51B108F1F1}" type="slidenum">
              <a:rPr lang="en-US" smtClean="0"/>
              <a:t>‹#›</a:t>
            </a:fld>
            <a:endParaRPr lang="en-US"/>
          </a:p>
        </p:txBody>
      </p:sp>
    </p:spTree>
    <p:extLst>
      <p:ext uri="{BB962C8B-B14F-4D97-AF65-F5344CB8AC3E}">
        <p14:creationId xmlns:p14="http://schemas.microsoft.com/office/powerpoint/2010/main" val="359747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AF441-4529-4B60-A80A-0CB919DC4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717D2E-A2FA-4365-9091-88CD947F7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5F1AC-EE1A-49FE-94F4-E36A7FE7D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6B6B-EED6-48E7-A423-5341497D2E73}" type="datetimeFigureOut">
              <a:rPr lang="en-US" smtClean="0"/>
              <a:t>12/15/2020</a:t>
            </a:fld>
            <a:endParaRPr lang="en-US"/>
          </a:p>
        </p:txBody>
      </p:sp>
      <p:sp>
        <p:nvSpPr>
          <p:cNvPr id="5" name="Footer Placeholder 4">
            <a:extLst>
              <a:ext uri="{FF2B5EF4-FFF2-40B4-BE49-F238E27FC236}">
                <a16:creationId xmlns:a16="http://schemas.microsoft.com/office/drawing/2014/main" id="{B615116D-6657-4F9C-BA9B-F049221A7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E0CE3-73F4-4A45-8B8D-90F54A3A9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E9312-0B2C-4FBC-AEBB-DF51B108F1F1}" type="slidenum">
              <a:rPr lang="en-US" smtClean="0"/>
              <a:t>‹#›</a:t>
            </a:fld>
            <a:endParaRPr lang="en-US"/>
          </a:p>
        </p:txBody>
      </p:sp>
    </p:spTree>
    <p:extLst>
      <p:ext uri="{BB962C8B-B14F-4D97-AF65-F5344CB8AC3E}">
        <p14:creationId xmlns:p14="http://schemas.microsoft.com/office/powerpoint/2010/main" val="3068426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ecolind.2017.07.026" TargetMode="External"/><Relationship Id="rId2" Type="http://schemas.openxmlformats.org/officeDocument/2006/relationships/hyperlink" Target="https://doi.org/10.1016/j.wre.2013.09.001" TargetMode="External"/><Relationship Id="rId1" Type="http://schemas.openxmlformats.org/officeDocument/2006/relationships/slideLayout" Target="../slideLayouts/slideLayout7.xml"/><Relationship Id="rId6" Type="http://schemas.openxmlformats.org/officeDocument/2006/relationships/hyperlink" Target="https://doi.org/10.1007/s10533-014-9993-y" TargetMode="External"/><Relationship Id="rId5" Type="http://schemas.openxmlformats.org/officeDocument/2006/relationships/hyperlink" Target="https://doi.org/10.1029/2007GB002963" TargetMode="External"/><Relationship Id="rId4" Type="http://schemas.openxmlformats.org/officeDocument/2006/relationships/hyperlink" Target="https://doi.org/10.1175/1087-3562(2003)007%3c0001:EOAPAM%3e2.0.CO;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openxmlformats.org/officeDocument/2006/relationships/hyperlink" Target="https://pxhere.com/en/photo/716883" TargetMode="External"/><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hyperlink" Target="https://creativecommons.org/licenses/by-sa/3.0/" TargetMode="External"/><Relationship Id="rId4" Type="http://schemas.openxmlformats.org/officeDocument/2006/relationships/hyperlink" Target="https://en.wikipedia.org/wiki/River_Goul"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63B792-3070-4DC5-85AE-DF14FA18775A}"/>
              </a:ext>
            </a:extLst>
          </p:cNvPr>
          <p:cNvSpPr txBox="1"/>
          <p:nvPr/>
        </p:nvSpPr>
        <p:spPr>
          <a:xfrm>
            <a:off x="425919" y="268418"/>
            <a:ext cx="11541291" cy="6186309"/>
          </a:xfrm>
          <a:prstGeom prst="rect">
            <a:avLst/>
          </a:prstGeom>
          <a:noFill/>
        </p:spPr>
        <p:txBody>
          <a:bodyPr wrap="square" rtlCol="0">
            <a:spAutoFit/>
          </a:bodyPr>
          <a:lstStyle/>
          <a:p>
            <a:r>
              <a:rPr lang="en-US" sz="2400" b="1" dirty="0">
                <a:latin typeface="Gill Sans MT" panose="020B0502020104020203" pitchFamily="34" charset="0"/>
                <a:cs typeface="Arial" panose="020B0604020202020204" pitchFamily="34" charset="0"/>
              </a:rPr>
              <a:t>Global–Local–Global Water Quality solutions towards reducing Gulf hypoxia</a:t>
            </a: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dirty="0">
              <a:latin typeface="Gill Sans MT" panose="020B0502020104020203" pitchFamily="34" charset="0"/>
              <a:cs typeface="Arial" panose="020B0604020202020204" pitchFamily="34" charset="0"/>
            </a:endParaRPr>
          </a:p>
          <a:p>
            <a:endParaRPr lang="en-US" sz="2400" b="1" dirty="0">
              <a:latin typeface="Gill Sans MT" panose="020B0502020104020203" pitchFamily="34" charset="0"/>
              <a:cs typeface="Arial" panose="020B0604020202020204" pitchFamily="34" charset="0"/>
            </a:endParaRPr>
          </a:p>
          <a:p>
            <a:endParaRPr lang="en-US" sz="2400" b="1" dirty="0">
              <a:latin typeface="Gill Sans MT" panose="020B0502020104020203" pitchFamily="34" charset="0"/>
              <a:cs typeface="Arial" panose="020B0604020202020204" pitchFamily="34" charset="0"/>
            </a:endParaRPr>
          </a:p>
          <a:p>
            <a:endParaRPr lang="en-US" sz="2400" b="1" dirty="0">
              <a:latin typeface="Gill Sans MT" panose="020B0502020104020203" pitchFamily="34" charset="0"/>
              <a:cs typeface="Arial" panose="020B0604020202020204" pitchFamily="34" charset="0"/>
            </a:endParaRPr>
          </a:p>
          <a:p>
            <a:endParaRPr lang="en-US" sz="2400" b="1" dirty="0">
              <a:latin typeface="Gill Sans MT" panose="020B0502020104020203" pitchFamily="34" charset="0"/>
              <a:cs typeface="Arial" panose="020B0604020202020204" pitchFamily="34" charset="0"/>
            </a:endParaRPr>
          </a:p>
          <a:p>
            <a:endParaRPr lang="en-US" sz="2400" b="1" dirty="0">
              <a:latin typeface="Gill Sans MT" panose="020B0502020104020203" pitchFamily="34" charset="0"/>
              <a:cs typeface="Arial" panose="020B0604020202020204" pitchFamily="34" charset="0"/>
            </a:endParaRPr>
          </a:p>
          <a:p>
            <a:r>
              <a:rPr lang="en-US" sz="2400" b="1" dirty="0">
                <a:latin typeface="Gill Sans MT" panose="020B0502020104020203" pitchFamily="34" charset="0"/>
                <a:cs typeface="Arial" panose="020B0604020202020204" pitchFamily="34" charset="0"/>
              </a:rPr>
              <a:t>Synergistic response of nitrogen removal by rivers following field-margin management</a:t>
            </a:r>
          </a:p>
          <a:p>
            <a:pPr lvl="2"/>
            <a:r>
              <a:rPr lang="en-US" b="1" dirty="0">
                <a:latin typeface="Gill Sans MT" panose="020B0502020104020203" pitchFamily="34" charset="0"/>
                <a:cs typeface="Arial" panose="020B0604020202020204" pitchFamily="34" charset="0"/>
              </a:rPr>
              <a:t>Shan Zuidema</a:t>
            </a:r>
            <a:r>
              <a:rPr lang="en-US" dirty="0">
                <a:latin typeface="Gill Sans MT" panose="020B0502020104020203" pitchFamily="34" charset="0"/>
                <a:cs typeface="Arial" panose="020B0604020202020204" pitchFamily="34" charset="0"/>
              </a:rPr>
              <a:t>, Wil Wollheim, Richard Lammers  (UNH)</a:t>
            </a:r>
          </a:p>
          <a:p>
            <a:pPr lvl="2"/>
            <a:r>
              <a:rPr lang="en-US" dirty="0">
                <a:latin typeface="Gill Sans MT" panose="020B0502020104020203" pitchFamily="34" charset="0"/>
                <a:cs typeface="Arial" panose="020B0604020202020204" pitchFamily="34" charset="0"/>
              </a:rPr>
              <a:t>Chris Kucharik (UW-Madison)</a:t>
            </a:r>
          </a:p>
        </p:txBody>
      </p:sp>
      <p:sp>
        <p:nvSpPr>
          <p:cNvPr id="11" name="Rectangle 10">
            <a:extLst>
              <a:ext uri="{FF2B5EF4-FFF2-40B4-BE49-F238E27FC236}">
                <a16:creationId xmlns:a16="http://schemas.microsoft.com/office/drawing/2014/main" id="{96267D5A-0856-41CA-8E25-2FDA802C9F5E}"/>
              </a:ext>
            </a:extLst>
          </p:cNvPr>
          <p:cNvSpPr/>
          <p:nvPr/>
        </p:nvSpPr>
        <p:spPr>
          <a:xfrm>
            <a:off x="7401020" y="2019751"/>
            <a:ext cx="4566190" cy="1708160"/>
          </a:xfrm>
          <a:prstGeom prst="rect">
            <a:avLst/>
          </a:prstGeom>
        </p:spPr>
        <p:txBody>
          <a:bodyPr wrap="square">
            <a:spAutoFit/>
          </a:bodyPr>
          <a:lstStyle/>
          <a:p>
            <a:pPr marL="0" lvl="3">
              <a:spcAft>
                <a:spcPts val="600"/>
              </a:spcAft>
            </a:pPr>
            <a:r>
              <a:rPr lang="en-US" sz="2100" i="1" dirty="0">
                <a:latin typeface="Gill Sans MT" panose="020B0502020104020203" pitchFamily="34" charset="0"/>
                <a:cs typeface="Arial" panose="020B0604020202020204" pitchFamily="34" charset="0"/>
              </a:rPr>
              <a:t>Using coupled models to evaluate trade-offs and synergies of multiple interventions to reduce nutrient export by 45%-60% and mitigate bottom-level hypoxia.  </a:t>
            </a:r>
            <a:br>
              <a:rPr lang="en-US" sz="2100" i="1" dirty="0">
                <a:latin typeface="Gill Sans MT" panose="020B0502020104020203" pitchFamily="34" charset="0"/>
                <a:cs typeface="Arial" panose="020B0604020202020204" pitchFamily="34" charset="0"/>
              </a:rPr>
            </a:br>
            <a:endParaRPr lang="en-US" sz="2100" i="1" dirty="0">
              <a:latin typeface="Gill Sans MT" panose="020B0502020104020203"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2B39EBB9-142D-478C-AA6A-D42793C66B1C}"/>
              </a:ext>
            </a:extLst>
          </p:cNvPr>
          <p:cNvGrpSpPr/>
          <p:nvPr/>
        </p:nvGrpSpPr>
        <p:grpSpPr>
          <a:xfrm>
            <a:off x="1054911" y="1490033"/>
            <a:ext cx="5717117" cy="2785002"/>
            <a:chOff x="-67016" y="3812925"/>
            <a:chExt cx="5518160" cy="2688083"/>
          </a:xfrm>
        </p:grpSpPr>
        <p:pic>
          <p:nvPicPr>
            <p:cNvPr id="18" name="Picture 17" descr="Graphical user interface&#10;&#10;Description automatically generated">
              <a:extLst>
                <a:ext uri="{FF2B5EF4-FFF2-40B4-BE49-F238E27FC236}">
                  <a16:creationId xmlns:a16="http://schemas.microsoft.com/office/drawing/2014/main" id="{2DD138FA-D83E-4C94-B2A3-4CAEC05049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6000" contrast="-38000"/>
                      </a14:imgEffect>
                    </a14:imgLayer>
                  </a14:imgProps>
                </a:ext>
                <a:ext uri="{28A0092B-C50C-407E-A947-70E740481C1C}">
                  <a14:useLocalDpi xmlns:a14="http://schemas.microsoft.com/office/drawing/2010/main" val="0"/>
                </a:ext>
              </a:extLst>
            </a:blip>
            <a:srcRect b="41914"/>
            <a:stretch/>
          </p:blipFill>
          <p:spPr>
            <a:xfrm>
              <a:off x="-67016" y="3934703"/>
              <a:ext cx="5518160" cy="2566305"/>
            </a:xfrm>
            <a:prstGeom prst="rect">
              <a:avLst/>
            </a:prstGeom>
          </p:spPr>
        </p:pic>
        <p:sp>
          <p:nvSpPr>
            <p:cNvPr id="19" name="Oval 18">
              <a:extLst>
                <a:ext uri="{FF2B5EF4-FFF2-40B4-BE49-F238E27FC236}">
                  <a16:creationId xmlns:a16="http://schemas.microsoft.com/office/drawing/2014/main" id="{7EDA136D-718C-4259-824C-21CE53E8938F}"/>
                </a:ext>
              </a:extLst>
            </p:cNvPr>
            <p:cNvSpPr/>
            <p:nvPr/>
          </p:nvSpPr>
          <p:spPr>
            <a:xfrm>
              <a:off x="1886301" y="4255184"/>
              <a:ext cx="3314700" cy="966978"/>
            </a:xfrm>
            <a:prstGeom prst="ellipse">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4" name="Oval 23">
              <a:extLst>
                <a:ext uri="{FF2B5EF4-FFF2-40B4-BE49-F238E27FC236}">
                  <a16:creationId xmlns:a16="http://schemas.microsoft.com/office/drawing/2014/main" id="{2713AEF1-CBC6-40B1-9063-280C4FC9FC18}"/>
                </a:ext>
              </a:extLst>
            </p:cNvPr>
            <p:cNvSpPr/>
            <p:nvPr/>
          </p:nvSpPr>
          <p:spPr>
            <a:xfrm rot="16493846">
              <a:off x="1716476" y="4372986"/>
              <a:ext cx="1881891" cy="1931728"/>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5" name="TextBox 24">
              <a:extLst>
                <a:ext uri="{FF2B5EF4-FFF2-40B4-BE49-F238E27FC236}">
                  <a16:creationId xmlns:a16="http://schemas.microsoft.com/office/drawing/2014/main" id="{443AD039-7B32-43CB-894C-7815EA2DCCCC}"/>
                </a:ext>
              </a:extLst>
            </p:cNvPr>
            <p:cNvSpPr txBox="1"/>
            <p:nvPr/>
          </p:nvSpPr>
          <p:spPr>
            <a:xfrm>
              <a:off x="3481848" y="3812925"/>
              <a:ext cx="503156" cy="505012"/>
            </a:xfrm>
            <a:prstGeom prst="rect">
              <a:avLst/>
            </a:prstGeom>
            <a:noFill/>
          </p:spPr>
          <p:txBody>
            <a:bodyPr wrap="none" rtlCol="0">
              <a:spAutoFit/>
            </a:bodyPr>
            <a:lstStyle/>
            <a:p>
              <a:r>
                <a:rPr lang="en-US" sz="2800" b="1" dirty="0">
                  <a:solidFill>
                    <a:schemeClr val="accent1">
                      <a:lumMod val="75000"/>
                    </a:schemeClr>
                  </a:solidFill>
                  <a:latin typeface="Gill Sans MT" panose="020B0502020104020203" pitchFamily="34" charset="0"/>
                </a:rPr>
                <a:t>1)</a:t>
              </a:r>
            </a:p>
          </p:txBody>
        </p:sp>
        <p:sp>
          <p:nvSpPr>
            <p:cNvPr id="26" name="TextBox 25">
              <a:extLst>
                <a:ext uri="{FF2B5EF4-FFF2-40B4-BE49-F238E27FC236}">
                  <a16:creationId xmlns:a16="http://schemas.microsoft.com/office/drawing/2014/main" id="{F48B3E21-3322-457B-9D7C-16ED2FA74CFA}"/>
                </a:ext>
              </a:extLst>
            </p:cNvPr>
            <p:cNvSpPr txBox="1"/>
            <p:nvPr/>
          </p:nvSpPr>
          <p:spPr>
            <a:xfrm>
              <a:off x="1653253" y="4909481"/>
              <a:ext cx="503156" cy="505012"/>
            </a:xfrm>
            <a:prstGeom prst="rect">
              <a:avLst/>
            </a:prstGeom>
            <a:noFill/>
          </p:spPr>
          <p:txBody>
            <a:bodyPr wrap="none" rtlCol="0">
              <a:spAutoFit/>
            </a:bodyPr>
            <a:lstStyle/>
            <a:p>
              <a:r>
                <a:rPr lang="en-US" sz="2800" b="1" dirty="0">
                  <a:solidFill>
                    <a:schemeClr val="accent6">
                      <a:lumMod val="75000"/>
                    </a:schemeClr>
                  </a:solidFill>
                  <a:latin typeface="Gill Sans MT" panose="020B0502020104020203" pitchFamily="34" charset="0"/>
                </a:rPr>
                <a:t>2)</a:t>
              </a:r>
            </a:p>
          </p:txBody>
        </p:sp>
      </p:grpSp>
    </p:spTree>
    <p:extLst>
      <p:ext uri="{BB962C8B-B14F-4D97-AF65-F5344CB8AC3E}">
        <p14:creationId xmlns:p14="http://schemas.microsoft.com/office/powerpoint/2010/main" val="68941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8120A4-E884-4D2A-B508-2E2C3704A4B4}"/>
              </a:ext>
            </a:extLst>
          </p:cNvPr>
          <p:cNvPicPr>
            <a:picLocks noChangeAspect="1"/>
          </p:cNvPicPr>
          <p:nvPr/>
        </p:nvPicPr>
        <p:blipFill>
          <a:blip r:embed="rId2"/>
          <a:stretch>
            <a:fillRect/>
          </a:stretch>
        </p:blipFill>
        <p:spPr>
          <a:xfrm>
            <a:off x="0" y="4359253"/>
            <a:ext cx="12192000" cy="2498747"/>
          </a:xfrm>
          <a:prstGeom prst="rect">
            <a:avLst/>
          </a:prstGeom>
        </p:spPr>
      </p:pic>
      <p:sp>
        <p:nvSpPr>
          <p:cNvPr id="7" name="TextBox 6">
            <a:extLst>
              <a:ext uri="{FF2B5EF4-FFF2-40B4-BE49-F238E27FC236}">
                <a16:creationId xmlns:a16="http://schemas.microsoft.com/office/drawing/2014/main" id="{70D1F0CF-C16F-4944-AC8E-6FB01C6B338E}"/>
              </a:ext>
            </a:extLst>
          </p:cNvPr>
          <p:cNvSpPr txBox="1"/>
          <p:nvPr/>
        </p:nvSpPr>
        <p:spPr>
          <a:xfrm>
            <a:off x="10763656" y="3774478"/>
            <a:ext cx="1428344" cy="584775"/>
          </a:xfrm>
          <a:prstGeom prst="rect">
            <a:avLst/>
          </a:prstGeom>
          <a:solidFill>
            <a:schemeClr val="bg1"/>
          </a:solidFill>
        </p:spPr>
        <p:txBody>
          <a:bodyPr wrap="square" rtlCol="0">
            <a:spAutoFit/>
          </a:bodyPr>
          <a:lstStyle/>
          <a:p>
            <a:r>
              <a:rPr lang="en-US" sz="1600" dirty="0"/>
              <a:t>Change in N leaching (tons)</a:t>
            </a:r>
          </a:p>
        </p:txBody>
      </p:sp>
      <p:graphicFrame>
        <p:nvGraphicFramePr>
          <p:cNvPr id="9" name="Chart 8">
            <a:extLst>
              <a:ext uri="{FF2B5EF4-FFF2-40B4-BE49-F238E27FC236}">
                <a16:creationId xmlns:a16="http://schemas.microsoft.com/office/drawing/2014/main" id="{F952E07E-B689-40D7-8A4D-D6ED88A61ED3}"/>
              </a:ext>
            </a:extLst>
          </p:cNvPr>
          <p:cNvGraphicFramePr>
            <a:graphicFrameLocks/>
          </p:cNvGraphicFramePr>
          <p:nvPr>
            <p:extLst>
              <p:ext uri="{D42A27DB-BD31-4B8C-83A1-F6EECF244321}">
                <p14:modId xmlns:p14="http://schemas.microsoft.com/office/powerpoint/2010/main" val="4078104153"/>
              </p:ext>
            </p:extLst>
          </p:nvPr>
        </p:nvGraphicFramePr>
        <p:xfrm>
          <a:off x="421998" y="418171"/>
          <a:ext cx="10851885" cy="3149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939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381A5-01AC-4E5D-B528-20200A662345}"/>
              </a:ext>
            </a:extLst>
          </p:cNvPr>
          <p:cNvSpPr txBox="1"/>
          <p:nvPr/>
        </p:nvSpPr>
        <p:spPr>
          <a:xfrm>
            <a:off x="1460810" y="1123877"/>
            <a:ext cx="4739269" cy="646331"/>
          </a:xfrm>
          <a:prstGeom prst="rect">
            <a:avLst/>
          </a:prstGeom>
          <a:noFill/>
        </p:spPr>
        <p:txBody>
          <a:bodyPr wrap="square" rtlCol="0">
            <a:spAutoFit/>
          </a:bodyPr>
          <a:lstStyle/>
          <a:p>
            <a:r>
              <a:rPr lang="en-US" b="1" dirty="0"/>
              <a:t>Most effective leaching reduction policy varies by location and by state</a:t>
            </a:r>
          </a:p>
        </p:txBody>
      </p:sp>
      <p:graphicFrame>
        <p:nvGraphicFramePr>
          <p:cNvPr id="4" name="Chart 3">
            <a:extLst>
              <a:ext uri="{FF2B5EF4-FFF2-40B4-BE49-F238E27FC236}">
                <a16:creationId xmlns:a16="http://schemas.microsoft.com/office/drawing/2014/main" id="{AF4B955C-5A8E-456F-A434-7D9CF71129FB}"/>
              </a:ext>
            </a:extLst>
          </p:cNvPr>
          <p:cNvGraphicFramePr>
            <a:graphicFrameLocks/>
          </p:cNvGraphicFramePr>
          <p:nvPr>
            <p:extLst>
              <p:ext uri="{D42A27DB-BD31-4B8C-83A1-F6EECF244321}">
                <p14:modId xmlns:p14="http://schemas.microsoft.com/office/powerpoint/2010/main" val="3586197400"/>
              </p:ext>
            </p:extLst>
          </p:nvPr>
        </p:nvGraphicFramePr>
        <p:xfrm>
          <a:off x="732263" y="2096430"/>
          <a:ext cx="10727473" cy="476157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9E8F2E3E-75C7-4DAD-997E-C2E63B75E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57135"/>
            <a:ext cx="5438079" cy="2575932"/>
          </a:xfrm>
          <a:prstGeom prst="rect">
            <a:avLst/>
          </a:prstGeom>
        </p:spPr>
      </p:pic>
    </p:spTree>
    <p:extLst>
      <p:ext uri="{BB962C8B-B14F-4D97-AF65-F5344CB8AC3E}">
        <p14:creationId xmlns:p14="http://schemas.microsoft.com/office/powerpoint/2010/main" val="1679388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29C8F3-0078-4A1C-A35B-72F00EB506D0}"/>
              </a:ext>
            </a:extLst>
          </p:cNvPr>
          <p:cNvSpPr txBox="1"/>
          <p:nvPr/>
        </p:nvSpPr>
        <p:spPr>
          <a:xfrm>
            <a:off x="437112" y="562488"/>
            <a:ext cx="4640053" cy="369332"/>
          </a:xfrm>
          <a:prstGeom prst="rect">
            <a:avLst/>
          </a:prstGeom>
          <a:noFill/>
        </p:spPr>
        <p:txBody>
          <a:bodyPr wrap="none" rtlCol="0">
            <a:spAutoFit/>
          </a:bodyPr>
          <a:lstStyle/>
          <a:p>
            <a:r>
              <a:rPr lang="en-US" b="1" dirty="0"/>
              <a:t>50% mitigation comes from 10% grid cells</a:t>
            </a:r>
            <a:endParaRPr lang="en-US" dirty="0"/>
          </a:p>
        </p:txBody>
      </p:sp>
      <p:sp>
        <p:nvSpPr>
          <p:cNvPr id="15" name="TextBox 14">
            <a:extLst>
              <a:ext uri="{FF2B5EF4-FFF2-40B4-BE49-F238E27FC236}">
                <a16:creationId xmlns:a16="http://schemas.microsoft.com/office/drawing/2014/main" id="{A3B94BA6-0608-433A-ADF6-AF50F7389D97}"/>
              </a:ext>
            </a:extLst>
          </p:cNvPr>
          <p:cNvSpPr txBox="1"/>
          <p:nvPr/>
        </p:nvSpPr>
        <p:spPr>
          <a:xfrm>
            <a:off x="6096000" y="562488"/>
            <a:ext cx="6014224" cy="4555093"/>
          </a:xfrm>
          <a:prstGeom prst="rect">
            <a:avLst/>
          </a:prstGeom>
          <a:noFill/>
        </p:spPr>
        <p:txBody>
          <a:bodyPr wrap="square" rtlCol="0">
            <a:spAutoFit/>
          </a:bodyPr>
          <a:lstStyle/>
          <a:p>
            <a:r>
              <a:rPr lang="en-US" b="1" dirty="0"/>
              <a:t>Summary</a:t>
            </a:r>
          </a:p>
          <a:p>
            <a:endParaRPr lang="en-US" b="1" dirty="0"/>
          </a:p>
          <a:p>
            <a:pPr marL="285750" indent="-285750">
              <a:buFont typeface="Arial" panose="020B0604020202020204" pitchFamily="34" charset="0"/>
              <a:buChar char="•"/>
            </a:pPr>
            <a:r>
              <a:rPr lang="en-US" dirty="0"/>
              <a:t>Wetland is most the effective single practice, but none by itself is sufficient to achieve the 45% reduction goal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Most effective policy varies by location and by state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Spatial patterns of N leaching reduction differ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Leaching outcome is highly </a:t>
            </a:r>
            <a:r>
              <a:rPr lang="en-US" b="1" dirty="0"/>
              <a:t>spatially concentrated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Controlled drainage and wetland have strong spatial </a:t>
            </a:r>
            <a:r>
              <a:rPr lang="en-US" b="1" dirty="0"/>
              <a:t>spillovers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sz="2000" b="1" i="1" dirty="0"/>
              <a:t>Other interesting leaching reduction strategies?</a:t>
            </a:r>
            <a:endParaRPr lang="en-US" b="1" i="1" dirty="0"/>
          </a:p>
        </p:txBody>
      </p:sp>
      <p:grpSp>
        <p:nvGrpSpPr>
          <p:cNvPr id="12" name="Group 11">
            <a:extLst>
              <a:ext uri="{FF2B5EF4-FFF2-40B4-BE49-F238E27FC236}">
                <a16:creationId xmlns:a16="http://schemas.microsoft.com/office/drawing/2014/main" id="{361E0D69-3B0E-43FA-93BF-E8C2A373B3CC}"/>
              </a:ext>
            </a:extLst>
          </p:cNvPr>
          <p:cNvGrpSpPr/>
          <p:nvPr/>
        </p:nvGrpSpPr>
        <p:grpSpPr>
          <a:xfrm>
            <a:off x="432005" y="1359519"/>
            <a:ext cx="5304357" cy="4917009"/>
            <a:chOff x="432005" y="1359519"/>
            <a:chExt cx="5304357" cy="4917009"/>
          </a:xfrm>
        </p:grpSpPr>
        <p:grpSp>
          <p:nvGrpSpPr>
            <p:cNvPr id="9" name="Group 8">
              <a:extLst>
                <a:ext uri="{FF2B5EF4-FFF2-40B4-BE49-F238E27FC236}">
                  <a16:creationId xmlns:a16="http://schemas.microsoft.com/office/drawing/2014/main" id="{1221BE58-71F5-437A-A610-C6CEF5F7A7A3}"/>
                </a:ext>
              </a:extLst>
            </p:cNvPr>
            <p:cNvGrpSpPr/>
            <p:nvPr/>
          </p:nvGrpSpPr>
          <p:grpSpPr>
            <a:xfrm>
              <a:off x="432005" y="1765581"/>
              <a:ext cx="4316115" cy="4510947"/>
              <a:chOff x="1858864" y="1816496"/>
              <a:chExt cx="4736720" cy="4659768"/>
            </a:xfrm>
          </p:grpSpPr>
          <p:sp>
            <p:nvSpPr>
              <p:cNvPr id="16" name="TextBox 16">
                <a:extLst>
                  <a:ext uri="{FF2B5EF4-FFF2-40B4-BE49-F238E27FC236}">
                    <a16:creationId xmlns:a16="http://schemas.microsoft.com/office/drawing/2014/main" id="{67D738C3-C954-4BD1-AE96-F88DE6E87DC7}"/>
                  </a:ext>
                </a:extLst>
              </p:cNvPr>
              <p:cNvSpPr txBox="1"/>
              <p:nvPr/>
            </p:nvSpPr>
            <p:spPr>
              <a:xfrm>
                <a:off x="4579171" y="6126541"/>
                <a:ext cx="2016413" cy="349723"/>
              </a:xfrm>
              <a:prstGeom prst="rect">
                <a:avLst/>
              </a:prstGeom>
              <a:noFill/>
            </p:spPr>
            <p:txBody>
              <a:bodyPr wrap="none" rtlCol="0">
                <a:spAutoFit/>
              </a:bodyPr>
              <a:lstStyle/>
              <a:p>
                <a:pPr marL="0" marR="0">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Grid accumulation</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15">
                <a:extLst>
                  <a:ext uri="{FF2B5EF4-FFF2-40B4-BE49-F238E27FC236}">
                    <a16:creationId xmlns:a16="http://schemas.microsoft.com/office/drawing/2014/main" id="{7CCE3017-5F79-4D13-8450-77FE5F18EC0E}"/>
                  </a:ext>
                </a:extLst>
              </p:cNvPr>
              <p:cNvSpPr txBox="1"/>
              <p:nvPr/>
            </p:nvSpPr>
            <p:spPr>
              <a:xfrm rot="10800000">
                <a:off x="1858864" y="1816496"/>
                <a:ext cx="472877" cy="3225007"/>
              </a:xfrm>
              <a:prstGeom prst="rect">
                <a:avLst/>
              </a:prstGeom>
              <a:noFill/>
            </p:spPr>
            <p:txBody>
              <a:bodyPr vert="eaVert" wrap="none" rtlCol="0">
                <a:spAutoFit/>
              </a:bodyPr>
              <a:lstStyle/>
              <a:p>
                <a:pPr marL="0" marR="0">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Leaching mitigation accumulation</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989D70E2-957F-442C-A066-71C17B4B81BA}"/>
                </a:ext>
              </a:extLst>
            </p:cNvPr>
            <p:cNvPicPr>
              <a:picLocks noChangeAspect="1"/>
            </p:cNvPicPr>
            <p:nvPr/>
          </p:nvPicPr>
          <p:blipFill>
            <a:blip r:embed="rId2"/>
            <a:stretch>
              <a:fillRect/>
            </a:stretch>
          </p:blipFill>
          <p:spPr>
            <a:xfrm>
              <a:off x="1031012" y="1359519"/>
              <a:ext cx="4705350" cy="4495800"/>
            </a:xfrm>
            <a:prstGeom prst="rect">
              <a:avLst/>
            </a:prstGeom>
          </p:spPr>
        </p:pic>
      </p:grpSp>
    </p:spTree>
    <p:extLst>
      <p:ext uri="{BB962C8B-B14F-4D97-AF65-F5344CB8AC3E}">
        <p14:creationId xmlns:p14="http://schemas.microsoft.com/office/powerpoint/2010/main" val="206065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10A3B-216C-4308-8DAA-80F516DE49C7}"/>
              </a:ext>
            </a:extLst>
          </p:cNvPr>
          <p:cNvSpPr/>
          <p:nvPr/>
        </p:nvSpPr>
        <p:spPr>
          <a:xfrm>
            <a:off x="559398" y="1850316"/>
            <a:ext cx="11005073" cy="3323987"/>
          </a:xfrm>
          <a:prstGeom prst="rect">
            <a:avLst/>
          </a:prstGeom>
        </p:spPr>
        <p:txBody>
          <a:bodyPr wrap="square">
            <a:spAutoFit/>
          </a:bodyPr>
          <a:lstStyle/>
          <a:p>
            <a:pPr marL="461963" indent="-461963"/>
            <a:r>
              <a:rPr lang="en-US" sz="1400" dirty="0">
                <a:latin typeface="Gill Sans MT" panose="020B0502020104020203" pitchFamily="34" charset="0"/>
              </a:rPr>
              <a:t>Christianson, L., Tyndall, J., &amp; Helmers, M. (2013). Financial comparison of seven nitrate reduction strategies for Midwestern agricultural drainage. </a:t>
            </a:r>
            <a:r>
              <a:rPr lang="en-US" sz="1400" i="1" dirty="0">
                <a:latin typeface="Gill Sans MT" panose="020B0502020104020203" pitchFamily="34" charset="0"/>
              </a:rPr>
              <a:t>Water Resources and Economics</a:t>
            </a:r>
            <a:r>
              <a:rPr lang="en-US" sz="1400" dirty="0">
                <a:latin typeface="Gill Sans MT" panose="020B0502020104020203" pitchFamily="34" charset="0"/>
              </a:rPr>
              <a:t>, </a:t>
            </a:r>
            <a:r>
              <a:rPr lang="en-US" sz="1400" i="1" dirty="0">
                <a:latin typeface="Gill Sans MT" panose="020B0502020104020203" pitchFamily="34" charset="0"/>
              </a:rPr>
              <a:t>2–3</a:t>
            </a:r>
            <a:r>
              <a:rPr lang="en-US" sz="1400" dirty="0">
                <a:latin typeface="Gill Sans MT" panose="020B0502020104020203" pitchFamily="34" charset="0"/>
              </a:rPr>
              <a:t>, 30–56. </a:t>
            </a:r>
            <a:r>
              <a:rPr lang="en-US" sz="1400" dirty="0">
                <a:latin typeface="Gill Sans MT" panose="020B0502020104020203" pitchFamily="34" charset="0"/>
                <a:hlinkClick r:id="rId2"/>
              </a:rPr>
              <a:t>https://doi.org/10.1016/j.wre.2013.09.001</a:t>
            </a:r>
            <a:endParaRPr lang="en-US" sz="1400" dirty="0">
              <a:latin typeface="Gill Sans MT" panose="020B0502020104020203" pitchFamily="34" charset="0"/>
            </a:endParaRPr>
          </a:p>
          <a:p>
            <a:pPr marL="461963" indent="-461963"/>
            <a:r>
              <a:rPr lang="en-US" sz="1400" dirty="0">
                <a:latin typeface="Gill Sans MT" panose="020B0502020104020203" pitchFamily="34" charset="0"/>
              </a:rPr>
              <a:t>Horvath, E. K., Christensen, J. R., </a:t>
            </a:r>
            <a:r>
              <a:rPr lang="en-US" sz="1400" dirty="0" err="1">
                <a:latin typeface="Gill Sans MT" panose="020B0502020104020203" pitchFamily="34" charset="0"/>
              </a:rPr>
              <a:t>Mehaffey</a:t>
            </a:r>
            <a:r>
              <a:rPr lang="en-US" sz="1400" dirty="0">
                <a:latin typeface="Gill Sans MT" panose="020B0502020104020203" pitchFamily="34" charset="0"/>
              </a:rPr>
              <a:t>, M. H., &amp; Neale, A. C. (2017). Building a potential wetland restoration indicator for the contiguous United States. </a:t>
            </a:r>
            <a:r>
              <a:rPr lang="en-US" sz="1400" i="1" dirty="0">
                <a:latin typeface="Gill Sans MT" panose="020B0502020104020203" pitchFamily="34" charset="0"/>
              </a:rPr>
              <a:t>Ecological Indicators</a:t>
            </a:r>
            <a:r>
              <a:rPr lang="en-US" sz="1400" dirty="0">
                <a:latin typeface="Gill Sans MT" panose="020B0502020104020203" pitchFamily="34" charset="0"/>
              </a:rPr>
              <a:t>, </a:t>
            </a:r>
            <a:r>
              <a:rPr lang="en-US" sz="1400" i="1" dirty="0">
                <a:latin typeface="Gill Sans MT" panose="020B0502020104020203" pitchFamily="34" charset="0"/>
              </a:rPr>
              <a:t>83</a:t>
            </a:r>
            <a:r>
              <a:rPr lang="en-US" sz="1400" dirty="0">
                <a:latin typeface="Gill Sans MT" panose="020B0502020104020203" pitchFamily="34" charset="0"/>
              </a:rPr>
              <a:t>, 462–473. </a:t>
            </a:r>
            <a:r>
              <a:rPr lang="en-US" sz="1400" dirty="0">
                <a:latin typeface="Gill Sans MT" panose="020B0502020104020203" pitchFamily="34" charset="0"/>
                <a:hlinkClick r:id="rId3"/>
              </a:rPr>
              <a:t>https://doi.org/10.1016/j.ecolind.2017.07.026</a:t>
            </a:r>
            <a:endParaRPr lang="en-US" sz="1400" dirty="0">
              <a:latin typeface="Gill Sans MT" panose="020B0502020104020203" pitchFamily="34" charset="0"/>
            </a:endParaRPr>
          </a:p>
          <a:p>
            <a:pPr marL="461963" indent="-461963"/>
            <a:r>
              <a:rPr lang="en-US" sz="1400" dirty="0">
                <a:latin typeface="Gill Sans MT" panose="020B0502020104020203" pitchFamily="34" charset="0"/>
              </a:rPr>
              <a:t>Kucharik, C. J. (2003). Evaluation of a Process-Based </a:t>
            </a:r>
            <a:r>
              <a:rPr lang="en-US" sz="1400" dirty="0" err="1">
                <a:latin typeface="Gill Sans MT" panose="020B0502020104020203" pitchFamily="34" charset="0"/>
              </a:rPr>
              <a:t>Agro</a:t>
            </a:r>
            <a:r>
              <a:rPr lang="en-US" sz="1400" dirty="0">
                <a:latin typeface="Gill Sans MT" panose="020B0502020104020203" pitchFamily="34" charset="0"/>
              </a:rPr>
              <a:t>-Ecosystem Model (</a:t>
            </a:r>
            <a:r>
              <a:rPr lang="en-US" sz="1400" dirty="0" err="1">
                <a:latin typeface="Gill Sans MT" panose="020B0502020104020203" pitchFamily="34" charset="0"/>
              </a:rPr>
              <a:t>Agro</a:t>
            </a:r>
            <a:r>
              <a:rPr lang="en-US" sz="1400" dirty="0">
                <a:latin typeface="Gill Sans MT" panose="020B0502020104020203" pitchFamily="34" charset="0"/>
              </a:rPr>
              <a:t>-IBIS) across the U.S. Corn Belt: Simulations of the Interannual Variability in Maize Yield. </a:t>
            </a:r>
            <a:r>
              <a:rPr lang="en-US" sz="1400" i="1" dirty="0">
                <a:latin typeface="Gill Sans MT" panose="020B0502020104020203" pitchFamily="34" charset="0"/>
              </a:rPr>
              <a:t>Earth Interactions</a:t>
            </a:r>
            <a:r>
              <a:rPr lang="en-US" sz="1400" dirty="0">
                <a:latin typeface="Gill Sans MT" panose="020B0502020104020203" pitchFamily="34" charset="0"/>
              </a:rPr>
              <a:t>, </a:t>
            </a:r>
            <a:r>
              <a:rPr lang="en-US" sz="1400" i="1" dirty="0">
                <a:latin typeface="Gill Sans MT" panose="020B0502020104020203" pitchFamily="34" charset="0"/>
              </a:rPr>
              <a:t>7</a:t>
            </a:r>
            <a:r>
              <a:rPr lang="en-US" sz="1400" dirty="0">
                <a:latin typeface="Gill Sans MT" panose="020B0502020104020203" pitchFamily="34" charset="0"/>
              </a:rPr>
              <a:t>(14), 1–33. </a:t>
            </a:r>
            <a:r>
              <a:rPr lang="en-US" sz="1400" dirty="0">
                <a:latin typeface="Gill Sans MT" panose="020B0502020104020203" pitchFamily="34" charset="0"/>
                <a:hlinkClick r:id="rId4"/>
              </a:rPr>
              <a:t>https://doi.org/10.1175/1087-3562(2003)007&lt;0001:EOAPAM&gt;2.0.CO;2</a:t>
            </a:r>
            <a:endParaRPr lang="en-US" sz="1400" dirty="0">
              <a:latin typeface="Gill Sans MT" panose="020B0502020104020203" pitchFamily="34" charset="0"/>
            </a:endParaRPr>
          </a:p>
          <a:p>
            <a:pPr marL="461963" indent="-461963"/>
            <a:r>
              <a:rPr lang="en-US" sz="1400" dirty="0">
                <a:latin typeface="Gill Sans MT" panose="020B0502020104020203" pitchFamily="34" charset="0"/>
              </a:rPr>
              <a:t>Liu, J., Hertel, T. W., Bowling, L., </a:t>
            </a:r>
            <a:r>
              <a:rPr lang="en-US" sz="1400" dirty="0" err="1">
                <a:latin typeface="Gill Sans MT" panose="020B0502020104020203" pitchFamily="34" charset="0"/>
              </a:rPr>
              <a:t>Jame</a:t>
            </a:r>
            <a:r>
              <a:rPr lang="en-US" sz="1400" dirty="0">
                <a:latin typeface="Gill Sans MT" panose="020B0502020104020203" pitchFamily="34" charset="0"/>
              </a:rPr>
              <a:t>, S., Kucharik, C., &amp; </a:t>
            </a:r>
            <a:r>
              <a:rPr lang="en-US" sz="1400" dirty="0" err="1">
                <a:latin typeface="Gill Sans MT" panose="020B0502020104020203" pitchFamily="34" charset="0"/>
              </a:rPr>
              <a:t>Ramankutty</a:t>
            </a:r>
            <a:r>
              <a:rPr lang="en-US" sz="1400" dirty="0">
                <a:latin typeface="Gill Sans MT" panose="020B0502020104020203" pitchFamily="34" charset="0"/>
              </a:rPr>
              <a:t>, N. (2018). Evaluating Alternative Options for Managing Nitrogen Losses from Corn Production. </a:t>
            </a:r>
            <a:r>
              <a:rPr lang="en-US" sz="1400" i="1" dirty="0">
                <a:latin typeface="Gill Sans MT" panose="020B0502020104020203" pitchFamily="34" charset="0"/>
              </a:rPr>
              <a:t>Purdue Policy Research Institute Policy Briefs</a:t>
            </a:r>
            <a:r>
              <a:rPr lang="en-US" sz="1400" dirty="0">
                <a:latin typeface="Gill Sans MT" panose="020B0502020104020203" pitchFamily="34" charset="0"/>
              </a:rPr>
              <a:t>, </a:t>
            </a:r>
            <a:r>
              <a:rPr lang="en-US" sz="1400" i="1" dirty="0">
                <a:latin typeface="Gill Sans MT" panose="020B0502020104020203" pitchFamily="34" charset="0"/>
              </a:rPr>
              <a:t>4</a:t>
            </a:r>
            <a:r>
              <a:rPr lang="en-US" sz="1400" dirty="0">
                <a:latin typeface="Gill Sans MT" panose="020B0502020104020203" pitchFamily="34" charset="0"/>
              </a:rPr>
              <a:t>(1), 5.</a:t>
            </a:r>
          </a:p>
          <a:p>
            <a:pPr marL="461963" indent="-461963"/>
            <a:r>
              <a:rPr lang="en-US" sz="1400" dirty="0">
                <a:latin typeface="Gill Sans MT" panose="020B0502020104020203" pitchFamily="34" charset="0"/>
              </a:rPr>
              <a:t>Marshall, E. (2018). </a:t>
            </a:r>
            <a:r>
              <a:rPr lang="en-US" sz="1400" i="1" dirty="0">
                <a:latin typeface="Gill Sans MT" panose="020B0502020104020203" pitchFamily="34" charset="0"/>
              </a:rPr>
              <a:t>Reducing Nutrient Losses From Cropland in the Mississippi/Atchafalaya River Basin: Cost Efficiency and Regional Distribution</a:t>
            </a:r>
            <a:r>
              <a:rPr lang="en-US" sz="1400" dirty="0">
                <a:latin typeface="Gill Sans MT" panose="020B0502020104020203" pitchFamily="34" charset="0"/>
              </a:rPr>
              <a:t> (Economic Research Report No. ERR-258) (p. 75). Washington, D. C.: US Department of </a:t>
            </a:r>
            <a:r>
              <a:rPr lang="en-US" sz="1400" dirty="0" err="1">
                <a:latin typeface="Gill Sans MT" panose="020B0502020104020203" pitchFamily="34" charset="0"/>
              </a:rPr>
              <a:t>Agiculture</a:t>
            </a:r>
            <a:r>
              <a:rPr lang="en-US" sz="1400" dirty="0">
                <a:latin typeface="Gill Sans MT" panose="020B0502020104020203" pitchFamily="34" charset="0"/>
              </a:rPr>
              <a:t>, Economic Research Service.</a:t>
            </a:r>
          </a:p>
          <a:p>
            <a:pPr marL="461963" indent="-461963"/>
            <a:r>
              <a:rPr lang="en-US" sz="1400" dirty="0">
                <a:latin typeface="Gill Sans MT" panose="020B0502020104020203" pitchFamily="34" charset="0"/>
              </a:rPr>
              <a:t>Wollheim, W., </a:t>
            </a:r>
            <a:r>
              <a:rPr lang="en-US" sz="1400" dirty="0" err="1">
                <a:latin typeface="Gill Sans MT" panose="020B0502020104020203" pitchFamily="34" charset="0"/>
              </a:rPr>
              <a:t>Vörösmarty</a:t>
            </a:r>
            <a:r>
              <a:rPr lang="en-US" sz="1400" dirty="0">
                <a:latin typeface="Gill Sans MT" panose="020B0502020104020203" pitchFamily="34" charset="0"/>
              </a:rPr>
              <a:t>, C. J., </a:t>
            </a:r>
            <a:r>
              <a:rPr lang="en-US" sz="1400" dirty="0" err="1">
                <a:latin typeface="Gill Sans MT" panose="020B0502020104020203" pitchFamily="34" charset="0"/>
              </a:rPr>
              <a:t>Bouwman</a:t>
            </a:r>
            <a:r>
              <a:rPr lang="en-US" sz="1400" dirty="0">
                <a:latin typeface="Gill Sans MT" panose="020B0502020104020203" pitchFamily="34" charset="0"/>
              </a:rPr>
              <a:t>, A. F., Green, P., Harrison, J., Linder, E., et al. (2008). Global N removal by freshwater aquatic systems using a spatially distributed, within-basin approach. </a:t>
            </a:r>
            <a:r>
              <a:rPr lang="en-US" sz="1400" i="1" dirty="0">
                <a:latin typeface="Gill Sans MT" panose="020B0502020104020203" pitchFamily="34" charset="0"/>
              </a:rPr>
              <a:t>Global Biogeochemical Cycles</a:t>
            </a:r>
            <a:r>
              <a:rPr lang="en-US" sz="1400" dirty="0">
                <a:latin typeface="Gill Sans MT" panose="020B0502020104020203" pitchFamily="34" charset="0"/>
              </a:rPr>
              <a:t>, </a:t>
            </a:r>
            <a:r>
              <a:rPr lang="en-US" sz="1400" i="1" dirty="0">
                <a:latin typeface="Gill Sans MT" panose="020B0502020104020203" pitchFamily="34" charset="0"/>
              </a:rPr>
              <a:t>22</a:t>
            </a:r>
            <a:r>
              <a:rPr lang="en-US" sz="1400" dirty="0">
                <a:latin typeface="Gill Sans MT" panose="020B0502020104020203" pitchFamily="34" charset="0"/>
              </a:rPr>
              <a:t>(2). </a:t>
            </a:r>
            <a:r>
              <a:rPr lang="en-US" sz="1400" dirty="0">
                <a:latin typeface="Gill Sans MT" panose="020B0502020104020203" pitchFamily="34" charset="0"/>
                <a:hlinkClick r:id="rId5"/>
              </a:rPr>
              <a:t>https://doi.org/10.1029/2007GB002963</a:t>
            </a:r>
            <a:endParaRPr lang="en-US" sz="1400" dirty="0">
              <a:latin typeface="Gill Sans MT" panose="020B0502020104020203" pitchFamily="34" charset="0"/>
            </a:endParaRPr>
          </a:p>
          <a:p>
            <a:pPr marL="461963" indent="-461963"/>
            <a:r>
              <a:rPr lang="en-US" sz="1400" dirty="0">
                <a:latin typeface="Gill Sans MT" panose="020B0502020104020203" pitchFamily="34" charset="0"/>
              </a:rPr>
              <a:t>Wollheim, W., Harms, T. K., Peterson, B. J., </a:t>
            </a:r>
            <a:r>
              <a:rPr lang="en-US" sz="1400" dirty="0" err="1">
                <a:latin typeface="Gill Sans MT" panose="020B0502020104020203" pitchFamily="34" charset="0"/>
              </a:rPr>
              <a:t>Morkeski</a:t>
            </a:r>
            <a:r>
              <a:rPr lang="en-US" sz="1400" dirty="0">
                <a:latin typeface="Gill Sans MT" panose="020B0502020104020203" pitchFamily="34" charset="0"/>
              </a:rPr>
              <a:t>, K., Hopkinson, C. S., Stewart, R. J., et al. (2014). Nitrate uptake dynamics of surface transient storage in stream channels and fluvial wetlands. </a:t>
            </a:r>
            <a:r>
              <a:rPr lang="en-US" sz="1400" i="1" dirty="0">
                <a:latin typeface="Gill Sans MT" panose="020B0502020104020203" pitchFamily="34" charset="0"/>
              </a:rPr>
              <a:t>Biogeochemistry</a:t>
            </a:r>
            <a:r>
              <a:rPr lang="en-US" sz="1400" dirty="0">
                <a:latin typeface="Gill Sans MT" panose="020B0502020104020203" pitchFamily="34" charset="0"/>
              </a:rPr>
              <a:t>, </a:t>
            </a:r>
            <a:r>
              <a:rPr lang="en-US" sz="1400" i="1" dirty="0">
                <a:latin typeface="Gill Sans MT" panose="020B0502020104020203" pitchFamily="34" charset="0"/>
              </a:rPr>
              <a:t>120</a:t>
            </a:r>
            <a:r>
              <a:rPr lang="en-US" sz="1400" dirty="0">
                <a:latin typeface="Gill Sans MT" panose="020B0502020104020203" pitchFamily="34" charset="0"/>
              </a:rPr>
              <a:t>(1–3), 239–257. </a:t>
            </a:r>
            <a:r>
              <a:rPr lang="en-US" sz="1400" dirty="0">
                <a:latin typeface="Gill Sans MT" panose="020B0502020104020203" pitchFamily="34" charset="0"/>
                <a:hlinkClick r:id="rId6"/>
              </a:rPr>
              <a:t>https://doi.org/10.1007/s10533-014-9993-y</a:t>
            </a:r>
            <a:endParaRPr lang="en-US" sz="1400" dirty="0">
              <a:latin typeface="Gill Sans MT" panose="020B0502020104020203" pitchFamily="34" charset="0"/>
            </a:endParaRPr>
          </a:p>
          <a:p>
            <a:pPr marL="461963" indent="-461963"/>
            <a:endParaRPr lang="en-US" sz="1400" dirty="0">
              <a:effectLst/>
              <a:latin typeface="Gill Sans MT" panose="020B0502020104020203" pitchFamily="34" charset="0"/>
            </a:endParaRPr>
          </a:p>
        </p:txBody>
      </p:sp>
    </p:spTree>
    <p:extLst>
      <p:ext uri="{BB962C8B-B14F-4D97-AF65-F5344CB8AC3E}">
        <p14:creationId xmlns:p14="http://schemas.microsoft.com/office/powerpoint/2010/main" val="240598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4D9D-FFA3-4179-BA08-3C249CC76312}"/>
              </a:ext>
            </a:extLst>
          </p:cNvPr>
          <p:cNvSpPr>
            <a:spLocks noGrp="1"/>
          </p:cNvSpPr>
          <p:nvPr>
            <p:ph type="title"/>
          </p:nvPr>
        </p:nvSpPr>
        <p:spPr>
          <a:xfrm>
            <a:off x="442990" y="365125"/>
            <a:ext cx="11306020" cy="1325563"/>
          </a:xfrm>
        </p:spPr>
        <p:txBody>
          <a:bodyPr>
            <a:noAutofit/>
          </a:bodyPr>
          <a:lstStyle/>
          <a:p>
            <a:r>
              <a:rPr lang="en-US" sz="3600" b="1" dirty="0">
                <a:latin typeface="Gill Sans MT" panose="020B0502020104020203" pitchFamily="34" charset="0"/>
                <a:cs typeface="Arial" panose="020B0604020202020204" pitchFamily="34" charset="0"/>
              </a:rPr>
              <a:t>How does converting  drained cropland to restored wetlands </a:t>
            </a:r>
            <a:r>
              <a:rPr lang="en-US" sz="3600" b="1" i="1" dirty="0">
                <a:latin typeface="Gill Sans MT" panose="020B0502020104020203" pitchFamily="34" charset="0"/>
                <a:cs typeface="Arial" panose="020B0604020202020204" pitchFamily="34" charset="0"/>
              </a:rPr>
              <a:t>affect riverine denitrification </a:t>
            </a:r>
            <a:r>
              <a:rPr lang="en-US" sz="3600" b="1" dirty="0">
                <a:latin typeface="Gill Sans MT" panose="020B0502020104020203" pitchFamily="34" charset="0"/>
                <a:cs typeface="Arial" panose="020B0604020202020204" pitchFamily="34" charset="0"/>
              </a:rPr>
              <a:t>and export?  </a:t>
            </a:r>
            <a:endParaRPr lang="en-US" sz="3600" dirty="0">
              <a:latin typeface="Gill Sans MT" panose="020B0502020104020203" pitchFamily="34" charset="0"/>
              <a:cs typeface="Arial" panose="020B0604020202020204" pitchFamily="34" charset="0"/>
            </a:endParaRPr>
          </a:p>
        </p:txBody>
      </p:sp>
      <p:pic>
        <p:nvPicPr>
          <p:cNvPr id="4" name="Content Placeholder 3" descr="A close up of a map&#10;&#10;Description automatically generated">
            <a:extLst>
              <a:ext uri="{FF2B5EF4-FFF2-40B4-BE49-F238E27FC236}">
                <a16:creationId xmlns:a16="http://schemas.microsoft.com/office/drawing/2014/main" id="{567A147C-656C-4BC4-97EA-CCCBFB007DC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6732"/>
          <a:stretch/>
        </p:blipFill>
        <p:spPr>
          <a:xfrm>
            <a:off x="6823710" y="1639599"/>
            <a:ext cx="4925300" cy="3369513"/>
          </a:xfrm>
          <a:prstGeom prst="rect">
            <a:avLst/>
          </a:prstGeom>
        </p:spPr>
      </p:pic>
      <p:sp>
        <p:nvSpPr>
          <p:cNvPr id="54" name="TextBox 53">
            <a:extLst>
              <a:ext uri="{FF2B5EF4-FFF2-40B4-BE49-F238E27FC236}">
                <a16:creationId xmlns:a16="http://schemas.microsoft.com/office/drawing/2014/main" id="{1E8AC360-EA7B-4D84-A90F-1DA6F5D1A445}"/>
              </a:ext>
            </a:extLst>
          </p:cNvPr>
          <p:cNvSpPr txBox="1"/>
          <p:nvPr/>
        </p:nvSpPr>
        <p:spPr>
          <a:xfrm>
            <a:off x="7847504" y="1801902"/>
            <a:ext cx="2947923" cy="400110"/>
          </a:xfrm>
          <a:prstGeom prst="rect">
            <a:avLst/>
          </a:prstGeom>
          <a:solidFill>
            <a:schemeClr val="bg1"/>
          </a:solidFill>
        </p:spPr>
        <p:txBody>
          <a:bodyPr wrap="none" rtlCol="0">
            <a:spAutoFit/>
          </a:bodyPr>
          <a:lstStyle/>
          <a:p>
            <a:r>
              <a:rPr lang="en-US" sz="2000" dirty="0">
                <a:latin typeface="Gill Sans MT" panose="020B0502020104020203" pitchFamily="34" charset="0"/>
                <a:cs typeface="Arial" panose="020B0604020202020204" pitchFamily="34" charset="0"/>
              </a:rPr>
              <a:t>Drained rotated maize soy</a:t>
            </a:r>
            <a:endParaRPr lang="en-US" sz="2000" b="1" dirty="0">
              <a:latin typeface="Gill Sans MT" panose="020B0502020104020203" pitchFamily="34" charset="0"/>
              <a:cs typeface="Arial" panose="020B0604020202020204" pitchFamily="34" charset="0"/>
            </a:endParaRPr>
          </a:p>
        </p:txBody>
      </p:sp>
      <p:pic>
        <p:nvPicPr>
          <p:cNvPr id="82" name="Picture 81">
            <a:extLst>
              <a:ext uri="{FF2B5EF4-FFF2-40B4-BE49-F238E27FC236}">
                <a16:creationId xmlns:a16="http://schemas.microsoft.com/office/drawing/2014/main" id="{B9E4668A-839D-48A9-88F8-0488C79FB4E8}"/>
              </a:ext>
            </a:extLst>
          </p:cNvPr>
          <p:cNvPicPr>
            <a:picLocks noChangeAspect="1"/>
          </p:cNvPicPr>
          <p:nvPr/>
        </p:nvPicPr>
        <p:blipFill>
          <a:blip r:embed="rId4"/>
          <a:stretch>
            <a:fillRect/>
          </a:stretch>
        </p:blipFill>
        <p:spPr>
          <a:xfrm>
            <a:off x="8698231" y="4638376"/>
            <a:ext cx="3050780" cy="2071456"/>
          </a:xfrm>
          <a:prstGeom prst="rect">
            <a:avLst/>
          </a:prstGeom>
        </p:spPr>
      </p:pic>
      <p:sp>
        <p:nvSpPr>
          <p:cNvPr id="89" name="TextBox 88">
            <a:extLst>
              <a:ext uri="{FF2B5EF4-FFF2-40B4-BE49-F238E27FC236}">
                <a16:creationId xmlns:a16="http://schemas.microsoft.com/office/drawing/2014/main" id="{31B834E3-9332-4D17-B591-A8C1A0676230}"/>
              </a:ext>
            </a:extLst>
          </p:cNvPr>
          <p:cNvSpPr txBox="1"/>
          <p:nvPr/>
        </p:nvSpPr>
        <p:spPr>
          <a:xfrm>
            <a:off x="79648" y="6550223"/>
            <a:ext cx="7308924" cy="307777"/>
          </a:xfrm>
          <a:prstGeom prst="rect">
            <a:avLst/>
          </a:prstGeom>
          <a:noFill/>
        </p:spPr>
        <p:txBody>
          <a:bodyPr wrap="none" rtlCol="0">
            <a:spAutoFit/>
          </a:bodyPr>
          <a:lstStyle/>
          <a:p>
            <a:r>
              <a:rPr lang="en-US" sz="1400" dirty="0">
                <a:solidFill>
                  <a:schemeClr val="tx1">
                    <a:lumMod val="65000"/>
                    <a:lumOff val="35000"/>
                  </a:schemeClr>
                </a:solidFill>
                <a:latin typeface="Gill Sans MT" panose="020B0502020104020203" pitchFamily="34" charset="0"/>
                <a:cs typeface="Arial" panose="020B0604020202020204" pitchFamily="34" charset="0"/>
              </a:rPr>
              <a:t>[1] Horvath et al. (2017), [2]  Christianson et al. (2013) [3] Marshall et al. 2018 [4] Liu et al. (2018)</a:t>
            </a:r>
          </a:p>
        </p:txBody>
      </p:sp>
      <p:sp>
        <p:nvSpPr>
          <p:cNvPr id="53" name="TextBox 52">
            <a:extLst>
              <a:ext uri="{FF2B5EF4-FFF2-40B4-BE49-F238E27FC236}">
                <a16:creationId xmlns:a16="http://schemas.microsoft.com/office/drawing/2014/main" id="{9116D4BF-65C1-4101-84BC-536FE0B251E0}"/>
              </a:ext>
            </a:extLst>
          </p:cNvPr>
          <p:cNvSpPr txBox="1"/>
          <p:nvPr/>
        </p:nvSpPr>
        <p:spPr>
          <a:xfrm>
            <a:off x="586694" y="2065456"/>
            <a:ext cx="6157858" cy="3847207"/>
          </a:xfrm>
          <a:prstGeom prst="rect">
            <a:avLst/>
          </a:prstGeom>
          <a:noFill/>
        </p:spPr>
        <p:txBody>
          <a:bodyPr wrap="square" rtlCol="0">
            <a:spAutoFit/>
          </a:bodyPr>
          <a:lstStyle/>
          <a:p>
            <a:r>
              <a:rPr lang="en-US" sz="2400" dirty="0">
                <a:latin typeface="Gill Sans MT" panose="020B0502020104020203" pitchFamily="34" charset="0"/>
                <a:cs typeface="Arial" panose="020B0604020202020204" pitchFamily="34" charset="0"/>
              </a:rPr>
              <a:t>Wetland restoration considered a key intervention, with high capacity </a:t>
            </a:r>
            <a:r>
              <a:rPr lang="en-US" sz="2400" baseline="30000" dirty="0">
                <a:latin typeface="Gill Sans MT" panose="020B0502020104020203" pitchFamily="34" charset="0"/>
                <a:cs typeface="Arial" panose="020B0604020202020204" pitchFamily="34" charset="0"/>
              </a:rPr>
              <a:t>[1]</a:t>
            </a:r>
            <a:r>
              <a:rPr lang="en-US" sz="2400" dirty="0">
                <a:latin typeface="Gill Sans MT" panose="020B0502020104020203" pitchFamily="34" charset="0"/>
                <a:cs typeface="Arial" panose="020B0604020202020204" pitchFamily="34" charset="0"/>
              </a:rPr>
              <a:t>.  </a:t>
            </a:r>
            <a:br>
              <a:rPr lang="en-US" sz="2400" dirty="0">
                <a:latin typeface="Gill Sans MT" panose="020B0502020104020203" pitchFamily="34" charset="0"/>
                <a:cs typeface="Arial" panose="020B0604020202020204" pitchFamily="34" charset="0"/>
              </a:rPr>
            </a:br>
            <a:r>
              <a:rPr lang="en-US" sz="2400" dirty="0">
                <a:latin typeface="Gill Sans MT" panose="020B0502020104020203" pitchFamily="34" charset="0"/>
                <a:cs typeface="Arial" panose="020B0604020202020204" pitchFamily="34" charset="0"/>
              </a:rPr>
              <a:t>Often included in multi-lever efforts </a:t>
            </a:r>
            <a:r>
              <a:rPr lang="en-US" sz="2400" baseline="30000" dirty="0">
                <a:latin typeface="Gill Sans MT" panose="020B0502020104020203" pitchFamily="34" charset="0"/>
                <a:cs typeface="Arial" panose="020B0604020202020204" pitchFamily="34" charset="0"/>
              </a:rPr>
              <a:t>[2,3,4]</a:t>
            </a:r>
          </a:p>
          <a:p>
            <a:r>
              <a:rPr lang="en-US" sz="2400" b="1" i="1" dirty="0">
                <a:latin typeface="Gill Sans MT" panose="020B0502020104020203" pitchFamily="34" charset="0"/>
                <a:cs typeface="Arial" panose="020B0604020202020204" pitchFamily="34" charset="0"/>
              </a:rPr>
              <a:t>We use dynamic, process-based models.</a:t>
            </a:r>
          </a:p>
          <a:p>
            <a:endParaRPr lang="en-US" sz="2400" b="1" i="1" dirty="0">
              <a:latin typeface="Gill Sans MT" panose="020B0502020104020203" pitchFamily="34" charset="0"/>
              <a:cs typeface="Arial" panose="020B0604020202020204" pitchFamily="34" charset="0"/>
            </a:endParaRPr>
          </a:p>
          <a:p>
            <a:endParaRPr lang="en-US" sz="2400" b="1" i="1" dirty="0">
              <a:latin typeface="Gill Sans MT" panose="020B0502020104020203" pitchFamily="34" charset="0"/>
              <a:cs typeface="Arial" panose="020B0604020202020204" pitchFamily="34" charset="0"/>
            </a:endParaRPr>
          </a:p>
          <a:p>
            <a:r>
              <a:rPr lang="en-US" sz="2000" dirty="0">
                <a:latin typeface="Gill Sans MT" panose="020B0502020104020203" pitchFamily="34" charset="0"/>
                <a:cs typeface="Arial" panose="020B0604020202020204" pitchFamily="34" charset="0"/>
              </a:rPr>
              <a:t>Assumptions:</a:t>
            </a:r>
          </a:p>
          <a:p>
            <a:r>
              <a:rPr lang="en-US" sz="2000" dirty="0">
                <a:latin typeface="Gill Sans MT" panose="020B0502020104020203" pitchFamily="34" charset="0"/>
                <a:cs typeface="Arial" panose="020B0604020202020204" pitchFamily="34" charset="0"/>
              </a:rPr>
              <a:t>1) Only convert rainfed, tile-drained, maize/soy</a:t>
            </a:r>
          </a:p>
          <a:p>
            <a:r>
              <a:rPr lang="en-US" sz="2000" dirty="0">
                <a:latin typeface="Gill Sans MT" panose="020B0502020104020203" pitchFamily="34" charset="0"/>
                <a:cs typeface="Arial" panose="020B0604020202020204" pitchFamily="34" charset="0"/>
              </a:rPr>
              <a:t>2)  Wetlands treat all upland runoff up to an 	area 22 times 	greater than their area</a:t>
            </a:r>
            <a:r>
              <a:rPr lang="en-US" sz="2000" baseline="30000" dirty="0">
                <a:latin typeface="Gill Sans MT" panose="020B0502020104020203" pitchFamily="34" charset="0"/>
                <a:cs typeface="Arial" panose="020B0604020202020204" pitchFamily="34" charset="0"/>
              </a:rPr>
              <a:t>[2,3]</a:t>
            </a:r>
            <a:r>
              <a:rPr lang="en-US" sz="2000" dirty="0">
                <a:latin typeface="Gill Sans MT" panose="020B0502020104020203" pitchFamily="34" charset="0"/>
                <a:cs typeface="Arial" panose="020B0604020202020204" pitchFamily="34" charset="0"/>
              </a:rPr>
              <a:t> </a:t>
            </a:r>
          </a:p>
          <a:p>
            <a:r>
              <a:rPr lang="en-US" sz="2000" dirty="0">
                <a:latin typeface="Gill Sans MT" panose="020B0502020104020203" pitchFamily="34" charset="0"/>
                <a:cs typeface="Arial" panose="020B0604020202020204" pitchFamily="34" charset="0"/>
              </a:rPr>
              <a:t>3)  Wetlands act as natural wetlands</a:t>
            </a:r>
            <a:endParaRPr lang="en-US" dirty="0">
              <a:latin typeface="Gill Sans MT" panose="020B0502020104020203" pitchFamily="34" charset="0"/>
              <a:cs typeface="Arial" panose="020B0604020202020204" pitchFamily="34" charset="0"/>
            </a:endParaRPr>
          </a:p>
        </p:txBody>
      </p:sp>
      <p:sp>
        <p:nvSpPr>
          <p:cNvPr id="10" name="TextBox 9">
            <a:extLst>
              <a:ext uri="{FF2B5EF4-FFF2-40B4-BE49-F238E27FC236}">
                <a16:creationId xmlns:a16="http://schemas.microsoft.com/office/drawing/2014/main" id="{E3E14E96-4A3F-4426-A790-56A4FA881313}"/>
              </a:ext>
            </a:extLst>
          </p:cNvPr>
          <p:cNvSpPr txBox="1"/>
          <p:nvPr/>
        </p:nvSpPr>
        <p:spPr>
          <a:xfrm>
            <a:off x="8865256" y="3936547"/>
            <a:ext cx="3295234" cy="677108"/>
          </a:xfrm>
          <a:prstGeom prst="rect">
            <a:avLst/>
          </a:prstGeom>
          <a:solidFill>
            <a:schemeClr val="bg1">
              <a:alpha val="54000"/>
            </a:schemeClr>
          </a:solidFill>
        </p:spPr>
        <p:txBody>
          <a:bodyPr wrap="square" rtlCol="0">
            <a:spAutoFit/>
          </a:bodyPr>
          <a:lstStyle/>
          <a:p>
            <a:r>
              <a:rPr lang="en-US" sz="2000" i="1" dirty="0">
                <a:latin typeface="Gill Sans MT" panose="020B0502020104020203" pitchFamily="34" charset="0"/>
                <a:cs typeface="Arial" panose="020B0604020202020204" pitchFamily="34" charset="0"/>
              </a:rPr>
              <a:t>Convert 0.2% to  50%</a:t>
            </a:r>
          </a:p>
          <a:p>
            <a:r>
              <a:rPr lang="en-US" i="1" dirty="0">
                <a:latin typeface="Gill Sans MT" panose="020B0502020104020203" pitchFamily="34" charset="0"/>
                <a:cs typeface="Arial" panose="020B0604020202020204" pitchFamily="34" charset="0"/>
              </a:rPr>
              <a:t>(small fraction of potential)</a:t>
            </a:r>
            <a:endParaRPr lang="en-US" sz="2000" i="1" dirty="0">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5767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6983255-A460-431F-AE9A-F7243499D0C1}"/>
              </a:ext>
            </a:extLst>
          </p:cNvPr>
          <p:cNvSpPr txBox="1">
            <a:spLocks/>
          </p:cNvSpPr>
          <p:nvPr/>
        </p:nvSpPr>
        <p:spPr>
          <a:xfrm>
            <a:off x="150905" y="-13156"/>
            <a:ext cx="11928012" cy="7055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err="1">
                <a:latin typeface="Gill Sans MT" panose="020B0502020104020203" pitchFamily="34" charset="0"/>
                <a:cs typeface="Arial" panose="020B0604020202020204" pitchFamily="34" charset="0"/>
              </a:rPr>
              <a:t>AgroIBIS</a:t>
            </a:r>
            <a:r>
              <a:rPr lang="en-US" dirty="0">
                <a:latin typeface="Gill Sans MT" panose="020B0502020104020203" pitchFamily="34" charset="0"/>
                <a:cs typeface="Arial" panose="020B0604020202020204" pitchFamily="34" charset="0"/>
              </a:rPr>
              <a:t> provides loading, WBM wetland and in-stream denitrification</a:t>
            </a:r>
          </a:p>
        </p:txBody>
      </p:sp>
      <p:grpSp>
        <p:nvGrpSpPr>
          <p:cNvPr id="6" name="Group 5">
            <a:extLst>
              <a:ext uri="{FF2B5EF4-FFF2-40B4-BE49-F238E27FC236}">
                <a16:creationId xmlns:a16="http://schemas.microsoft.com/office/drawing/2014/main" id="{796DC307-21B1-4597-AEFD-56A7AEB1C451}"/>
              </a:ext>
            </a:extLst>
          </p:cNvPr>
          <p:cNvGrpSpPr/>
          <p:nvPr/>
        </p:nvGrpSpPr>
        <p:grpSpPr>
          <a:xfrm>
            <a:off x="116221" y="705125"/>
            <a:ext cx="7846680" cy="4161603"/>
            <a:chOff x="116220" y="705125"/>
            <a:chExt cx="8384757" cy="4446980"/>
          </a:xfrm>
        </p:grpSpPr>
        <p:sp>
          <p:nvSpPr>
            <p:cNvPr id="5" name="Rectangle 4">
              <a:extLst>
                <a:ext uri="{FF2B5EF4-FFF2-40B4-BE49-F238E27FC236}">
                  <a16:creationId xmlns:a16="http://schemas.microsoft.com/office/drawing/2014/main" id="{8DD2E3A5-062F-4892-917A-1D250E830CFC}"/>
                </a:ext>
              </a:extLst>
            </p:cNvPr>
            <p:cNvSpPr/>
            <p:nvPr/>
          </p:nvSpPr>
          <p:spPr>
            <a:xfrm>
              <a:off x="116220" y="705125"/>
              <a:ext cx="8384757" cy="44469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anose="020B0502020104020203" pitchFamily="34" charset="0"/>
                <a:cs typeface="Arial" panose="020B0604020202020204" pitchFamily="34" charset="0"/>
              </a:endParaRPr>
            </a:p>
          </p:txBody>
        </p:sp>
        <p:grpSp>
          <p:nvGrpSpPr>
            <p:cNvPr id="3" name="Group 2">
              <a:extLst>
                <a:ext uri="{FF2B5EF4-FFF2-40B4-BE49-F238E27FC236}">
                  <a16:creationId xmlns:a16="http://schemas.microsoft.com/office/drawing/2014/main" id="{473F0948-7C63-4E7B-AB84-92CE6B1DE7EC}"/>
                </a:ext>
              </a:extLst>
            </p:cNvPr>
            <p:cNvGrpSpPr/>
            <p:nvPr/>
          </p:nvGrpSpPr>
          <p:grpSpPr>
            <a:xfrm>
              <a:off x="426245" y="844210"/>
              <a:ext cx="8046376" cy="4213912"/>
              <a:chOff x="385003" y="869896"/>
              <a:chExt cx="10981408" cy="5750998"/>
            </a:xfrm>
          </p:grpSpPr>
          <p:cxnSp>
            <p:nvCxnSpPr>
              <p:cNvPr id="269" name="Straight Connector 268">
                <a:extLst>
                  <a:ext uri="{FF2B5EF4-FFF2-40B4-BE49-F238E27FC236}">
                    <a16:creationId xmlns:a16="http://schemas.microsoft.com/office/drawing/2014/main" id="{E3F26ACC-769E-4FA7-A36D-F78432946183}"/>
                  </a:ext>
                </a:extLst>
              </p:cNvPr>
              <p:cNvCxnSpPr>
                <a:cxnSpLocks/>
              </p:cNvCxnSpPr>
              <p:nvPr/>
            </p:nvCxnSpPr>
            <p:spPr>
              <a:xfrm>
                <a:off x="4521146" y="1324372"/>
                <a:ext cx="0" cy="3125338"/>
              </a:xfrm>
              <a:prstGeom prst="line">
                <a:avLst/>
              </a:prstGeom>
              <a:ln w="25400">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259" name="Group 258">
                <a:extLst>
                  <a:ext uri="{FF2B5EF4-FFF2-40B4-BE49-F238E27FC236}">
                    <a16:creationId xmlns:a16="http://schemas.microsoft.com/office/drawing/2014/main" id="{DA499E06-8820-43D0-8C94-CA889C38199A}"/>
                  </a:ext>
                </a:extLst>
              </p:cNvPr>
              <p:cNvGrpSpPr/>
              <p:nvPr/>
            </p:nvGrpSpPr>
            <p:grpSpPr>
              <a:xfrm>
                <a:off x="385003" y="869896"/>
                <a:ext cx="10892391" cy="5750998"/>
                <a:chOff x="2188699" y="1646294"/>
                <a:chExt cx="9508001" cy="5020064"/>
              </a:xfrm>
            </p:grpSpPr>
            <p:pic>
              <p:nvPicPr>
                <p:cNvPr id="256" name="Picture 255" descr="A river running through a body of water&#10;&#10;Description automatically generated">
                  <a:extLst>
                    <a:ext uri="{FF2B5EF4-FFF2-40B4-BE49-F238E27FC236}">
                      <a16:creationId xmlns:a16="http://schemas.microsoft.com/office/drawing/2014/main" id="{BF60F862-9D67-4115-A947-8BEA03C2AE16}"/>
                    </a:ext>
                  </a:extLst>
                </p:cNvPr>
                <p:cNvPicPr>
                  <a:picLocks noChangeAspect="1"/>
                </p:cNvPicPr>
                <p:nvPr/>
              </p:nvPicPr>
              <p:blipFill rotWithShape="1">
                <a:blip r:embed="rId3">
                  <a:alphaModFix am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6551"/>
                <a:stretch/>
              </p:blipFill>
              <p:spPr>
                <a:xfrm>
                  <a:off x="8113101" y="2470076"/>
                  <a:ext cx="3583599" cy="2862921"/>
                </a:xfrm>
                <a:prstGeom prst="rect">
                  <a:avLst/>
                </a:prstGeom>
              </p:spPr>
            </p:pic>
            <p:sp>
              <p:nvSpPr>
                <p:cNvPr id="46" name="TextBox 56">
                  <a:extLst>
                    <a:ext uri="{FF2B5EF4-FFF2-40B4-BE49-F238E27FC236}">
                      <a16:creationId xmlns:a16="http://schemas.microsoft.com/office/drawing/2014/main" id="{F5162456-0612-42AB-803E-DCAB75A1F26C}"/>
                    </a:ext>
                  </a:extLst>
                </p:cNvPr>
                <p:cNvSpPr txBox="1">
                  <a:spLocks noChangeArrowheads="1"/>
                </p:cNvSpPr>
                <p:nvPr/>
              </p:nvSpPr>
              <p:spPr bwMode="auto">
                <a:xfrm>
                  <a:off x="8698467" y="5542773"/>
                  <a:ext cx="1470023" cy="28581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050" b="1" dirty="0">
                      <a:latin typeface="Gill Sans MT" panose="020B0502020104020203" pitchFamily="34" charset="0"/>
                      <a:cs typeface="Arial" panose="020B0604020202020204" pitchFamily="34" charset="0"/>
                    </a:rPr>
                    <a:t>5-minute</a:t>
                  </a:r>
                </a:p>
              </p:txBody>
            </p:sp>
            <p:sp>
              <p:nvSpPr>
                <p:cNvPr id="47" name="TextBox 56">
                  <a:extLst>
                    <a:ext uri="{FF2B5EF4-FFF2-40B4-BE49-F238E27FC236}">
                      <a16:creationId xmlns:a16="http://schemas.microsoft.com/office/drawing/2014/main" id="{5D17C53D-37DA-4576-8F9E-FC31C588B995}"/>
                    </a:ext>
                  </a:extLst>
                </p:cNvPr>
                <p:cNvSpPr txBox="1">
                  <a:spLocks noChangeArrowheads="1"/>
                </p:cNvSpPr>
                <p:nvPr/>
              </p:nvSpPr>
              <p:spPr bwMode="auto">
                <a:xfrm>
                  <a:off x="9371794" y="2531198"/>
                  <a:ext cx="1022249" cy="28581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050" b="1" dirty="0">
                      <a:latin typeface="Gill Sans MT" panose="020B0502020104020203" pitchFamily="34" charset="0"/>
                      <a:cs typeface="Arial" panose="020B0604020202020204" pitchFamily="34" charset="0"/>
                    </a:rPr>
                    <a:t>c)</a:t>
                  </a:r>
                </a:p>
              </p:txBody>
            </p:sp>
            <p:sp>
              <p:nvSpPr>
                <p:cNvPr id="48" name="TextBox 56">
                  <a:extLst>
                    <a:ext uri="{FF2B5EF4-FFF2-40B4-BE49-F238E27FC236}">
                      <a16:creationId xmlns:a16="http://schemas.microsoft.com/office/drawing/2014/main" id="{F55A549F-5D47-424F-B072-94AD4AA07AFF}"/>
                    </a:ext>
                  </a:extLst>
                </p:cNvPr>
                <p:cNvSpPr txBox="1">
                  <a:spLocks noChangeArrowheads="1"/>
                </p:cNvSpPr>
                <p:nvPr/>
              </p:nvSpPr>
              <p:spPr bwMode="auto">
                <a:xfrm>
                  <a:off x="6513606" y="5513257"/>
                  <a:ext cx="1022249" cy="28581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050" b="1" dirty="0">
                      <a:latin typeface="Gill Sans MT" panose="020B0502020104020203" pitchFamily="34" charset="0"/>
                      <a:cs typeface="Arial" panose="020B0604020202020204" pitchFamily="34" charset="0"/>
                    </a:rPr>
                    <a:t>d)</a:t>
                  </a:r>
                </a:p>
              </p:txBody>
            </p:sp>
            <p:grpSp>
              <p:nvGrpSpPr>
                <p:cNvPr id="88" name="Group 87">
                  <a:extLst>
                    <a:ext uri="{FF2B5EF4-FFF2-40B4-BE49-F238E27FC236}">
                      <a16:creationId xmlns:a16="http://schemas.microsoft.com/office/drawing/2014/main" id="{FC246C59-C6AC-4AB8-A05E-838F8B496F44}"/>
                    </a:ext>
                  </a:extLst>
                </p:cNvPr>
                <p:cNvGrpSpPr/>
                <p:nvPr/>
              </p:nvGrpSpPr>
              <p:grpSpPr>
                <a:xfrm>
                  <a:off x="6452315" y="5353525"/>
                  <a:ext cx="2744389" cy="1312833"/>
                  <a:chOff x="231492" y="4359260"/>
                  <a:chExt cx="4025104" cy="1925488"/>
                </a:xfrm>
              </p:grpSpPr>
              <p:sp>
                <p:nvSpPr>
                  <p:cNvPr id="89" name="Cube 88">
                    <a:extLst>
                      <a:ext uri="{FF2B5EF4-FFF2-40B4-BE49-F238E27FC236}">
                        <a16:creationId xmlns:a16="http://schemas.microsoft.com/office/drawing/2014/main" id="{F37CAAF6-5635-4AE9-86A7-3A3826ACF1FB}"/>
                      </a:ext>
                    </a:extLst>
                  </p:cNvPr>
                  <p:cNvSpPr/>
                  <p:nvPr/>
                </p:nvSpPr>
                <p:spPr>
                  <a:xfrm>
                    <a:off x="1022409" y="4515124"/>
                    <a:ext cx="428410" cy="373207"/>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0" name="Cube 89">
                    <a:extLst>
                      <a:ext uri="{FF2B5EF4-FFF2-40B4-BE49-F238E27FC236}">
                        <a16:creationId xmlns:a16="http://schemas.microsoft.com/office/drawing/2014/main" id="{4DB0B68B-BB85-49B9-B5F0-1DCF93165D7E}"/>
                      </a:ext>
                    </a:extLst>
                  </p:cNvPr>
                  <p:cNvSpPr/>
                  <p:nvPr/>
                </p:nvSpPr>
                <p:spPr>
                  <a:xfrm>
                    <a:off x="1335511" y="4663467"/>
                    <a:ext cx="428410" cy="365903"/>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1" name="Cube 90">
                    <a:extLst>
                      <a:ext uri="{FF2B5EF4-FFF2-40B4-BE49-F238E27FC236}">
                        <a16:creationId xmlns:a16="http://schemas.microsoft.com/office/drawing/2014/main" id="{D8C209A9-AD5C-4928-B80A-8AFCF9FA022A}"/>
                      </a:ext>
                    </a:extLst>
                  </p:cNvPr>
                  <p:cNvSpPr/>
                  <p:nvPr/>
                </p:nvSpPr>
                <p:spPr>
                  <a:xfrm>
                    <a:off x="1648613" y="4663467"/>
                    <a:ext cx="428410" cy="365903"/>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2" name="Cube 91">
                    <a:extLst>
                      <a:ext uri="{FF2B5EF4-FFF2-40B4-BE49-F238E27FC236}">
                        <a16:creationId xmlns:a16="http://schemas.microsoft.com/office/drawing/2014/main" id="{A42CB571-C3CD-4B5C-AFF3-B1E27608F36F}"/>
                      </a:ext>
                    </a:extLst>
                  </p:cNvPr>
                  <p:cNvSpPr/>
                  <p:nvPr/>
                </p:nvSpPr>
                <p:spPr>
                  <a:xfrm>
                    <a:off x="1959140" y="4786280"/>
                    <a:ext cx="428410" cy="372162"/>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3" name="Cube 92">
                    <a:extLst>
                      <a:ext uri="{FF2B5EF4-FFF2-40B4-BE49-F238E27FC236}">
                        <a16:creationId xmlns:a16="http://schemas.microsoft.com/office/drawing/2014/main" id="{A8B42F26-B7EE-46B2-87C0-9B943E87E590}"/>
                      </a:ext>
                    </a:extLst>
                  </p:cNvPr>
                  <p:cNvSpPr/>
                  <p:nvPr/>
                </p:nvSpPr>
                <p:spPr>
                  <a:xfrm>
                    <a:off x="2269196" y="4865313"/>
                    <a:ext cx="428410" cy="376131"/>
                  </a:xfrm>
                  <a:prstGeom prst="cube">
                    <a:avLst>
                      <a:gd name="adj" fmla="val 30877"/>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4" name="Cube 93">
                    <a:extLst>
                      <a:ext uri="{FF2B5EF4-FFF2-40B4-BE49-F238E27FC236}">
                        <a16:creationId xmlns:a16="http://schemas.microsoft.com/office/drawing/2014/main" id="{BAAEEF41-A390-486B-AAE3-3D324ED1ED14}"/>
                      </a:ext>
                    </a:extLst>
                  </p:cNvPr>
                  <p:cNvSpPr/>
                  <p:nvPr/>
                </p:nvSpPr>
                <p:spPr>
                  <a:xfrm>
                    <a:off x="2581399" y="4786735"/>
                    <a:ext cx="428410" cy="371706"/>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5" name="Cube 94">
                    <a:extLst>
                      <a:ext uri="{FF2B5EF4-FFF2-40B4-BE49-F238E27FC236}">
                        <a16:creationId xmlns:a16="http://schemas.microsoft.com/office/drawing/2014/main" id="{107227FA-ACDA-4FAF-906D-036ABE1EE6A3}"/>
                      </a:ext>
                    </a:extLst>
                  </p:cNvPr>
                  <p:cNvSpPr/>
                  <p:nvPr/>
                </p:nvSpPr>
                <p:spPr>
                  <a:xfrm>
                    <a:off x="2894501" y="4663467"/>
                    <a:ext cx="428410" cy="36157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6" name="Cube 95">
                    <a:extLst>
                      <a:ext uri="{FF2B5EF4-FFF2-40B4-BE49-F238E27FC236}">
                        <a16:creationId xmlns:a16="http://schemas.microsoft.com/office/drawing/2014/main" id="{4F332FD1-2688-484F-8DBC-C68560382481}"/>
                      </a:ext>
                    </a:extLst>
                  </p:cNvPr>
                  <p:cNvSpPr/>
                  <p:nvPr/>
                </p:nvSpPr>
                <p:spPr>
                  <a:xfrm>
                    <a:off x="3207603" y="4663467"/>
                    <a:ext cx="428410" cy="372095"/>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7" name="Cube 96">
                    <a:extLst>
                      <a:ext uri="{FF2B5EF4-FFF2-40B4-BE49-F238E27FC236}">
                        <a16:creationId xmlns:a16="http://schemas.microsoft.com/office/drawing/2014/main" id="{D0E4075D-4113-4446-A214-76F6EF7F5133}"/>
                      </a:ext>
                    </a:extLst>
                  </p:cNvPr>
                  <p:cNvSpPr/>
                  <p:nvPr/>
                </p:nvSpPr>
                <p:spPr>
                  <a:xfrm>
                    <a:off x="3518130" y="4663467"/>
                    <a:ext cx="428410" cy="352015"/>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8" name="Cube 97">
                    <a:extLst>
                      <a:ext uri="{FF2B5EF4-FFF2-40B4-BE49-F238E27FC236}">
                        <a16:creationId xmlns:a16="http://schemas.microsoft.com/office/drawing/2014/main" id="{398C69BF-7160-4EAB-B28D-34DBBDD84450}"/>
                      </a:ext>
                    </a:extLst>
                  </p:cNvPr>
                  <p:cNvSpPr/>
                  <p:nvPr/>
                </p:nvSpPr>
                <p:spPr>
                  <a:xfrm>
                    <a:off x="3828186" y="4629858"/>
                    <a:ext cx="428410" cy="372375"/>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99" name="Cube 98">
                    <a:extLst>
                      <a:ext uri="{FF2B5EF4-FFF2-40B4-BE49-F238E27FC236}">
                        <a16:creationId xmlns:a16="http://schemas.microsoft.com/office/drawing/2014/main" id="{328DD7D5-138B-4BD1-B86D-8EF27BDE3FCE}"/>
                      </a:ext>
                    </a:extLst>
                  </p:cNvPr>
                  <p:cNvSpPr/>
                  <p:nvPr/>
                </p:nvSpPr>
                <p:spPr>
                  <a:xfrm>
                    <a:off x="907572" y="4776016"/>
                    <a:ext cx="428410" cy="38575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0" name="Cube 99">
                    <a:extLst>
                      <a:ext uri="{FF2B5EF4-FFF2-40B4-BE49-F238E27FC236}">
                        <a16:creationId xmlns:a16="http://schemas.microsoft.com/office/drawing/2014/main" id="{506D4307-0232-482A-8125-F1E1D74D1812}"/>
                      </a:ext>
                    </a:extLst>
                  </p:cNvPr>
                  <p:cNvSpPr/>
                  <p:nvPr/>
                </p:nvSpPr>
                <p:spPr>
                  <a:xfrm>
                    <a:off x="1218792" y="4792152"/>
                    <a:ext cx="430292" cy="412007"/>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1" name="Cube 100">
                    <a:extLst>
                      <a:ext uri="{FF2B5EF4-FFF2-40B4-BE49-F238E27FC236}">
                        <a16:creationId xmlns:a16="http://schemas.microsoft.com/office/drawing/2014/main" id="{B60A910C-A163-4967-A252-BD3E9051FEAC}"/>
                      </a:ext>
                    </a:extLst>
                  </p:cNvPr>
                  <p:cNvSpPr/>
                  <p:nvPr/>
                </p:nvSpPr>
                <p:spPr>
                  <a:xfrm>
                    <a:off x="1531894" y="4933269"/>
                    <a:ext cx="430292" cy="385771"/>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2" name="Cube 101">
                    <a:extLst>
                      <a:ext uri="{FF2B5EF4-FFF2-40B4-BE49-F238E27FC236}">
                        <a16:creationId xmlns:a16="http://schemas.microsoft.com/office/drawing/2014/main" id="{464C05A2-37B9-477F-8A5F-17BE38B64875}"/>
                      </a:ext>
                    </a:extLst>
                  </p:cNvPr>
                  <p:cNvSpPr/>
                  <p:nvPr/>
                </p:nvSpPr>
                <p:spPr>
                  <a:xfrm>
                    <a:off x="1842421" y="5029371"/>
                    <a:ext cx="430292" cy="398873"/>
                  </a:xfrm>
                  <a:prstGeom prst="cube">
                    <a:avLst>
                      <a:gd name="adj" fmla="val 30877"/>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3" name="Cube 102">
                    <a:extLst>
                      <a:ext uri="{FF2B5EF4-FFF2-40B4-BE49-F238E27FC236}">
                        <a16:creationId xmlns:a16="http://schemas.microsoft.com/office/drawing/2014/main" id="{8716841D-7D04-4617-9DC3-64C1F7526E23}"/>
                      </a:ext>
                    </a:extLst>
                  </p:cNvPr>
                  <p:cNvSpPr/>
                  <p:nvPr/>
                </p:nvSpPr>
                <p:spPr>
                  <a:xfrm>
                    <a:off x="2152477" y="5108578"/>
                    <a:ext cx="430292" cy="354486"/>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4" name="Cube 103">
                    <a:extLst>
                      <a:ext uri="{FF2B5EF4-FFF2-40B4-BE49-F238E27FC236}">
                        <a16:creationId xmlns:a16="http://schemas.microsoft.com/office/drawing/2014/main" id="{BC3EAA91-22F2-4F28-91FF-B149CA8BB55C}"/>
                      </a:ext>
                    </a:extLst>
                  </p:cNvPr>
                  <p:cNvSpPr/>
                  <p:nvPr/>
                </p:nvSpPr>
                <p:spPr>
                  <a:xfrm>
                    <a:off x="2464680" y="5108578"/>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5" name="Cube 104">
                    <a:extLst>
                      <a:ext uri="{FF2B5EF4-FFF2-40B4-BE49-F238E27FC236}">
                        <a16:creationId xmlns:a16="http://schemas.microsoft.com/office/drawing/2014/main" id="{AC2483F7-DB45-402A-9798-A8132580AB09}"/>
                      </a:ext>
                    </a:extLst>
                  </p:cNvPr>
                  <p:cNvSpPr/>
                  <p:nvPr/>
                </p:nvSpPr>
                <p:spPr>
                  <a:xfrm>
                    <a:off x="2777782" y="4938960"/>
                    <a:ext cx="430292" cy="377677"/>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6" name="Cube 105">
                    <a:extLst>
                      <a:ext uri="{FF2B5EF4-FFF2-40B4-BE49-F238E27FC236}">
                        <a16:creationId xmlns:a16="http://schemas.microsoft.com/office/drawing/2014/main" id="{2C28FEB4-2BEB-456D-9D79-DC8B126F5D1D}"/>
                      </a:ext>
                    </a:extLst>
                  </p:cNvPr>
                  <p:cNvSpPr/>
                  <p:nvPr/>
                </p:nvSpPr>
                <p:spPr>
                  <a:xfrm>
                    <a:off x="3090884" y="5007323"/>
                    <a:ext cx="430292" cy="482255"/>
                  </a:xfrm>
                  <a:prstGeom prst="cube">
                    <a:avLst>
                      <a:gd name="adj" fmla="val 30877"/>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7" name="Cube 106">
                    <a:extLst>
                      <a:ext uri="{FF2B5EF4-FFF2-40B4-BE49-F238E27FC236}">
                        <a16:creationId xmlns:a16="http://schemas.microsoft.com/office/drawing/2014/main" id="{9CE36E5F-4B61-43E6-A178-31F1D9742E8D}"/>
                      </a:ext>
                    </a:extLst>
                  </p:cNvPr>
                  <p:cNvSpPr/>
                  <p:nvPr/>
                </p:nvSpPr>
                <p:spPr>
                  <a:xfrm>
                    <a:off x="3401411" y="4918779"/>
                    <a:ext cx="430292" cy="570799"/>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8" name="Cube 107">
                    <a:extLst>
                      <a:ext uri="{FF2B5EF4-FFF2-40B4-BE49-F238E27FC236}">
                        <a16:creationId xmlns:a16="http://schemas.microsoft.com/office/drawing/2014/main" id="{CB57D16D-87BB-4839-B5AE-75E4597FE972}"/>
                      </a:ext>
                    </a:extLst>
                  </p:cNvPr>
                  <p:cNvSpPr/>
                  <p:nvPr/>
                </p:nvSpPr>
                <p:spPr>
                  <a:xfrm>
                    <a:off x="3713349" y="4865313"/>
                    <a:ext cx="428410" cy="360443"/>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09" name="Cube 108">
                    <a:extLst>
                      <a:ext uri="{FF2B5EF4-FFF2-40B4-BE49-F238E27FC236}">
                        <a16:creationId xmlns:a16="http://schemas.microsoft.com/office/drawing/2014/main" id="{15B0FD7A-8559-4CB5-9936-465BCB2F51C7}"/>
                      </a:ext>
                    </a:extLst>
                  </p:cNvPr>
                  <p:cNvSpPr/>
                  <p:nvPr/>
                </p:nvSpPr>
                <p:spPr>
                  <a:xfrm>
                    <a:off x="790737" y="5012497"/>
                    <a:ext cx="428410" cy="37245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0" name="Cube 109">
                    <a:extLst>
                      <a:ext uri="{FF2B5EF4-FFF2-40B4-BE49-F238E27FC236}">
                        <a16:creationId xmlns:a16="http://schemas.microsoft.com/office/drawing/2014/main" id="{388D96D8-D9E5-42F7-A8EC-86725BE32DBB}"/>
                      </a:ext>
                    </a:extLst>
                  </p:cNvPr>
                  <p:cNvSpPr/>
                  <p:nvPr/>
                </p:nvSpPr>
                <p:spPr>
                  <a:xfrm>
                    <a:off x="1101957" y="5020736"/>
                    <a:ext cx="430292" cy="367256"/>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1" name="Cube 110">
                    <a:extLst>
                      <a:ext uri="{FF2B5EF4-FFF2-40B4-BE49-F238E27FC236}">
                        <a16:creationId xmlns:a16="http://schemas.microsoft.com/office/drawing/2014/main" id="{DFE447EE-ED81-4422-9C59-5073E4043336}"/>
                      </a:ext>
                    </a:extLst>
                  </p:cNvPr>
                  <p:cNvSpPr/>
                  <p:nvPr/>
                </p:nvSpPr>
                <p:spPr>
                  <a:xfrm>
                    <a:off x="1415059" y="5204301"/>
                    <a:ext cx="430292" cy="398945"/>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2" name="Cube 111">
                    <a:extLst>
                      <a:ext uri="{FF2B5EF4-FFF2-40B4-BE49-F238E27FC236}">
                        <a16:creationId xmlns:a16="http://schemas.microsoft.com/office/drawing/2014/main" id="{E8624517-FFA0-4A36-9E58-26CBD2262E5B}"/>
                      </a:ext>
                    </a:extLst>
                  </p:cNvPr>
                  <p:cNvSpPr/>
                  <p:nvPr/>
                </p:nvSpPr>
                <p:spPr>
                  <a:xfrm>
                    <a:off x="1725586" y="5222246"/>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3" name="Cube 112">
                    <a:extLst>
                      <a:ext uri="{FF2B5EF4-FFF2-40B4-BE49-F238E27FC236}">
                        <a16:creationId xmlns:a16="http://schemas.microsoft.com/office/drawing/2014/main" id="{3F90AA43-FD15-4628-8859-6F4B6B8E52D4}"/>
                      </a:ext>
                    </a:extLst>
                  </p:cNvPr>
                  <p:cNvSpPr/>
                  <p:nvPr/>
                </p:nvSpPr>
                <p:spPr>
                  <a:xfrm>
                    <a:off x="2035642" y="5276264"/>
                    <a:ext cx="430292" cy="326981"/>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4" name="Cube 113">
                    <a:extLst>
                      <a:ext uri="{FF2B5EF4-FFF2-40B4-BE49-F238E27FC236}">
                        <a16:creationId xmlns:a16="http://schemas.microsoft.com/office/drawing/2014/main" id="{CF4EBC5E-C8B0-45CD-8199-F29E21A8496C}"/>
                      </a:ext>
                    </a:extLst>
                  </p:cNvPr>
                  <p:cNvSpPr/>
                  <p:nvPr/>
                </p:nvSpPr>
                <p:spPr>
                  <a:xfrm>
                    <a:off x="2347845" y="5222246"/>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5" name="Cube 114">
                    <a:extLst>
                      <a:ext uri="{FF2B5EF4-FFF2-40B4-BE49-F238E27FC236}">
                        <a16:creationId xmlns:a16="http://schemas.microsoft.com/office/drawing/2014/main" id="{0DF89A9C-12CE-4026-96C0-248CBD15CBFE}"/>
                      </a:ext>
                    </a:extLst>
                  </p:cNvPr>
                  <p:cNvSpPr/>
                  <p:nvPr/>
                </p:nvSpPr>
                <p:spPr>
                  <a:xfrm>
                    <a:off x="2660947" y="5204301"/>
                    <a:ext cx="430292" cy="398945"/>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6" name="Cube 115">
                    <a:extLst>
                      <a:ext uri="{FF2B5EF4-FFF2-40B4-BE49-F238E27FC236}">
                        <a16:creationId xmlns:a16="http://schemas.microsoft.com/office/drawing/2014/main" id="{9BEA88D2-159D-4D52-8602-266F1F25164A}"/>
                      </a:ext>
                    </a:extLst>
                  </p:cNvPr>
                  <p:cNvSpPr/>
                  <p:nvPr/>
                </p:nvSpPr>
                <p:spPr>
                  <a:xfrm>
                    <a:off x="2974049" y="5046938"/>
                    <a:ext cx="430292" cy="389454"/>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7" name="Cube 116">
                    <a:extLst>
                      <a:ext uri="{FF2B5EF4-FFF2-40B4-BE49-F238E27FC236}">
                        <a16:creationId xmlns:a16="http://schemas.microsoft.com/office/drawing/2014/main" id="{CF99A3D0-34AE-4755-B30A-83D33332A1F9}"/>
                      </a:ext>
                    </a:extLst>
                  </p:cNvPr>
                  <p:cNvSpPr/>
                  <p:nvPr/>
                </p:nvSpPr>
                <p:spPr>
                  <a:xfrm>
                    <a:off x="3284576" y="5142684"/>
                    <a:ext cx="430292" cy="460562"/>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8" name="Cube 117">
                    <a:extLst>
                      <a:ext uri="{FF2B5EF4-FFF2-40B4-BE49-F238E27FC236}">
                        <a16:creationId xmlns:a16="http://schemas.microsoft.com/office/drawing/2014/main" id="{50ED6986-D114-45E6-AEE5-A4C7D83AD66F}"/>
                      </a:ext>
                    </a:extLst>
                  </p:cNvPr>
                  <p:cNvSpPr/>
                  <p:nvPr/>
                </p:nvSpPr>
                <p:spPr>
                  <a:xfrm>
                    <a:off x="3594632" y="5074564"/>
                    <a:ext cx="430292" cy="355932"/>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19" name="Cube 118">
                    <a:extLst>
                      <a:ext uri="{FF2B5EF4-FFF2-40B4-BE49-F238E27FC236}">
                        <a16:creationId xmlns:a16="http://schemas.microsoft.com/office/drawing/2014/main" id="{946B1359-770D-45FE-A306-03D08FD6C1B0}"/>
                      </a:ext>
                    </a:extLst>
                  </p:cNvPr>
                  <p:cNvSpPr/>
                  <p:nvPr/>
                </p:nvSpPr>
                <p:spPr>
                  <a:xfrm>
                    <a:off x="683520" y="5002233"/>
                    <a:ext cx="428410" cy="368604"/>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dirty="0">
                      <a:solidFill>
                        <a:schemeClr val="tx1"/>
                      </a:solidFill>
                      <a:latin typeface="Gill Sans MT" panose="020B0502020104020203" pitchFamily="34" charset="0"/>
                      <a:cs typeface="Arial" panose="020B0604020202020204" pitchFamily="34" charset="0"/>
                    </a:endParaRPr>
                  </a:p>
                </p:txBody>
              </p:sp>
              <p:sp>
                <p:nvSpPr>
                  <p:cNvPr id="120" name="Cube 119">
                    <a:extLst>
                      <a:ext uri="{FF2B5EF4-FFF2-40B4-BE49-F238E27FC236}">
                        <a16:creationId xmlns:a16="http://schemas.microsoft.com/office/drawing/2014/main" id="{F32B6C7B-45F6-4454-BDC7-CF6C74AD981E}"/>
                      </a:ext>
                    </a:extLst>
                  </p:cNvPr>
                  <p:cNvSpPr/>
                  <p:nvPr/>
                </p:nvSpPr>
                <p:spPr>
                  <a:xfrm>
                    <a:off x="994740" y="5255589"/>
                    <a:ext cx="430292" cy="370266"/>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1" name="Cube 120">
                    <a:extLst>
                      <a:ext uri="{FF2B5EF4-FFF2-40B4-BE49-F238E27FC236}">
                        <a16:creationId xmlns:a16="http://schemas.microsoft.com/office/drawing/2014/main" id="{D2CDA40C-5877-4AF7-A428-3D2DC8D1213D}"/>
                      </a:ext>
                    </a:extLst>
                  </p:cNvPr>
                  <p:cNvSpPr/>
                  <p:nvPr/>
                </p:nvSpPr>
                <p:spPr>
                  <a:xfrm>
                    <a:off x="1307842" y="5334795"/>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2" name="Cube 121">
                    <a:extLst>
                      <a:ext uri="{FF2B5EF4-FFF2-40B4-BE49-F238E27FC236}">
                        <a16:creationId xmlns:a16="http://schemas.microsoft.com/office/drawing/2014/main" id="{D09DCAB6-0FB7-48AF-85FE-72A1BD5B941D}"/>
                      </a:ext>
                    </a:extLst>
                  </p:cNvPr>
                  <p:cNvSpPr/>
                  <p:nvPr/>
                </p:nvSpPr>
                <p:spPr>
                  <a:xfrm>
                    <a:off x="1618369" y="5334795"/>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3" name="Cube 122">
                    <a:extLst>
                      <a:ext uri="{FF2B5EF4-FFF2-40B4-BE49-F238E27FC236}">
                        <a16:creationId xmlns:a16="http://schemas.microsoft.com/office/drawing/2014/main" id="{62DA9F2B-58AA-4F9D-AA16-4E5CB77732F4}"/>
                      </a:ext>
                    </a:extLst>
                  </p:cNvPr>
                  <p:cNvSpPr/>
                  <p:nvPr/>
                </p:nvSpPr>
                <p:spPr>
                  <a:xfrm>
                    <a:off x="1928425" y="5334795"/>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4" name="Cube 123">
                    <a:extLst>
                      <a:ext uri="{FF2B5EF4-FFF2-40B4-BE49-F238E27FC236}">
                        <a16:creationId xmlns:a16="http://schemas.microsoft.com/office/drawing/2014/main" id="{93D522A8-BAFF-4D62-9863-44F88EC6E572}"/>
                      </a:ext>
                    </a:extLst>
                  </p:cNvPr>
                  <p:cNvSpPr/>
                  <p:nvPr/>
                </p:nvSpPr>
                <p:spPr>
                  <a:xfrm>
                    <a:off x="2240628" y="5392783"/>
                    <a:ext cx="430292" cy="409617"/>
                  </a:xfrm>
                  <a:prstGeom prst="cube">
                    <a:avLst>
                      <a:gd name="adj" fmla="val 30877"/>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5" name="Cube 124">
                    <a:extLst>
                      <a:ext uri="{FF2B5EF4-FFF2-40B4-BE49-F238E27FC236}">
                        <a16:creationId xmlns:a16="http://schemas.microsoft.com/office/drawing/2014/main" id="{1FDA5B39-60C9-4DAF-B102-7CDD5E4EB292}"/>
                      </a:ext>
                    </a:extLst>
                  </p:cNvPr>
                  <p:cNvSpPr/>
                  <p:nvPr/>
                </p:nvSpPr>
                <p:spPr>
                  <a:xfrm>
                    <a:off x="2553730" y="5316851"/>
                    <a:ext cx="430292" cy="38371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6" name="Cube 125">
                    <a:extLst>
                      <a:ext uri="{FF2B5EF4-FFF2-40B4-BE49-F238E27FC236}">
                        <a16:creationId xmlns:a16="http://schemas.microsoft.com/office/drawing/2014/main" id="{ED6AD977-E645-4319-8018-C178C7B79A60}"/>
                      </a:ext>
                    </a:extLst>
                  </p:cNvPr>
                  <p:cNvSpPr/>
                  <p:nvPr/>
                </p:nvSpPr>
                <p:spPr>
                  <a:xfrm>
                    <a:off x="2866832" y="5316850"/>
                    <a:ext cx="430292" cy="398945"/>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7" name="Cube 126">
                    <a:extLst>
                      <a:ext uri="{FF2B5EF4-FFF2-40B4-BE49-F238E27FC236}">
                        <a16:creationId xmlns:a16="http://schemas.microsoft.com/office/drawing/2014/main" id="{CF3F4735-E223-42A9-8FDC-7542109FFE30}"/>
                      </a:ext>
                    </a:extLst>
                  </p:cNvPr>
                  <p:cNvSpPr/>
                  <p:nvPr/>
                </p:nvSpPr>
                <p:spPr>
                  <a:xfrm>
                    <a:off x="3177359" y="5255588"/>
                    <a:ext cx="430292" cy="460207"/>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8" name="Cube 127">
                    <a:extLst>
                      <a:ext uri="{FF2B5EF4-FFF2-40B4-BE49-F238E27FC236}">
                        <a16:creationId xmlns:a16="http://schemas.microsoft.com/office/drawing/2014/main" id="{D74DDFEA-F117-4CB8-9E1E-B13B4C193EA1}"/>
                      </a:ext>
                    </a:extLst>
                  </p:cNvPr>
                  <p:cNvSpPr/>
                  <p:nvPr/>
                </p:nvSpPr>
                <p:spPr>
                  <a:xfrm>
                    <a:off x="3489297" y="5227097"/>
                    <a:ext cx="428410" cy="37480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29" name="Cube 128">
                    <a:extLst>
                      <a:ext uri="{FF2B5EF4-FFF2-40B4-BE49-F238E27FC236}">
                        <a16:creationId xmlns:a16="http://schemas.microsoft.com/office/drawing/2014/main" id="{495BEE32-3C8A-458D-9BCE-2B44C0DF48EE}"/>
                      </a:ext>
                    </a:extLst>
                  </p:cNvPr>
                  <p:cNvSpPr/>
                  <p:nvPr/>
                </p:nvSpPr>
                <p:spPr>
                  <a:xfrm>
                    <a:off x="566571" y="5243140"/>
                    <a:ext cx="428410" cy="358765"/>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0" name="Cube 129">
                    <a:extLst>
                      <a:ext uri="{FF2B5EF4-FFF2-40B4-BE49-F238E27FC236}">
                        <a16:creationId xmlns:a16="http://schemas.microsoft.com/office/drawing/2014/main" id="{8E45DA5B-92AC-4C2B-B97E-E49C90689730}"/>
                      </a:ext>
                    </a:extLst>
                  </p:cNvPr>
                  <p:cNvSpPr/>
                  <p:nvPr/>
                </p:nvSpPr>
                <p:spPr>
                  <a:xfrm>
                    <a:off x="877791" y="5452434"/>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1" name="Cube 130">
                    <a:extLst>
                      <a:ext uri="{FF2B5EF4-FFF2-40B4-BE49-F238E27FC236}">
                        <a16:creationId xmlns:a16="http://schemas.microsoft.com/office/drawing/2014/main" id="{3BD0138F-0508-4337-B5A5-319B38A5EA6B}"/>
                      </a:ext>
                    </a:extLst>
                  </p:cNvPr>
                  <p:cNvSpPr/>
                  <p:nvPr/>
                </p:nvSpPr>
                <p:spPr>
                  <a:xfrm>
                    <a:off x="1190893" y="5452434"/>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2" name="Cube 131">
                    <a:extLst>
                      <a:ext uri="{FF2B5EF4-FFF2-40B4-BE49-F238E27FC236}">
                        <a16:creationId xmlns:a16="http://schemas.microsoft.com/office/drawing/2014/main" id="{4215A08B-78DF-487E-8C3E-DD380163158E}"/>
                      </a:ext>
                    </a:extLst>
                  </p:cNvPr>
                  <p:cNvSpPr/>
                  <p:nvPr/>
                </p:nvSpPr>
                <p:spPr>
                  <a:xfrm>
                    <a:off x="1501420" y="5452434"/>
                    <a:ext cx="430292" cy="381000"/>
                  </a:xfrm>
                  <a:prstGeom prst="cube">
                    <a:avLst>
                      <a:gd name="adj" fmla="val 30877"/>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3" name="Cube 132">
                    <a:extLst>
                      <a:ext uri="{FF2B5EF4-FFF2-40B4-BE49-F238E27FC236}">
                        <a16:creationId xmlns:a16="http://schemas.microsoft.com/office/drawing/2014/main" id="{7725495E-EBEA-4FAD-A3FA-0397FFCA9500}"/>
                      </a:ext>
                    </a:extLst>
                  </p:cNvPr>
                  <p:cNvSpPr/>
                  <p:nvPr/>
                </p:nvSpPr>
                <p:spPr>
                  <a:xfrm>
                    <a:off x="1811476" y="5452434"/>
                    <a:ext cx="430292" cy="381000"/>
                  </a:xfrm>
                  <a:prstGeom prst="cube">
                    <a:avLst>
                      <a:gd name="adj" fmla="val 30877"/>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4" name="Cube 133">
                    <a:extLst>
                      <a:ext uri="{FF2B5EF4-FFF2-40B4-BE49-F238E27FC236}">
                        <a16:creationId xmlns:a16="http://schemas.microsoft.com/office/drawing/2014/main" id="{1B533C6E-D4C2-4DC6-86CA-A0305631CB6B}"/>
                      </a:ext>
                    </a:extLst>
                  </p:cNvPr>
                  <p:cNvSpPr/>
                  <p:nvPr/>
                </p:nvSpPr>
                <p:spPr>
                  <a:xfrm>
                    <a:off x="2123679" y="5510422"/>
                    <a:ext cx="430292" cy="409617"/>
                  </a:xfrm>
                  <a:prstGeom prst="cube">
                    <a:avLst>
                      <a:gd name="adj" fmla="val 30877"/>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5" name="Cube 134">
                    <a:extLst>
                      <a:ext uri="{FF2B5EF4-FFF2-40B4-BE49-F238E27FC236}">
                        <a16:creationId xmlns:a16="http://schemas.microsoft.com/office/drawing/2014/main" id="{7138889D-E481-48C5-8DFB-1E6DFFE3791E}"/>
                      </a:ext>
                    </a:extLst>
                  </p:cNvPr>
                  <p:cNvSpPr/>
                  <p:nvPr/>
                </p:nvSpPr>
                <p:spPr>
                  <a:xfrm>
                    <a:off x="2436781" y="5452434"/>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6" name="Cube 135">
                    <a:extLst>
                      <a:ext uri="{FF2B5EF4-FFF2-40B4-BE49-F238E27FC236}">
                        <a16:creationId xmlns:a16="http://schemas.microsoft.com/office/drawing/2014/main" id="{CCACF779-B446-40FA-A5AE-BF170A1F8805}"/>
                      </a:ext>
                    </a:extLst>
                  </p:cNvPr>
                  <p:cNvSpPr/>
                  <p:nvPr/>
                </p:nvSpPr>
                <p:spPr>
                  <a:xfrm>
                    <a:off x="2749883" y="5373227"/>
                    <a:ext cx="430292" cy="371059"/>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7" name="Cube 136">
                    <a:extLst>
                      <a:ext uri="{FF2B5EF4-FFF2-40B4-BE49-F238E27FC236}">
                        <a16:creationId xmlns:a16="http://schemas.microsoft.com/office/drawing/2014/main" id="{D2BDADA7-AE66-4E3D-ABCE-8E10138A8F6A}"/>
                      </a:ext>
                    </a:extLst>
                  </p:cNvPr>
                  <p:cNvSpPr/>
                  <p:nvPr/>
                </p:nvSpPr>
                <p:spPr>
                  <a:xfrm>
                    <a:off x="3060410" y="5373227"/>
                    <a:ext cx="430292" cy="371059"/>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8" name="Cube 137">
                    <a:extLst>
                      <a:ext uri="{FF2B5EF4-FFF2-40B4-BE49-F238E27FC236}">
                        <a16:creationId xmlns:a16="http://schemas.microsoft.com/office/drawing/2014/main" id="{B5ED8116-7251-4DD0-B4B8-E6018C1277AE}"/>
                      </a:ext>
                    </a:extLst>
                  </p:cNvPr>
                  <p:cNvSpPr/>
                  <p:nvPr/>
                </p:nvSpPr>
                <p:spPr>
                  <a:xfrm>
                    <a:off x="3372348" y="5120424"/>
                    <a:ext cx="428410" cy="407994"/>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39" name="Cube 138">
                    <a:extLst>
                      <a:ext uri="{FF2B5EF4-FFF2-40B4-BE49-F238E27FC236}">
                        <a16:creationId xmlns:a16="http://schemas.microsoft.com/office/drawing/2014/main" id="{24A593A2-48AB-4BC9-96FA-83DE02D960B0}"/>
                      </a:ext>
                    </a:extLst>
                  </p:cNvPr>
                  <p:cNvSpPr/>
                  <p:nvPr/>
                </p:nvSpPr>
                <p:spPr>
                  <a:xfrm>
                    <a:off x="455544" y="5457285"/>
                    <a:ext cx="428410" cy="37614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0" name="Cube 139">
                    <a:extLst>
                      <a:ext uri="{FF2B5EF4-FFF2-40B4-BE49-F238E27FC236}">
                        <a16:creationId xmlns:a16="http://schemas.microsoft.com/office/drawing/2014/main" id="{30BF1D4B-7FC7-4C59-94F8-2D703E02E59D}"/>
                      </a:ext>
                    </a:extLst>
                  </p:cNvPr>
                  <p:cNvSpPr/>
                  <p:nvPr/>
                </p:nvSpPr>
                <p:spPr>
                  <a:xfrm>
                    <a:off x="766764" y="5564983"/>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1" name="Cube 140">
                    <a:extLst>
                      <a:ext uri="{FF2B5EF4-FFF2-40B4-BE49-F238E27FC236}">
                        <a16:creationId xmlns:a16="http://schemas.microsoft.com/office/drawing/2014/main" id="{65049637-A374-4B49-84E6-3A3FA12FED2C}"/>
                      </a:ext>
                    </a:extLst>
                  </p:cNvPr>
                  <p:cNvSpPr/>
                  <p:nvPr/>
                </p:nvSpPr>
                <p:spPr>
                  <a:xfrm>
                    <a:off x="1079866" y="5524254"/>
                    <a:ext cx="430292" cy="421729"/>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2" name="Cube 141">
                    <a:extLst>
                      <a:ext uri="{FF2B5EF4-FFF2-40B4-BE49-F238E27FC236}">
                        <a16:creationId xmlns:a16="http://schemas.microsoft.com/office/drawing/2014/main" id="{ED0EF09E-CF55-48BA-B5A5-C195EB256B34}"/>
                      </a:ext>
                    </a:extLst>
                  </p:cNvPr>
                  <p:cNvSpPr/>
                  <p:nvPr/>
                </p:nvSpPr>
                <p:spPr>
                  <a:xfrm>
                    <a:off x="1390393" y="5524254"/>
                    <a:ext cx="430292" cy="421729"/>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3" name="Cube 142">
                    <a:extLst>
                      <a:ext uri="{FF2B5EF4-FFF2-40B4-BE49-F238E27FC236}">
                        <a16:creationId xmlns:a16="http://schemas.microsoft.com/office/drawing/2014/main" id="{EF68A0D2-5F54-474B-A5BE-B6621FC14768}"/>
                      </a:ext>
                    </a:extLst>
                  </p:cNvPr>
                  <p:cNvSpPr/>
                  <p:nvPr/>
                </p:nvSpPr>
                <p:spPr>
                  <a:xfrm>
                    <a:off x="1700449" y="5564983"/>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4" name="Cube 143">
                    <a:extLst>
                      <a:ext uri="{FF2B5EF4-FFF2-40B4-BE49-F238E27FC236}">
                        <a16:creationId xmlns:a16="http://schemas.microsoft.com/office/drawing/2014/main" id="{2C6720B0-62C6-48CD-9E04-89D52008767E}"/>
                      </a:ext>
                    </a:extLst>
                  </p:cNvPr>
                  <p:cNvSpPr/>
                  <p:nvPr/>
                </p:nvSpPr>
                <p:spPr>
                  <a:xfrm>
                    <a:off x="2012652" y="5619001"/>
                    <a:ext cx="430292" cy="414651"/>
                  </a:xfrm>
                  <a:prstGeom prst="cube">
                    <a:avLst>
                      <a:gd name="adj" fmla="val 30877"/>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5" name="Cube 144">
                    <a:extLst>
                      <a:ext uri="{FF2B5EF4-FFF2-40B4-BE49-F238E27FC236}">
                        <a16:creationId xmlns:a16="http://schemas.microsoft.com/office/drawing/2014/main" id="{B524C5EF-4ED1-4A85-9071-14A1810D7885}"/>
                      </a:ext>
                    </a:extLst>
                  </p:cNvPr>
                  <p:cNvSpPr/>
                  <p:nvPr/>
                </p:nvSpPr>
                <p:spPr>
                  <a:xfrm>
                    <a:off x="2325754" y="5564983"/>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6" name="Cube 145">
                    <a:extLst>
                      <a:ext uri="{FF2B5EF4-FFF2-40B4-BE49-F238E27FC236}">
                        <a16:creationId xmlns:a16="http://schemas.microsoft.com/office/drawing/2014/main" id="{714D5861-5291-4BAB-A0BC-8F6C5D82D8FA}"/>
                      </a:ext>
                    </a:extLst>
                  </p:cNvPr>
                  <p:cNvSpPr/>
                  <p:nvPr/>
                </p:nvSpPr>
                <p:spPr>
                  <a:xfrm>
                    <a:off x="2638856" y="5564983"/>
                    <a:ext cx="430292" cy="381000"/>
                  </a:xfrm>
                  <a:prstGeom prst="cube">
                    <a:avLst>
                      <a:gd name="adj" fmla="val 30877"/>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7" name="Cube 146">
                    <a:extLst>
                      <a:ext uri="{FF2B5EF4-FFF2-40B4-BE49-F238E27FC236}">
                        <a16:creationId xmlns:a16="http://schemas.microsoft.com/office/drawing/2014/main" id="{9E47DDC0-92CD-41F7-9786-6F73889E611B}"/>
                      </a:ext>
                    </a:extLst>
                  </p:cNvPr>
                  <p:cNvSpPr/>
                  <p:nvPr/>
                </p:nvSpPr>
                <p:spPr>
                  <a:xfrm>
                    <a:off x="2949383" y="5564983"/>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8" name="Cube 147">
                    <a:extLst>
                      <a:ext uri="{FF2B5EF4-FFF2-40B4-BE49-F238E27FC236}">
                        <a16:creationId xmlns:a16="http://schemas.microsoft.com/office/drawing/2014/main" id="{3942ED24-50AA-4588-A389-75BE9E1F2257}"/>
                      </a:ext>
                    </a:extLst>
                  </p:cNvPr>
                  <p:cNvSpPr/>
                  <p:nvPr/>
                </p:nvSpPr>
                <p:spPr>
                  <a:xfrm>
                    <a:off x="3261321" y="5355689"/>
                    <a:ext cx="428410" cy="416483"/>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49" name="Cube 148">
                    <a:extLst>
                      <a:ext uri="{FF2B5EF4-FFF2-40B4-BE49-F238E27FC236}">
                        <a16:creationId xmlns:a16="http://schemas.microsoft.com/office/drawing/2014/main" id="{A470F852-4F1D-42D6-994A-82DD6098CF1D}"/>
                      </a:ext>
                    </a:extLst>
                  </p:cNvPr>
                  <p:cNvSpPr/>
                  <p:nvPr/>
                </p:nvSpPr>
                <p:spPr>
                  <a:xfrm>
                    <a:off x="338709" y="5570953"/>
                    <a:ext cx="428410" cy="37614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0" name="Cube 149">
                    <a:extLst>
                      <a:ext uri="{FF2B5EF4-FFF2-40B4-BE49-F238E27FC236}">
                        <a16:creationId xmlns:a16="http://schemas.microsoft.com/office/drawing/2014/main" id="{FF036E41-B963-4FF4-9850-12A55EB2DC12}"/>
                      </a:ext>
                    </a:extLst>
                  </p:cNvPr>
                  <p:cNvSpPr/>
                  <p:nvPr/>
                </p:nvSpPr>
                <p:spPr>
                  <a:xfrm>
                    <a:off x="649929" y="5637923"/>
                    <a:ext cx="430292" cy="361976"/>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1" name="Cube 150">
                    <a:extLst>
                      <a:ext uri="{FF2B5EF4-FFF2-40B4-BE49-F238E27FC236}">
                        <a16:creationId xmlns:a16="http://schemas.microsoft.com/office/drawing/2014/main" id="{F658A447-DAFD-40A8-96AF-1735924517F6}"/>
                      </a:ext>
                    </a:extLst>
                  </p:cNvPr>
                  <p:cNvSpPr/>
                  <p:nvPr/>
                </p:nvSpPr>
                <p:spPr>
                  <a:xfrm>
                    <a:off x="963031"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2" name="Cube 151">
                    <a:extLst>
                      <a:ext uri="{FF2B5EF4-FFF2-40B4-BE49-F238E27FC236}">
                        <a16:creationId xmlns:a16="http://schemas.microsoft.com/office/drawing/2014/main" id="{F875A736-716E-4D2D-8183-7B9C2793D766}"/>
                      </a:ext>
                    </a:extLst>
                  </p:cNvPr>
                  <p:cNvSpPr/>
                  <p:nvPr/>
                </p:nvSpPr>
                <p:spPr>
                  <a:xfrm>
                    <a:off x="1273558"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3" name="Cube 152">
                    <a:extLst>
                      <a:ext uri="{FF2B5EF4-FFF2-40B4-BE49-F238E27FC236}">
                        <a16:creationId xmlns:a16="http://schemas.microsoft.com/office/drawing/2014/main" id="{10226C98-2C1E-487B-9511-0D5ECB65DA55}"/>
                      </a:ext>
                    </a:extLst>
                  </p:cNvPr>
                  <p:cNvSpPr/>
                  <p:nvPr/>
                </p:nvSpPr>
                <p:spPr>
                  <a:xfrm>
                    <a:off x="1583614"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4" name="Cube 153">
                    <a:extLst>
                      <a:ext uri="{FF2B5EF4-FFF2-40B4-BE49-F238E27FC236}">
                        <a16:creationId xmlns:a16="http://schemas.microsoft.com/office/drawing/2014/main" id="{D38537E7-396D-405C-A470-9BC33DF52DD1}"/>
                      </a:ext>
                    </a:extLst>
                  </p:cNvPr>
                  <p:cNvSpPr/>
                  <p:nvPr/>
                </p:nvSpPr>
                <p:spPr>
                  <a:xfrm>
                    <a:off x="1895817" y="5732669"/>
                    <a:ext cx="430292" cy="414651"/>
                  </a:xfrm>
                  <a:prstGeom prst="cube">
                    <a:avLst>
                      <a:gd name="adj" fmla="val 30877"/>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5" name="Cube 154">
                    <a:extLst>
                      <a:ext uri="{FF2B5EF4-FFF2-40B4-BE49-F238E27FC236}">
                        <a16:creationId xmlns:a16="http://schemas.microsoft.com/office/drawing/2014/main" id="{D05D6BC5-3D8D-4361-8685-5DEAA2D35930}"/>
                      </a:ext>
                    </a:extLst>
                  </p:cNvPr>
                  <p:cNvSpPr/>
                  <p:nvPr/>
                </p:nvSpPr>
                <p:spPr>
                  <a:xfrm>
                    <a:off x="2208919"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6" name="Cube 155">
                    <a:extLst>
                      <a:ext uri="{FF2B5EF4-FFF2-40B4-BE49-F238E27FC236}">
                        <a16:creationId xmlns:a16="http://schemas.microsoft.com/office/drawing/2014/main" id="{D6B2BA0E-7645-4CCC-A7E0-06AD8EB8787D}"/>
                      </a:ext>
                    </a:extLst>
                  </p:cNvPr>
                  <p:cNvSpPr/>
                  <p:nvPr/>
                </p:nvSpPr>
                <p:spPr>
                  <a:xfrm>
                    <a:off x="2522021"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7" name="Cube 156">
                    <a:extLst>
                      <a:ext uri="{FF2B5EF4-FFF2-40B4-BE49-F238E27FC236}">
                        <a16:creationId xmlns:a16="http://schemas.microsoft.com/office/drawing/2014/main" id="{FB163914-7B0D-4F18-926F-85CA5C7409AB}"/>
                      </a:ext>
                    </a:extLst>
                  </p:cNvPr>
                  <p:cNvSpPr/>
                  <p:nvPr/>
                </p:nvSpPr>
                <p:spPr>
                  <a:xfrm>
                    <a:off x="2832548" y="5678651"/>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8" name="Cube 157">
                    <a:extLst>
                      <a:ext uri="{FF2B5EF4-FFF2-40B4-BE49-F238E27FC236}">
                        <a16:creationId xmlns:a16="http://schemas.microsoft.com/office/drawing/2014/main" id="{91A0589A-7D43-495C-B0FF-659CC4A190B9}"/>
                      </a:ext>
                    </a:extLst>
                  </p:cNvPr>
                  <p:cNvSpPr/>
                  <p:nvPr/>
                </p:nvSpPr>
                <p:spPr>
                  <a:xfrm>
                    <a:off x="3144486" y="5469357"/>
                    <a:ext cx="428410" cy="409937"/>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59" name="Cube 158">
                    <a:extLst>
                      <a:ext uri="{FF2B5EF4-FFF2-40B4-BE49-F238E27FC236}">
                        <a16:creationId xmlns:a16="http://schemas.microsoft.com/office/drawing/2014/main" id="{85E7EFD7-3F6F-4457-8553-706BFAEAEA8C}"/>
                      </a:ext>
                    </a:extLst>
                  </p:cNvPr>
                  <p:cNvSpPr/>
                  <p:nvPr/>
                </p:nvSpPr>
                <p:spPr>
                  <a:xfrm>
                    <a:off x="231492" y="5683502"/>
                    <a:ext cx="428410" cy="376148"/>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0" name="Cube 159">
                    <a:extLst>
                      <a:ext uri="{FF2B5EF4-FFF2-40B4-BE49-F238E27FC236}">
                        <a16:creationId xmlns:a16="http://schemas.microsoft.com/office/drawing/2014/main" id="{C387059F-3CF1-4252-97AE-B2284708DF89}"/>
                      </a:ext>
                    </a:extLst>
                  </p:cNvPr>
                  <p:cNvSpPr/>
                  <p:nvPr/>
                </p:nvSpPr>
                <p:spPr>
                  <a:xfrm>
                    <a:off x="542712" y="5750472"/>
                    <a:ext cx="430292" cy="361976"/>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1" name="Cube 160">
                    <a:extLst>
                      <a:ext uri="{FF2B5EF4-FFF2-40B4-BE49-F238E27FC236}">
                        <a16:creationId xmlns:a16="http://schemas.microsoft.com/office/drawing/2014/main" id="{00032BB6-BBB4-489D-B3C7-19DBC305E48D}"/>
                      </a:ext>
                    </a:extLst>
                  </p:cNvPr>
                  <p:cNvSpPr/>
                  <p:nvPr/>
                </p:nvSpPr>
                <p:spPr>
                  <a:xfrm>
                    <a:off x="855814"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2" name="Cube 161">
                    <a:extLst>
                      <a:ext uri="{FF2B5EF4-FFF2-40B4-BE49-F238E27FC236}">
                        <a16:creationId xmlns:a16="http://schemas.microsoft.com/office/drawing/2014/main" id="{A73F502C-8BB0-405E-9227-C5D1C2786C05}"/>
                      </a:ext>
                    </a:extLst>
                  </p:cNvPr>
                  <p:cNvSpPr/>
                  <p:nvPr/>
                </p:nvSpPr>
                <p:spPr>
                  <a:xfrm>
                    <a:off x="1166341"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3" name="Cube 162">
                    <a:extLst>
                      <a:ext uri="{FF2B5EF4-FFF2-40B4-BE49-F238E27FC236}">
                        <a16:creationId xmlns:a16="http://schemas.microsoft.com/office/drawing/2014/main" id="{1E4BEC75-ED84-486C-8A61-69A943F716BA}"/>
                      </a:ext>
                    </a:extLst>
                  </p:cNvPr>
                  <p:cNvSpPr/>
                  <p:nvPr/>
                </p:nvSpPr>
                <p:spPr>
                  <a:xfrm>
                    <a:off x="1476397"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4" name="Cube 163">
                    <a:extLst>
                      <a:ext uri="{FF2B5EF4-FFF2-40B4-BE49-F238E27FC236}">
                        <a16:creationId xmlns:a16="http://schemas.microsoft.com/office/drawing/2014/main" id="{3DBFCA5D-697C-4D5E-9E7D-9F01D448871F}"/>
                      </a:ext>
                    </a:extLst>
                  </p:cNvPr>
                  <p:cNvSpPr/>
                  <p:nvPr/>
                </p:nvSpPr>
                <p:spPr>
                  <a:xfrm>
                    <a:off x="1788600" y="5887993"/>
                    <a:ext cx="430292" cy="396755"/>
                  </a:xfrm>
                  <a:prstGeom prst="cube">
                    <a:avLst>
                      <a:gd name="adj" fmla="val 30877"/>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5" name="Cube 164">
                    <a:extLst>
                      <a:ext uri="{FF2B5EF4-FFF2-40B4-BE49-F238E27FC236}">
                        <a16:creationId xmlns:a16="http://schemas.microsoft.com/office/drawing/2014/main" id="{A18031E4-CA96-4C92-B799-A1CC95A67E46}"/>
                      </a:ext>
                    </a:extLst>
                  </p:cNvPr>
                  <p:cNvSpPr/>
                  <p:nvPr/>
                </p:nvSpPr>
                <p:spPr>
                  <a:xfrm>
                    <a:off x="2101702"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6" name="Cube 165">
                    <a:extLst>
                      <a:ext uri="{FF2B5EF4-FFF2-40B4-BE49-F238E27FC236}">
                        <a16:creationId xmlns:a16="http://schemas.microsoft.com/office/drawing/2014/main" id="{898A6CDB-5E1E-4CB6-85D3-82BC66655F0C}"/>
                      </a:ext>
                    </a:extLst>
                  </p:cNvPr>
                  <p:cNvSpPr/>
                  <p:nvPr/>
                </p:nvSpPr>
                <p:spPr>
                  <a:xfrm>
                    <a:off x="2414804"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7" name="Cube 166">
                    <a:extLst>
                      <a:ext uri="{FF2B5EF4-FFF2-40B4-BE49-F238E27FC236}">
                        <a16:creationId xmlns:a16="http://schemas.microsoft.com/office/drawing/2014/main" id="{8ABDCFD2-6023-4F6A-AE0F-EDCA035CBA4C}"/>
                      </a:ext>
                    </a:extLst>
                  </p:cNvPr>
                  <p:cNvSpPr/>
                  <p:nvPr/>
                </p:nvSpPr>
                <p:spPr>
                  <a:xfrm>
                    <a:off x="2725331" y="5791200"/>
                    <a:ext cx="430292" cy="381000"/>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68" name="Cube 167">
                    <a:extLst>
                      <a:ext uri="{FF2B5EF4-FFF2-40B4-BE49-F238E27FC236}">
                        <a16:creationId xmlns:a16="http://schemas.microsoft.com/office/drawing/2014/main" id="{0017EF05-0037-4039-B72F-49F63CC49830}"/>
                      </a:ext>
                    </a:extLst>
                  </p:cNvPr>
                  <p:cNvSpPr/>
                  <p:nvPr/>
                </p:nvSpPr>
                <p:spPr>
                  <a:xfrm>
                    <a:off x="3037269" y="5683502"/>
                    <a:ext cx="428410" cy="391073"/>
                  </a:xfrm>
                  <a:prstGeom prst="cube">
                    <a:avLst>
                      <a:gd name="adj" fmla="val 30877"/>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cxnSp>
                <p:nvCxnSpPr>
                  <p:cNvPr id="169" name="Straight Connector 23">
                    <a:extLst>
                      <a:ext uri="{FF2B5EF4-FFF2-40B4-BE49-F238E27FC236}">
                        <a16:creationId xmlns:a16="http://schemas.microsoft.com/office/drawing/2014/main" id="{9C5C134F-6403-4C69-8AE0-FED00E775B69}"/>
                      </a:ext>
                    </a:extLst>
                  </p:cNvPr>
                  <p:cNvCxnSpPr/>
                  <p:nvPr/>
                </p:nvCxnSpPr>
                <p:spPr>
                  <a:xfrm rot="16200000" flipV="1">
                    <a:off x="2321939" y="4618721"/>
                    <a:ext cx="715304" cy="196382"/>
                  </a:xfrm>
                  <a:prstGeom prst="bentConnector3">
                    <a:avLst>
                      <a:gd name="adj1" fmla="val 62251"/>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229">
                    <a:extLst>
                      <a:ext uri="{FF2B5EF4-FFF2-40B4-BE49-F238E27FC236}">
                        <a16:creationId xmlns:a16="http://schemas.microsoft.com/office/drawing/2014/main" id="{8337D55A-A5EA-46F8-9AC4-DD4E4CC430A7}"/>
                      </a:ext>
                    </a:extLst>
                  </p:cNvPr>
                  <p:cNvCxnSpPr/>
                  <p:nvPr/>
                </p:nvCxnSpPr>
                <p:spPr>
                  <a:xfrm rot="5400000" flipH="1" flipV="1">
                    <a:off x="3006636" y="4560228"/>
                    <a:ext cx="574008" cy="172074"/>
                  </a:xfrm>
                  <a:prstGeom prst="bentConnector3">
                    <a:avLst>
                      <a:gd name="adj1" fmla="val 55974"/>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71" name="Straight Connector 170">
                  <a:extLst>
                    <a:ext uri="{FF2B5EF4-FFF2-40B4-BE49-F238E27FC236}">
                      <a16:creationId xmlns:a16="http://schemas.microsoft.com/office/drawing/2014/main" id="{08D5DAD0-FA32-4802-89C9-9F63D1C0F741}"/>
                    </a:ext>
                  </a:extLst>
                </p:cNvPr>
                <p:cNvCxnSpPr/>
                <p:nvPr/>
              </p:nvCxnSpPr>
              <p:spPr>
                <a:xfrm>
                  <a:off x="5917400" y="4958794"/>
                  <a:ext cx="2079443" cy="374706"/>
                </a:xfrm>
                <a:prstGeom prst="line">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7CC1471-71D4-402A-81BA-D9A2DF5F51B1}"/>
                    </a:ext>
                  </a:extLst>
                </p:cNvPr>
                <p:cNvCxnSpPr/>
                <p:nvPr/>
              </p:nvCxnSpPr>
              <p:spPr>
                <a:xfrm>
                  <a:off x="7889133" y="4577982"/>
                  <a:ext cx="681799" cy="743395"/>
                </a:xfrm>
                <a:prstGeom prst="line">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02" name="TextBox 56">
                  <a:extLst>
                    <a:ext uri="{FF2B5EF4-FFF2-40B4-BE49-F238E27FC236}">
                      <a16:creationId xmlns:a16="http://schemas.microsoft.com/office/drawing/2014/main" id="{C82484AF-D285-4F2E-B87A-6B24B2099F70}"/>
                    </a:ext>
                  </a:extLst>
                </p:cNvPr>
                <p:cNvSpPr txBox="1">
                  <a:spLocks noChangeArrowheads="1"/>
                </p:cNvSpPr>
                <p:nvPr/>
              </p:nvSpPr>
              <p:spPr bwMode="auto">
                <a:xfrm>
                  <a:off x="5885122" y="1646294"/>
                  <a:ext cx="351914" cy="28581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050" b="1" dirty="0">
                      <a:latin typeface="Gill Sans MT" panose="020B0502020104020203" pitchFamily="34" charset="0"/>
                      <a:cs typeface="Arial" panose="020B0604020202020204" pitchFamily="34" charset="0"/>
                    </a:rPr>
                    <a:t>b)</a:t>
                  </a:r>
                </a:p>
              </p:txBody>
            </p:sp>
            <p:sp>
              <p:nvSpPr>
                <p:cNvPr id="203" name="TextBox 56">
                  <a:extLst>
                    <a:ext uri="{FF2B5EF4-FFF2-40B4-BE49-F238E27FC236}">
                      <a16:creationId xmlns:a16="http://schemas.microsoft.com/office/drawing/2014/main" id="{1EBB36AD-EA70-4E25-8DD2-E74CCB78EC28}"/>
                    </a:ext>
                  </a:extLst>
                </p:cNvPr>
                <p:cNvSpPr txBox="1">
                  <a:spLocks noChangeArrowheads="1"/>
                </p:cNvSpPr>
                <p:nvPr/>
              </p:nvSpPr>
              <p:spPr bwMode="auto">
                <a:xfrm>
                  <a:off x="5971003" y="2042036"/>
                  <a:ext cx="1022249" cy="294969"/>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100" b="1" dirty="0">
                      <a:latin typeface="Gill Sans MT" panose="020B0502020104020203" pitchFamily="34" charset="0"/>
                      <a:cs typeface="Arial" panose="020B0604020202020204" pitchFamily="34" charset="0"/>
                    </a:rPr>
                    <a:t>WBM</a:t>
                  </a:r>
                </a:p>
              </p:txBody>
            </p:sp>
            <p:grpSp>
              <p:nvGrpSpPr>
                <p:cNvPr id="207" name="Group 206">
                  <a:extLst>
                    <a:ext uri="{FF2B5EF4-FFF2-40B4-BE49-F238E27FC236}">
                      <a16:creationId xmlns:a16="http://schemas.microsoft.com/office/drawing/2014/main" id="{03DA8604-E979-466A-9261-B35A7A1D60BB}"/>
                    </a:ext>
                  </a:extLst>
                </p:cNvPr>
                <p:cNvGrpSpPr/>
                <p:nvPr/>
              </p:nvGrpSpPr>
              <p:grpSpPr>
                <a:xfrm>
                  <a:off x="6061079" y="2384154"/>
                  <a:ext cx="3656215" cy="2409827"/>
                  <a:chOff x="6126141" y="1307939"/>
                  <a:chExt cx="3656215" cy="2409827"/>
                </a:xfrm>
              </p:grpSpPr>
              <p:sp>
                <p:nvSpPr>
                  <p:cNvPr id="175" name="Right Arrow 116">
                    <a:extLst>
                      <a:ext uri="{FF2B5EF4-FFF2-40B4-BE49-F238E27FC236}">
                        <a16:creationId xmlns:a16="http://schemas.microsoft.com/office/drawing/2014/main" id="{133F789E-5AE6-4A6A-BA51-AD860A4F5B65}"/>
                      </a:ext>
                    </a:extLst>
                  </p:cNvPr>
                  <p:cNvSpPr/>
                  <p:nvPr/>
                </p:nvSpPr>
                <p:spPr>
                  <a:xfrm rot="16200000">
                    <a:off x="7142256" y="1353088"/>
                    <a:ext cx="329902" cy="239603"/>
                  </a:xfrm>
                  <a:prstGeom prst="rightArrow">
                    <a:avLst>
                      <a:gd name="adj1" fmla="val 52000"/>
                      <a:gd name="adj2" fmla="val 6065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700" dirty="0">
                        <a:solidFill>
                          <a:schemeClr val="tx1"/>
                        </a:solidFill>
                        <a:latin typeface="Gill Sans MT" panose="020B0502020104020203" pitchFamily="34" charset="0"/>
                        <a:cs typeface="Arial" panose="020B0604020202020204" pitchFamily="34" charset="0"/>
                      </a:rPr>
                      <a:t>ET</a:t>
                    </a:r>
                  </a:p>
                </p:txBody>
              </p:sp>
              <p:sp>
                <p:nvSpPr>
                  <p:cNvPr id="176" name="Right Arrow 114">
                    <a:extLst>
                      <a:ext uri="{FF2B5EF4-FFF2-40B4-BE49-F238E27FC236}">
                        <a16:creationId xmlns:a16="http://schemas.microsoft.com/office/drawing/2014/main" id="{FB889869-7CB1-4913-A29B-CBEF420F0402}"/>
                      </a:ext>
                    </a:extLst>
                  </p:cNvPr>
                  <p:cNvSpPr/>
                  <p:nvPr/>
                </p:nvSpPr>
                <p:spPr>
                  <a:xfrm>
                    <a:off x="9111799" y="2378191"/>
                    <a:ext cx="670557" cy="239603"/>
                  </a:xfrm>
                  <a:prstGeom prst="rightArrow">
                    <a:avLst>
                      <a:gd name="adj1" fmla="val 48667"/>
                      <a:gd name="adj2" fmla="val 6065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700" dirty="0">
                        <a:solidFill>
                          <a:schemeClr val="tx1"/>
                        </a:solidFill>
                        <a:latin typeface="Gill Sans MT" panose="020B0502020104020203" pitchFamily="34" charset="0"/>
                        <a:cs typeface="Arial" panose="020B0604020202020204" pitchFamily="34" charset="0"/>
                      </a:rPr>
                      <a:t>   Surface</a:t>
                    </a:r>
                    <a:endParaRPr lang="en-US" altLang="en-US" sz="700" baseline="-25000" dirty="0">
                      <a:solidFill>
                        <a:schemeClr val="tx1"/>
                      </a:solidFill>
                      <a:latin typeface="Gill Sans MT" panose="020B0502020104020203" pitchFamily="34" charset="0"/>
                      <a:cs typeface="Arial" panose="020B0604020202020204" pitchFamily="34" charset="0"/>
                    </a:endParaRPr>
                  </a:p>
                </p:txBody>
              </p:sp>
              <p:grpSp>
                <p:nvGrpSpPr>
                  <p:cNvPr id="177" name="Group 176">
                    <a:extLst>
                      <a:ext uri="{FF2B5EF4-FFF2-40B4-BE49-F238E27FC236}">
                        <a16:creationId xmlns:a16="http://schemas.microsoft.com/office/drawing/2014/main" id="{3AB96F02-30A4-4869-9446-E3ED7892C02C}"/>
                      </a:ext>
                    </a:extLst>
                  </p:cNvPr>
                  <p:cNvGrpSpPr/>
                  <p:nvPr/>
                </p:nvGrpSpPr>
                <p:grpSpPr>
                  <a:xfrm>
                    <a:off x="6126141" y="1358160"/>
                    <a:ext cx="3125426" cy="2359606"/>
                    <a:chOff x="575269" y="732232"/>
                    <a:chExt cx="4583957" cy="3460756"/>
                  </a:xfrm>
                </p:grpSpPr>
                <p:sp>
                  <p:nvSpPr>
                    <p:cNvPr id="178" name="Cube 177">
                      <a:extLst>
                        <a:ext uri="{FF2B5EF4-FFF2-40B4-BE49-F238E27FC236}">
                          <a16:creationId xmlns:a16="http://schemas.microsoft.com/office/drawing/2014/main" id="{838C4EC6-27AD-418A-84AD-52E75774FEDB}"/>
                        </a:ext>
                      </a:extLst>
                    </p:cNvPr>
                    <p:cNvSpPr>
                      <a:spLocks noChangeArrowheads="1"/>
                    </p:cNvSpPr>
                    <p:nvPr/>
                  </p:nvSpPr>
                  <p:spPr bwMode="auto">
                    <a:xfrm>
                      <a:off x="575269" y="2492026"/>
                      <a:ext cx="2840631" cy="1700962"/>
                    </a:xfrm>
                    <a:prstGeom prst="cube">
                      <a:avLst>
                        <a:gd name="adj" fmla="val 30875"/>
                      </a:avLst>
                    </a:prstGeom>
                    <a:solidFill>
                      <a:srgbClr val="95B3D7">
                        <a:alpha val="38000"/>
                      </a:srgbClr>
                    </a:solidFill>
                    <a:ln w="9525">
                      <a:solidFill>
                        <a:schemeClr val="tx1"/>
                      </a:solidFill>
                      <a:miter lim="800000"/>
                      <a:headEnd/>
                      <a:tailEnd/>
                    </a:ln>
                    <a:effectLst>
                      <a:outerShdw blurRad="40000" dist="23000" dir="5400000" rotWithShape="0">
                        <a:srgbClr val="808080">
                          <a:alpha val="34999"/>
                        </a:srgbClr>
                      </a:outerShdw>
                    </a:effectLst>
                  </p:spPr>
                  <p:txBody>
                    <a:bodyPr lIns="62324" tIns="31163" rIns="62324" bIns="31163" anchor="ctr"/>
                    <a:lstStyle/>
                    <a:p>
                      <a:pPr algn="ctr">
                        <a:defRPr/>
                      </a:pPr>
                      <a:endParaRPr lang="en-US" sz="400">
                        <a:latin typeface="Gill Sans MT" panose="020B0502020104020203" pitchFamily="34" charset="0"/>
                        <a:cs typeface="Arial" panose="020B0604020202020204" pitchFamily="34" charset="0"/>
                      </a:endParaRPr>
                    </a:p>
                  </p:txBody>
                </p:sp>
                <p:sp>
                  <p:nvSpPr>
                    <p:cNvPr id="179" name="Cube 178">
                      <a:extLst>
                        <a:ext uri="{FF2B5EF4-FFF2-40B4-BE49-F238E27FC236}">
                          <a16:creationId xmlns:a16="http://schemas.microsoft.com/office/drawing/2014/main" id="{02F027E2-8642-4DBC-BA41-5015F620C791}"/>
                        </a:ext>
                      </a:extLst>
                    </p:cNvPr>
                    <p:cNvSpPr>
                      <a:spLocks noChangeArrowheads="1"/>
                    </p:cNvSpPr>
                    <p:nvPr/>
                  </p:nvSpPr>
                  <p:spPr bwMode="auto">
                    <a:xfrm>
                      <a:off x="575269" y="1318142"/>
                      <a:ext cx="2840631" cy="1700962"/>
                    </a:xfrm>
                    <a:prstGeom prst="cube">
                      <a:avLst>
                        <a:gd name="adj" fmla="val 30875"/>
                      </a:avLst>
                    </a:prstGeom>
                    <a:solidFill>
                      <a:srgbClr val="C4BD97">
                        <a:alpha val="25000"/>
                      </a:srgbClr>
                    </a:solidFill>
                    <a:ln w="9525">
                      <a:solidFill>
                        <a:schemeClr val="tx1"/>
                      </a:solidFill>
                      <a:miter lim="800000"/>
                      <a:headEnd/>
                      <a:tailEnd/>
                    </a:ln>
                    <a:effectLst>
                      <a:outerShdw blurRad="40000" dist="23000" dir="5400000" rotWithShape="0">
                        <a:srgbClr val="808080">
                          <a:alpha val="34999"/>
                        </a:srgbClr>
                      </a:outerShdw>
                    </a:effectLst>
                  </p:spPr>
                  <p:txBody>
                    <a:bodyPr lIns="62324" tIns="31163" rIns="62324" bIns="31163" anchor="ctr"/>
                    <a:lstStyle/>
                    <a:p>
                      <a:pPr algn="ctr">
                        <a:defRPr/>
                      </a:pPr>
                      <a:endParaRPr lang="en-US" sz="400">
                        <a:latin typeface="Gill Sans MT" panose="020B0502020104020203" pitchFamily="34" charset="0"/>
                        <a:cs typeface="Arial" panose="020B0604020202020204" pitchFamily="34" charset="0"/>
                      </a:endParaRPr>
                    </a:p>
                  </p:txBody>
                </p:sp>
                <p:sp>
                  <p:nvSpPr>
                    <p:cNvPr id="186" name="Cube 185">
                      <a:extLst>
                        <a:ext uri="{FF2B5EF4-FFF2-40B4-BE49-F238E27FC236}">
                          <a16:creationId xmlns:a16="http://schemas.microsoft.com/office/drawing/2014/main" id="{1E6ED8C5-4AF1-47CF-9CE8-8CBEE2110015}"/>
                        </a:ext>
                      </a:extLst>
                    </p:cNvPr>
                    <p:cNvSpPr/>
                    <p:nvPr/>
                  </p:nvSpPr>
                  <p:spPr>
                    <a:xfrm>
                      <a:off x="2029522" y="1310904"/>
                      <a:ext cx="1388637" cy="836823"/>
                    </a:xfrm>
                    <a:prstGeom prst="cube">
                      <a:avLst>
                        <a:gd name="adj" fmla="val 63464"/>
                      </a:avLst>
                    </a:prstGeom>
                    <a:solidFill>
                      <a:schemeClr val="accent3">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82" name="TextBox 38">
                      <a:extLst>
                        <a:ext uri="{FF2B5EF4-FFF2-40B4-BE49-F238E27FC236}">
                          <a16:creationId xmlns:a16="http://schemas.microsoft.com/office/drawing/2014/main" id="{E30B59DA-E45C-42C5-AEF4-E919E656964A}"/>
                        </a:ext>
                      </a:extLst>
                    </p:cNvPr>
                    <p:cNvSpPr txBox="1">
                      <a:spLocks noChangeArrowheads="1"/>
                    </p:cNvSpPr>
                    <p:nvPr/>
                  </p:nvSpPr>
                  <p:spPr bwMode="auto">
                    <a:xfrm>
                      <a:off x="594401" y="3168224"/>
                      <a:ext cx="1632974" cy="63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600" b="1" dirty="0">
                          <a:latin typeface="Gill Sans MT" panose="020B0502020104020203" pitchFamily="34" charset="0"/>
                          <a:cs typeface="Arial" panose="020B0604020202020204" pitchFamily="34" charset="0"/>
                        </a:rPr>
                        <a:t>Shallow </a:t>
                      </a:r>
                      <a:br>
                        <a:rPr lang="en-US" altLang="en-US" sz="600" b="1" dirty="0">
                          <a:latin typeface="Gill Sans MT" panose="020B0502020104020203" pitchFamily="34" charset="0"/>
                          <a:cs typeface="Arial" panose="020B0604020202020204" pitchFamily="34" charset="0"/>
                        </a:rPr>
                      </a:br>
                      <a:r>
                        <a:rPr lang="en-US" altLang="en-US" sz="600" b="1" dirty="0">
                          <a:latin typeface="Gill Sans MT" panose="020B0502020104020203" pitchFamily="34" charset="0"/>
                          <a:cs typeface="Arial" panose="020B0604020202020204" pitchFamily="34" charset="0"/>
                        </a:rPr>
                        <a:t>Groundwater </a:t>
                      </a:r>
                    </a:p>
                    <a:p>
                      <a:pPr eaLnBrk="1" hangingPunct="1"/>
                      <a:r>
                        <a:rPr lang="en-US" altLang="en-US" sz="600" b="1" dirty="0">
                          <a:latin typeface="Gill Sans MT" panose="020B0502020104020203" pitchFamily="34" charset="0"/>
                          <a:cs typeface="Arial" panose="020B0604020202020204" pitchFamily="34" charset="0"/>
                        </a:rPr>
                        <a:t>Detention Pool</a:t>
                      </a:r>
                    </a:p>
                  </p:txBody>
                </p:sp>
                <p:sp>
                  <p:nvSpPr>
                    <p:cNvPr id="183" name="Right Arrow 5">
                      <a:extLst>
                        <a:ext uri="{FF2B5EF4-FFF2-40B4-BE49-F238E27FC236}">
                          <a16:creationId xmlns:a16="http://schemas.microsoft.com/office/drawing/2014/main" id="{CA74FB2A-E3E5-46AA-9F13-057E3D99060F}"/>
                        </a:ext>
                      </a:extLst>
                    </p:cNvPr>
                    <p:cNvSpPr/>
                    <p:nvPr/>
                  </p:nvSpPr>
                  <p:spPr>
                    <a:xfrm>
                      <a:off x="3217007" y="3160062"/>
                      <a:ext cx="1101022" cy="351418"/>
                    </a:xfrm>
                    <a:prstGeom prst="rightArrow">
                      <a:avLst>
                        <a:gd name="adj1" fmla="val 55334"/>
                        <a:gd name="adj2" fmla="val 6065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700" dirty="0">
                          <a:solidFill>
                            <a:schemeClr val="tx1"/>
                          </a:solidFill>
                          <a:latin typeface="Gill Sans MT" panose="020B0502020104020203" pitchFamily="34" charset="0"/>
                          <a:cs typeface="Arial" panose="020B0604020202020204" pitchFamily="34" charset="0"/>
                        </a:rPr>
                        <a:t>   Baseflow</a:t>
                      </a:r>
                      <a:endParaRPr lang="en-US" altLang="en-US" sz="700" baseline="-25000" dirty="0">
                        <a:solidFill>
                          <a:schemeClr val="tx1"/>
                        </a:solidFill>
                        <a:latin typeface="Gill Sans MT" panose="020B0502020104020203" pitchFamily="34" charset="0"/>
                        <a:cs typeface="Arial" panose="020B0604020202020204" pitchFamily="34" charset="0"/>
                      </a:endParaRPr>
                    </a:p>
                  </p:txBody>
                </p:sp>
                <p:sp>
                  <p:nvSpPr>
                    <p:cNvPr id="184" name="Flowchart: Summing Junction 183">
                      <a:extLst>
                        <a:ext uri="{FF2B5EF4-FFF2-40B4-BE49-F238E27FC236}">
                          <a16:creationId xmlns:a16="http://schemas.microsoft.com/office/drawing/2014/main" id="{FB61484F-1B97-4184-8130-E65A0224642C}"/>
                        </a:ext>
                      </a:extLst>
                    </p:cNvPr>
                    <p:cNvSpPr/>
                    <p:nvPr/>
                  </p:nvSpPr>
                  <p:spPr>
                    <a:xfrm>
                      <a:off x="2981508" y="3141321"/>
                      <a:ext cx="409988" cy="409988"/>
                    </a:xfrm>
                    <a:prstGeom prst="flowChartSummingJunc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324" tIns="31163" rIns="62324" bIns="31163" rtlCol="0" anchor="ctr"/>
                    <a:lstStyle/>
                    <a:p>
                      <a:pPr algn="ctr"/>
                      <a:endParaRPr lang="en-US" sz="400">
                        <a:latin typeface="Gill Sans MT" panose="020B0502020104020203" pitchFamily="34" charset="0"/>
                        <a:cs typeface="Arial" panose="020B0604020202020204" pitchFamily="34" charset="0"/>
                      </a:endParaRPr>
                    </a:p>
                  </p:txBody>
                </p:sp>
                <p:sp>
                  <p:nvSpPr>
                    <p:cNvPr id="185" name="Cube 184">
                      <a:extLst>
                        <a:ext uri="{FF2B5EF4-FFF2-40B4-BE49-F238E27FC236}">
                          <a16:creationId xmlns:a16="http://schemas.microsoft.com/office/drawing/2014/main" id="{E03CE5DF-6272-49AC-B709-06E06580EEF3}"/>
                        </a:ext>
                      </a:extLst>
                    </p:cNvPr>
                    <p:cNvSpPr>
                      <a:spLocks noChangeArrowheads="1"/>
                    </p:cNvSpPr>
                    <p:nvPr/>
                  </p:nvSpPr>
                  <p:spPr bwMode="auto">
                    <a:xfrm>
                      <a:off x="579955" y="1195294"/>
                      <a:ext cx="2839654" cy="646707"/>
                    </a:xfrm>
                    <a:prstGeom prst="cube">
                      <a:avLst>
                        <a:gd name="adj" fmla="val 82185"/>
                      </a:avLst>
                    </a:prstGeom>
                    <a:solidFill>
                      <a:srgbClr val="77933C">
                        <a:alpha val="55000"/>
                      </a:srgbClr>
                    </a:solidFill>
                    <a:ln w="9525">
                      <a:solidFill>
                        <a:schemeClr val="tx1"/>
                      </a:solidFill>
                      <a:miter lim="800000"/>
                      <a:headEnd/>
                      <a:tailEnd/>
                    </a:ln>
                    <a:effectLst>
                      <a:outerShdw blurRad="40000" dist="23000" dir="5400000" rotWithShape="0">
                        <a:srgbClr val="808080">
                          <a:alpha val="34999"/>
                        </a:srgbClr>
                      </a:outerShdw>
                    </a:effectLst>
                  </p:spPr>
                  <p:txBody>
                    <a:bodyPr lIns="62324" tIns="31163" rIns="62324" bIns="31163" anchor="ctr"/>
                    <a:lstStyle/>
                    <a:p>
                      <a:pPr algn="ctr">
                        <a:defRPr/>
                      </a:pPr>
                      <a:endParaRPr lang="en-US" sz="400">
                        <a:latin typeface="Gill Sans MT" panose="020B0502020104020203" pitchFamily="34" charset="0"/>
                        <a:cs typeface="Arial" panose="020B0604020202020204" pitchFamily="34" charset="0"/>
                      </a:endParaRPr>
                    </a:p>
                  </p:txBody>
                </p:sp>
                <p:sp>
                  <p:nvSpPr>
                    <p:cNvPr id="189" name="Cube 188">
                      <a:extLst>
                        <a:ext uri="{FF2B5EF4-FFF2-40B4-BE49-F238E27FC236}">
                          <a16:creationId xmlns:a16="http://schemas.microsoft.com/office/drawing/2014/main" id="{6940B8A3-CD97-4B89-9C3A-B2B840DB1474}"/>
                        </a:ext>
                      </a:extLst>
                    </p:cNvPr>
                    <p:cNvSpPr>
                      <a:spLocks noChangeArrowheads="1"/>
                    </p:cNvSpPr>
                    <p:nvPr/>
                  </p:nvSpPr>
                  <p:spPr bwMode="auto">
                    <a:xfrm>
                      <a:off x="976082" y="993170"/>
                      <a:ext cx="1026191" cy="342877"/>
                    </a:xfrm>
                    <a:prstGeom prst="cube">
                      <a:avLst>
                        <a:gd name="adj" fmla="val 30588"/>
                      </a:avLst>
                    </a:prstGeom>
                    <a:solidFill>
                      <a:schemeClr val="bg1"/>
                    </a:solidFill>
                    <a:ln w="9525">
                      <a:solidFill>
                        <a:schemeClr val="tx1"/>
                      </a:solidFill>
                      <a:miter lim="800000"/>
                      <a:headEnd/>
                      <a:tailEnd/>
                    </a:ln>
                    <a:effectLst>
                      <a:outerShdw blurRad="40000" dist="23000" dir="5400000" rotWithShape="0">
                        <a:srgbClr val="808080">
                          <a:alpha val="34999"/>
                        </a:srgbClr>
                      </a:outerShdw>
                    </a:effectLst>
                  </p:spPr>
                  <p:txBody>
                    <a:bodyPr lIns="62324" tIns="31163" rIns="62324" bIns="31163" anchor="ctr"/>
                    <a:lstStyle/>
                    <a:p>
                      <a:pPr algn="ctr">
                        <a:defRPr/>
                      </a:pPr>
                      <a:endParaRPr lang="en-US" sz="400">
                        <a:latin typeface="Gill Sans MT" panose="020B0502020104020203" pitchFamily="34" charset="0"/>
                        <a:cs typeface="Arial" panose="020B0604020202020204" pitchFamily="34" charset="0"/>
                      </a:endParaRPr>
                    </a:p>
                  </p:txBody>
                </p:sp>
                <p:sp>
                  <p:nvSpPr>
                    <p:cNvPr id="190" name="TextBox 56">
                      <a:extLst>
                        <a:ext uri="{FF2B5EF4-FFF2-40B4-BE49-F238E27FC236}">
                          <a16:creationId xmlns:a16="http://schemas.microsoft.com/office/drawing/2014/main" id="{33CC04D0-ED71-4A90-ACC2-E7A1EAC40A26}"/>
                        </a:ext>
                      </a:extLst>
                    </p:cNvPr>
                    <p:cNvSpPr txBox="1">
                      <a:spLocks noChangeArrowheads="1"/>
                    </p:cNvSpPr>
                    <p:nvPr/>
                  </p:nvSpPr>
                  <p:spPr bwMode="auto">
                    <a:xfrm>
                      <a:off x="1026499" y="732232"/>
                      <a:ext cx="911494" cy="289896"/>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600" b="1" dirty="0">
                          <a:latin typeface="Gill Sans MT" panose="020B0502020104020203" pitchFamily="34" charset="0"/>
                          <a:cs typeface="Arial" panose="020B0604020202020204" pitchFamily="34" charset="0"/>
                        </a:rPr>
                        <a:t>Snowpack</a:t>
                      </a:r>
                    </a:p>
                  </p:txBody>
                </p:sp>
                <p:sp>
                  <p:nvSpPr>
                    <p:cNvPr id="191" name="Flowchart: Summing Junction 190">
                      <a:extLst>
                        <a:ext uri="{FF2B5EF4-FFF2-40B4-BE49-F238E27FC236}">
                          <a16:creationId xmlns:a16="http://schemas.microsoft.com/office/drawing/2014/main" id="{0E9D009E-9238-4D43-9BF6-D73CE55D17E3}"/>
                        </a:ext>
                      </a:extLst>
                    </p:cNvPr>
                    <p:cNvSpPr/>
                    <p:nvPr/>
                  </p:nvSpPr>
                  <p:spPr>
                    <a:xfrm rot="16200000">
                      <a:off x="2102501" y="1081960"/>
                      <a:ext cx="409988" cy="409988"/>
                    </a:xfrm>
                    <a:prstGeom prst="flowChartSummingJunc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324" tIns="31163" rIns="62324" bIns="31163" rtlCol="0" anchor="ctr"/>
                    <a:lstStyle/>
                    <a:p>
                      <a:pPr algn="ctr"/>
                      <a:endParaRPr lang="en-US" sz="400">
                        <a:latin typeface="Gill Sans MT" panose="020B0502020104020203" pitchFamily="34" charset="0"/>
                        <a:cs typeface="Arial" panose="020B0604020202020204" pitchFamily="34" charset="0"/>
                      </a:endParaRPr>
                    </a:p>
                  </p:txBody>
                </p:sp>
                <p:sp>
                  <p:nvSpPr>
                    <p:cNvPr id="194" name="Cube 193">
                      <a:extLst>
                        <a:ext uri="{FF2B5EF4-FFF2-40B4-BE49-F238E27FC236}">
                          <a16:creationId xmlns:a16="http://schemas.microsoft.com/office/drawing/2014/main" id="{7BD2ED41-1E30-41C1-9A72-ADE5E7135E45}"/>
                        </a:ext>
                      </a:extLst>
                    </p:cNvPr>
                    <p:cNvSpPr/>
                    <p:nvPr/>
                  </p:nvSpPr>
                  <p:spPr>
                    <a:xfrm>
                      <a:off x="3035147" y="1888538"/>
                      <a:ext cx="1969499" cy="980080"/>
                    </a:xfrm>
                    <a:prstGeom prst="cube">
                      <a:avLst>
                        <a:gd name="adj" fmla="val 30877"/>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62324" tIns="31163" rIns="62324" bIns="31163" anchor="ctr"/>
                    <a:lstStyle/>
                    <a:p>
                      <a:pPr algn="ctr">
                        <a:defRPr/>
                      </a:pPr>
                      <a:endParaRPr lang="en-US" sz="400">
                        <a:solidFill>
                          <a:schemeClr val="tx1"/>
                        </a:solidFill>
                        <a:latin typeface="Gill Sans MT" panose="020B0502020104020203" pitchFamily="34" charset="0"/>
                        <a:cs typeface="Arial" panose="020B0604020202020204" pitchFamily="34" charset="0"/>
                      </a:endParaRPr>
                    </a:p>
                  </p:txBody>
                </p:sp>
                <p:sp>
                  <p:nvSpPr>
                    <p:cNvPr id="195" name="TextBox 81">
                      <a:extLst>
                        <a:ext uri="{FF2B5EF4-FFF2-40B4-BE49-F238E27FC236}">
                          <a16:creationId xmlns:a16="http://schemas.microsoft.com/office/drawing/2014/main" id="{16DF0739-8ADF-4029-9DA9-8401F5D3DC60}"/>
                        </a:ext>
                      </a:extLst>
                    </p:cNvPr>
                    <p:cNvSpPr txBox="1">
                      <a:spLocks noChangeArrowheads="1"/>
                    </p:cNvSpPr>
                    <p:nvPr/>
                  </p:nvSpPr>
                  <p:spPr bwMode="auto">
                    <a:xfrm>
                      <a:off x="3109265" y="2272534"/>
                      <a:ext cx="1444336" cy="8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900" b="1" dirty="0">
                          <a:latin typeface="Gill Sans MT" panose="020B0502020104020203" pitchFamily="34" charset="0"/>
                          <a:cs typeface="Arial" panose="020B0604020202020204" pitchFamily="34" charset="0"/>
                        </a:rPr>
                        <a:t>SW Pool</a:t>
                      </a:r>
                    </a:p>
                    <a:p>
                      <a:pPr algn="ctr" eaLnBrk="1" hangingPunct="1"/>
                      <a:r>
                        <a:rPr lang="en-US" altLang="en-US" sz="1050" b="1" dirty="0">
                          <a:latin typeface="Gill Sans MT" panose="020B0502020104020203" pitchFamily="34" charset="0"/>
                          <a:cs typeface="Arial" panose="020B0604020202020204" pitchFamily="34" charset="0"/>
                        </a:rPr>
                        <a:t>WETLANDS</a:t>
                      </a:r>
                    </a:p>
                  </p:txBody>
                </p:sp>
                <p:sp>
                  <p:nvSpPr>
                    <p:cNvPr id="196" name="Flowchart: Summing Junction 195">
                      <a:extLst>
                        <a:ext uri="{FF2B5EF4-FFF2-40B4-BE49-F238E27FC236}">
                          <a16:creationId xmlns:a16="http://schemas.microsoft.com/office/drawing/2014/main" id="{9BA3FC36-E4C6-4A9A-8FBE-DBDEF1EA8A06}"/>
                        </a:ext>
                      </a:extLst>
                    </p:cNvPr>
                    <p:cNvSpPr/>
                    <p:nvPr/>
                  </p:nvSpPr>
                  <p:spPr>
                    <a:xfrm>
                      <a:off x="4749238" y="2198993"/>
                      <a:ext cx="409988" cy="409988"/>
                    </a:xfrm>
                    <a:prstGeom prst="flowChartSummingJunc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324" tIns="31163" rIns="62324" bIns="31163" rtlCol="0" anchor="ctr"/>
                    <a:lstStyle/>
                    <a:p>
                      <a:pPr algn="ctr"/>
                      <a:endParaRPr lang="en-US" sz="400">
                        <a:latin typeface="Gill Sans MT" panose="020B0502020104020203" pitchFamily="34" charset="0"/>
                        <a:cs typeface="Arial" panose="020B0604020202020204" pitchFamily="34" charset="0"/>
                      </a:endParaRPr>
                    </a:p>
                  </p:txBody>
                </p:sp>
                <p:sp>
                  <p:nvSpPr>
                    <p:cNvPr id="199" name="Right Arrow 122">
                      <a:extLst>
                        <a:ext uri="{FF2B5EF4-FFF2-40B4-BE49-F238E27FC236}">
                          <a16:creationId xmlns:a16="http://schemas.microsoft.com/office/drawing/2014/main" id="{30EDF144-6E8F-4A70-9843-C5C459AA0C66}"/>
                        </a:ext>
                      </a:extLst>
                    </p:cNvPr>
                    <p:cNvSpPr/>
                    <p:nvPr/>
                  </p:nvSpPr>
                  <p:spPr>
                    <a:xfrm>
                      <a:off x="2459813" y="2368398"/>
                      <a:ext cx="692475" cy="351418"/>
                    </a:xfrm>
                    <a:prstGeom prst="rightArrow">
                      <a:avLst>
                        <a:gd name="adj1" fmla="val 48667"/>
                        <a:gd name="adj2" fmla="val 6065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latin typeface="Gill Sans MT" panose="020B0502020104020203" pitchFamily="34" charset="0"/>
                          <a:cs typeface="Arial" panose="020B0604020202020204" pitchFamily="34" charset="0"/>
                        </a:rPr>
                        <a:t>   </a:t>
                      </a:r>
                    </a:p>
                  </p:txBody>
                </p:sp>
                <p:sp>
                  <p:nvSpPr>
                    <p:cNvPr id="200" name="Right Arrow 113">
                      <a:extLst>
                        <a:ext uri="{FF2B5EF4-FFF2-40B4-BE49-F238E27FC236}">
                          <a16:creationId xmlns:a16="http://schemas.microsoft.com/office/drawing/2014/main" id="{F2478670-4DB8-44F5-B6AD-1BE99069CDB6}"/>
                        </a:ext>
                      </a:extLst>
                    </p:cNvPr>
                    <p:cNvSpPr/>
                    <p:nvPr/>
                  </p:nvSpPr>
                  <p:spPr>
                    <a:xfrm rot="5400000">
                      <a:off x="1833563" y="3090455"/>
                      <a:ext cx="1062656" cy="321381"/>
                    </a:xfrm>
                    <a:prstGeom prst="rightArrow">
                      <a:avLst>
                        <a:gd name="adj1" fmla="val 58668"/>
                        <a:gd name="adj2" fmla="val 6065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700" dirty="0">
                          <a:solidFill>
                            <a:schemeClr val="tx1"/>
                          </a:solidFill>
                          <a:latin typeface="Gill Sans MT" panose="020B0502020104020203" pitchFamily="34" charset="0"/>
                          <a:cs typeface="Arial" panose="020B0604020202020204" pitchFamily="34" charset="0"/>
                        </a:rPr>
                        <a:t> Recharge</a:t>
                      </a:r>
                      <a:endParaRPr lang="en-US" sz="700" dirty="0">
                        <a:latin typeface="Gill Sans MT" panose="020B0502020104020203" pitchFamily="34" charset="0"/>
                        <a:cs typeface="Arial" panose="020B0604020202020204" pitchFamily="34" charset="0"/>
                      </a:endParaRPr>
                    </a:p>
                  </p:txBody>
                </p:sp>
                <p:sp>
                  <p:nvSpPr>
                    <p:cNvPr id="201" name="Flowchart: Summing Junction 200">
                      <a:extLst>
                        <a:ext uri="{FF2B5EF4-FFF2-40B4-BE49-F238E27FC236}">
                          <a16:creationId xmlns:a16="http://schemas.microsoft.com/office/drawing/2014/main" id="{778C13DE-B0BD-498A-A959-207448504D1F}"/>
                        </a:ext>
                      </a:extLst>
                    </p:cNvPr>
                    <p:cNvSpPr/>
                    <p:nvPr/>
                  </p:nvSpPr>
                  <p:spPr>
                    <a:xfrm rot="2700000">
                      <a:off x="2170105" y="2357448"/>
                      <a:ext cx="409988" cy="409988"/>
                    </a:xfrm>
                    <a:prstGeom prst="flowChartSummingJunc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324" tIns="31163" rIns="62324" bIns="31163" rtlCol="0" anchor="ctr"/>
                    <a:lstStyle/>
                    <a:p>
                      <a:pPr algn="ctr"/>
                      <a:endParaRPr lang="en-US" sz="400">
                        <a:latin typeface="Gill Sans MT" panose="020B0502020104020203" pitchFamily="34" charset="0"/>
                        <a:cs typeface="Arial" panose="020B0604020202020204" pitchFamily="34" charset="0"/>
                      </a:endParaRPr>
                    </a:p>
                  </p:txBody>
                </p:sp>
              </p:grpSp>
            </p:grpSp>
            <p:pic>
              <p:nvPicPr>
                <p:cNvPr id="215" name="Picture 214">
                  <a:extLst>
                    <a:ext uri="{FF2B5EF4-FFF2-40B4-BE49-F238E27FC236}">
                      <a16:creationId xmlns:a16="http://schemas.microsoft.com/office/drawing/2014/main" id="{7CE5D3AA-AFC9-450A-9531-A7503C15BBC8}"/>
                    </a:ext>
                  </a:extLst>
                </p:cNvPr>
                <p:cNvPicPr/>
                <p:nvPr/>
              </p:nvPicPr>
              <p:blipFill rotWithShape="1">
                <a:blip r:embed="rId5"/>
                <a:srcRect l="5169" t="12635" r="32976"/>
                <a:stretch/>
              </p:blipFill>
              <p:spPr>
                <a:xfrm>
                  <a:off x="2479841" y="1652252"/>
                  <a:ext cx="3028166" cy="3288160"/>
                </a:xfrm>
                <a:prstGeom prst="rect">
                  <a:avLst/>
                </a:prstGeom>
              </p:spPr>
            </p:pic>
            <p:sp>
              <p:nvSpPr>
                <p:cNvPr id="219" name="TextBox 56">
                  <a:extLst>
                    <a:ext uri="{FF2B5EF4-FFF2-40B4-BE49-F238E27FC236}">
                      <a16:creationId xmlns:a16="http://schemas.microsoft.com/office/drawing/2014/main" id="{89FB37EE-CB5D-4671-9859-276CE8840D5C}"/>
                    </a:ext>
                  </a:extLst>
                </p:cNvPr>
                <p:cNvSpPr txBox="1">
                  <a:spLocks noChangeArrowheads="1"/>
                </p:cNvSpPr>
                <p:nvPr/>
              </p:nvSpPr>
              <p:spPr bwMode="auto">
                <a:xfrm>
                  <a:off x="2188699" y="1646294"/>
                  <a:ext cx="351914" cy="28581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050" b="1" dirty="0">
                      <a:latin typeface="Gill Sans MT" panose="020B0502020104020203" pitchFamily="34" charset="0"/>
                      <a:cs typeface="Arial" panose="020B0604020202020204" pitchFamily="34" charset="0"/>
                    </a:rPr>
                    <a:t>a)</a:t>
                  </a:r>
                </a:p>
              </p:txBody>
            </p:sp>
            <p:pic>
              <p:nvPicPr>
                <p:cNvPr id="253" name="Picture 252" descr="A picture containing grass, outdoor, water, field&#10;&#10;Description automatically generated">
                  <a:extLst>
                    <a:ext uri="{FF2B5EF4-FFF2-40B4-BE49-F238E27FC236}">
                      <a16:creationId xmlns:a16="http://schemas.microsoft.com/office/drawing/2014/main" id="{0A636F94-B515-4BBD-8881-25FBA29CD1B5}"/>
                    </a:ext>
                  </a:extLst>
                </p:cNvPr>
                <p:cNvPicPr>
                  <a:picLocks noChangeAspect="1"/>
                </p:cNvPicPr>
                <p:nvPr/>
              </p:nvPicPr>
              <p:blipFill rotWithShape="1">
                <a:blip r:embed="rId6">
                  <a:alphaModFix amt="96000"/>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2922" b="16620"/>
                <a:stretch/>
              </p:blipFill>
              <p:spPr>
                <a:xfrm>
                  <a:off x="7749052" y="2800341"/>
                  <a:ext cx="1342842" cy="630759"/>
                </a:xfrm>
                <a:prstGeom prst="rect">
                  <a:avLst/>
                </a:prstGeom>
              </p:spPr>
            </p:pic>
            <p:sp>
              <p:nvSpPr>
                <p:cNvPr id="220" name="Arrow: Right 219">
                  <a:extLst>
                    <a:ext uri="{FF2B5EF4-FFF2-40B4-BE49-F238E27FC236}">
                      <a16:creationId xmlns:a16="http://schemas.microsoft.com/office/drawing/2014/main" id="{EDCD62E7-5208-4738-BF93-505146E21A0E}"/>
                    </a:ext>
                  </a:extLst>
                </p:cNvPr>
                <p:cNvSpPr/>
                <p:nvPr/>
              </p:nvSpPr>
              <p:spPr>
                <a:xfrm>
                  <a:off x="4944567" y="3172363"/>
                  <a:ext cx="1998437" cy="706700"/>
                </a:xfrm>
                <a:prstGeom prst="rightArrow">
                  <a:avLst>
                    <a:gd name="adj1" fmla="val 55629"/>
                    <a:gd name="adj2" fmla="val 65083"/>
                  </a:avLst>
                </a:prstGeom>
                <a:solidFill>
                  <a:schemeClr val="accent4">
                    <a:lumMod val="75000"/>
                  </a:schemeClr>
                </a:solidFill>
                <a:ln>
                  <a:solidFill>
                    <a:schemeClr val="accent4">
                      <a:lumMod val="50000"/>
                    </a:schemeClr>
                  </a:solidFill>
                </a:ln>
                <a:scene3d>
                  <a:camera prst="isometricOffAxis2Top">
                    <a:rot lat="19800000" lon="300000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cs typeface="Arial" panose="020B0604020202020204" pitchFamily="34" charset="0"/>
                    </a:rPr>
                    <a:t>N Leachate</a:t>
                  </a:r>
                </a:p>
              </p:txBody>
            </p:sp>
            <p:sp>
              <p:nvSpPr>
                <p:cNvPr id="254" name="TextBox 81">
                  <a:extLst>
                    <a:ext uri="{FF2B5EF4-FFF2-40B4-BE49-F238E27FC236}">
                      <a16:creationId xmlns:a16="http://schemas.microsoft.com/office/drawing/2014/main" id="{121F06E6-F7A9-407E-93CD-B2F3721D0942}"/>
                    </a:ext>
                  </a:extLst>
                </p:cNvPr>
                <p:cNvSpPr txBox="1">
                  <a:spLocks noChangeArrowheads="1"/>
                </p:cNvSpPr>
                <p:nvPr/>
              </p:nvSpPr>
              <p:spPr bwMode="auto">
                <a:xfrm>
                  <a:off x="6942231" y="3195634"/>
                  <a:ext cx="815736" cy="156720"/>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800" b="1" dirty="0">
                      <a:latin typeface="Gill Sans MT" panose="020B0502020104020203" pitchFamily="34" charset="0"/>
                      <a:cs typeface="Arial" panose="020B0604020202020204" pitchFamily="34" charset="0"/>
                    </a:rPr>
                    <a:t>Tile Drain</a:t>
                  </a:r>
                </a:p>
              </p:txBody>
            </p:sp>
            <p:sp>
              <p:nvSpPr>
                <p:cNvPr id="258" name="TextBox 257">
                  <a:extLst>
                    <a:ext uri="{FF2B5EF4-FFF2-40B4-BE49-F238E27FC236}">
                      <a16:creationId xmlns:a16="http://schemas.microsoft.com/office/drawing/2014/main" id="{7C518CFC-9529-424A-B1DC-B8B01581EBFC}"/>
                    </a:ext>
                  </a:extLst>
                </p:cNvPr>
                <p:cNvSpPr txBox="1"/>
                <p:nvPr/>
              </p:nvSpPr>
              <p:spPr>
                <a:xfrm rot="19582056">
                  <a:off x="9301235" y="4271544"/>
                  <a:ext cx="649489" cy="352620"/>
                </a:xfrm>
                <a:prstGeom prst="rect">
                  <a:avLst/>
                </a:prstGeom>
                <a:noFill/>
              </p:spPr>
              <p:txBody>
                <a:bodyPr wrap="none" rtlCol="0">
                  <a:spAutoFit/>
                </a:bodyPr>
                <a:lstStyle/>
                <a:p>
                  <a:r>
                    <a:rPr lang="en-US" sz="1200" dirty="0">
                      <a:latin typeface="Gill Sans MT" panose="020B0502020104020203" pitchFamily="34" charset="0"/>
                      <a:cs typeface="Arial" panose="020B0604020202020204" pitchFamily="34" charset="0"/>
                    </a:rPr>
                    <a:t>River</a:t>
                  </a:r>
                </a:p>
              </p:txBody>
            </p:sp>
            <p:sp>
              <p:nvSpPr>
                <p:cNvPr id="271" name="TextBox 56">
                  <a:extLst>
                    <a:ext uri="{FF2B5EF4-FFF2-40B4-BE49-F238E27FC236}">
                      <a16:creationId xmlns:a16="http://schemas.microsoft.com/office/drawing/2014/main" id="{CF2DDD3B-C126-4B0F-B7A8-FCDC0962F83C}"/>
                    </a:ext>
                  </a:extLst>
                </p:cNvPr>
                <p:cNvSpPr txBox="1">
                  <a:spLocks noChangeArrowheads="1"/>
                </p:cNvSpPr>
                <p:nvPr/>
              </p:nvSpPr>
              <p:spPr bwMode="auto">
                <a:xfrm>
                  <a:off x="4413548" y="2413789"/>
                  <a:ext cx="1022249" cy="294969"/>
                </a:xfrm>
                <a:prstGeom prst="rect">
                  <a:avLst/>
                </a:prstGeom>
                <a:noFill/>
                <a:ln>
                  <a:noFill/>
                </a:ln>
                <a:scene3d>
                  <a:camera prst="orthographic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324" tIns="31163" rIns="62324" bIns="31163">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100" b="1" dirty="0" err="1">
                      <a:latin typeface="Gill Sans MT" panose="020B0502020104020203" pitchFamily="34" charset="0"/>
                      <a:cs typeface="Arial" panose="020B0604020202020204" pitchFamily="34" charset="0"/>
                    </a:rPr>
                    <a:t>Agro</a:t>
                  </a:r>
                  <a:r>
                    <a:rPr lang="en-US" altLang="en-US" sz="1100" b="1" dirty="0">
                      <a:latin typeface="Gill Sans MT" panose="020B0502020104020203" pitchFamily="34" charset="0"/>
                      <a:cs typeface="Arial" panose="020B0604020202020204" pitchFamily="34" charset="0"/>
                    </a:rPr>
                    <a:t>-IBIS</a:t>
                  </a:r>
                </a:p>
              </p:txBody>
            </p:sp>
          </p:grpSp>
          <p:sp>
            <p:nvSpPr>
              <p:cNvPr id="261" name="Oval 260">
                <a:extLst>
                  <a:ext uri="{FF2B5EF4-FFF2-40B4-BE49-F238E27FC236}">
                    <a16:creationId xmlns:a16="http://schemas.microsoft.com/office/drawing/2014/main" id="{64E9B346-9005-4CA2-A738-FB10C2749E2F}"/>
                  </a:ext>
                </a:extLst>
              </p:cNvPr>
              <p:cNvSpPr/>
              <p:nvPr/>
            </p:nvSpPr>
            <p:spPr>
              <a:xfrm>
                <a:off x="7009909" y="5997495"/>
                <a:ext cx="258510" cy="12356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cs typeface="Arial" panose="020B0604020202020204" pitchFamily="34" charset="0"/>
                </a:endParaRPr>
              </a:p>
            </p:txBody>
          </p:sp>
          <p:sp>
            <p:nvSpPr>
              <p:cNvPr id="262" name="TextBox 261">
                <a:extLst>
                  <a:ext uri="{FF2B5EF4-FFF2-40B4-BE49-F238E27FC236}">
                    <a16:creationId xmlns:a16="http://schemas.microsoft.com/office/drawing/2014/main" id="{ECADA206-4C47-4B26-8FB0-1575BB49DE8E}"/>
                  </a:ext>
                </a:extLst>
              </p:cNvPr>
              <p:cNvSpPr txBox="1"/>
              <p:nvPr/>
            </p:nvSpPr>
            <p:spPr>
              <a:xfrm>
                <a:off x="8034006" y="6126328"/>
                <a:ext cx="3332405" cy="403962"/>
              </a:xfrm>
              <a:prstGeom prst="rect">
                <a:avLst/>
              </a:prstGeom>
              <a:noFill/>
            </p:spPr>
            <p:txBody>
              <a:bodyPr wrap="none" rtlCol="0">
                <a:spAutoFit/>
              </a:bodyPr>
              <a:lstStyle/>
              <a:p>
                <a:r>
                  <a:rPr lang="en-US" sz="1200" dirty="0">
                    <a:latin typeface="Gill Sans MT" panose="020B0502020104020203" pitchFamily="34" charset="0"/>
                    <a:cs typeface="Arial" panose="020B0604020202020204" pitchFamily="34" charset="0"/>
                  </a:rPr>
                  <a:t>WWTP (wastewater treatment)</a:t>
                </a:r>
              </a:p>
            </p:txBody>
          </p:sp>
          <p:cxnSp>
            <p:nvCxnSpPr>
              <p:cNvPr id="264" name="Straight Connector 263">
                <a:extLst>
                  <a:ext uri="{FF2B5EF4-FFF2-40B4-BE49-F238E27FC236}">
                    <a16:creationId xmlns:a16="http://schemas.microsoft.com/office/drawing/2014/main" id="{66E40584-5ECB-4D91-A73F-2473FBF08031}"/>
                  </a:ext>
                </a:extLst>
              </p:cNvPr>
              <p:cNvCxnSpPr>
                <a:stCxn id="146" idx="0"/>
                <a:endCxn id="146" idx="1"/>
              </p:cNvCxnSpPr>
              <p:nvPr/>
            </p:nvCxnSpPr>
            <p:spPr>
              <a:xfrm flipH="1">
                <a:off x="7271897" y="6058694"/>
                <a:ext cx="91888" cy="918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652E56D-9B0A-4D9C-BC98-2DD9F07A5298}"/>
                  </a:ext>
                </a:extLst>
              </p:cNvPr>
              <p:cNvCxnSpPr>
                <a:cxnSpLocks/>
                <a:stCxn id="261" idx="5"/>
                <a:endCxn id="262" idx="1"/>
              </p:cNvCxnSpPr>
              <p:nvPr/>
            </p:nvCxnSpPr>
            <p:spPr>
              <a:xfrm>
                <a:off x="7230562" y="6102966"/>
                <a:ext cx="803444" cy="225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C47839-33AE-4983-B504-73F8152CB5F0}"/>
                  </a:ext>
                </a:extLst>
              </p:cNvPr>
              <p:cNvSpPr/>
              <p:nvPr/>
            </p:nvSpPr>
            <p:spPr>
              <a:xfrm>
                <a:off x="9315461" y="3982172"/>
                <a:ext cx="378519" cy="661475"/>
              </a:xfrm>
              <a:custGeom>
                <a:avLst/>
                <a:gdLst>
                  <a:gd name="connsiteX0" fmla="*/ 231046 w 478165"/>
                  <a:gd name="connsiteY0" fmla="*/ 0 h 856648"/>
                  <a:gd name="connsiteX1" fmla="*/ 471677 w 478165"/>
                  <a:gd name="connsiteY1" fmla="*/ 211756 h 856648"/>
                  <a:gd name="connsiteX2" fmla="*/ 40 w 478165"/>
                  <a:gd name="connsiteY2" fmla="*/ 346510 h 856648"/>
                  <a:gd name="connsiteX3" fmla="*/ 442802 w 478165"/>
                  <a:gd name="connsiteY3" fmla="*/ 423512 h 856648"/>
                  <a:gd name="connsiteX4" fmla="*/ 125168 w 478165"/>
                  <a:gd name="connsiteY4" fmla="*/ 490888 h 856648"/>
                  <a:gd name="connsiteX5" fmla="*/ 308048 w 478165"/>
                  <a:gd name="connsiteY5" fmla="*/ 577516 h 856648"/>
                  <a:gd name="connsiteX6" fmla="*/ 317673 w 478165"/>
                  <a:gd name="connsiteY6" fmla="*/ 856648 h 856648"/>
                  <a:gd name="connsiteX0" fmla="*/ 231046 w 484143"/>
                  <a:gd name="connsiteY0" fmla="*/ 0 h 856648"/>
                  <a:gd name="connsiteX1" fmla="*/ 337681 w 484143"/>
                  <a:gd name="connsiteY1" fmla="*/ 59712 h 856648"/>
                  <a:gd name="connsiteX2" fmla="*/ 471677 w 484143"/>
                  <a:gd name="connsiteY2" fmla="*/ 211756 h 856648"/>
                  <a:gd name="connsiteX3" fmla="*/ 40 w 484143"/>
                  <a:gd name="connsiteY3" fmla="*/ 346510 h 856648"/>
                  <a:gd name="connsiteX4" fmla="*/ 442802 w 484143"/>
                  <a:gd name="connsiteY4" fmla="*/ 423512 h 856648"/>
                  <a:gd name="connsiteX5" fmla="*/ 125168 w 484143"/>
                  <a:gd name="connsiteY5" fmla="*/ 490888 h 856648"/>
                  <a:gd name="connsiteX6" fmla="*/ 308048 w 484143"/>
                  <a:gd name="connsiteY6" fmla="*/ 577516 h 856648"/>
                  <a:gd name="connsiteX7" fmla="*/ 317673 w 484143"/>
                  <a:gd name="connsiteY7" fmla="*/ 856648 h 856648"/>
                  <a:gd name="connsiteX0" fmla="*/ 231046 w 476101"/>
                  <a:gd name="connsiteY0" fmla="*/ 0 h 856648"/>
                  <a:gd name="connsiteX1" fmla="*/ 236081 w 476101"/>
                  <a:gd name="connsiteY1" fmla="*/ 72412 h 856648"/>
                  <a:gd name="connsiteX2" fmla="*/ 471677 w 476101"/>
                  <a:gd name="connsiteY2" fmla="*/ 211756 h 856648"/>
                  <a:gd name="connsiteX3" fmla="*/ 40 w 476101"/>
                  <a:gd name="connsiteY3" fmla="*/ 346510 h 856648"/>
                  <a:gd name="connsiteX4" fmla="*/ 442802 w 476101"/>
                  <a:gd name="connsiteY4" fmla="*/ 423512 h 856648"/>
                  <a:gd name="connsiteX5" fmla="*/ 125168 w 476101"/>
                  <a:gd name="connsiteY5" fmla="*/ 490888 h 856648"/>
                  <a:gd name="connsiteX6" fmla="*/ 308048 w 476101"/>
                  <a:gd name="connsiteY6" fmla="*/ 577516 h 856648"/>
                  <a:gd name="connsiteX7" fmla="*/ 317673 w 476101"/>
                  <a:gd name="connsiteY7" fmla="*/ 856648 h 856648"/>
                  <a:gd name="connsiteX0" fmla="*/ 231046 w 476101"/>
                  <a:gd name="connsiteY0" fmla="*/ 0 h 911681"/>
                  <a:gd name="connsiteX1" fmla="*/ 236081 w 476101"/>
                  <a:gd name="connsiteY1" fmla="*/ 127445 h 911681"/>
                  <a:gd name="connsiteX2" fmla="*/ 471677 w 476101"/>
                  <a:gd name="connsiteY2" fmla="*/ 266789 h 911681"/>
                  <a:gd name="connsiteX3" fmla="*/ 40 w 476101"/>
                  <a:gd name="connsiteY3" fmla="*/ 401543 h 911681"/>
                  <a:gd name="connsiteX4" fmla="*/ 442802 w 476101"/>
                  <a:gd name="connsiteY4" fmla="*/ 478545 h 911681"/>
                  <a:gd name="connsiteX5" fmla="*/ 125168 w 476101"/>
                  <a:gd name="connsiteY5" fmla="*/ 545921 h 911681"/>
                  <a:gd name="connsiteX6" fmla="*/ 308048 w 476101"/>
                  <a:gd name="connsiteY6" fmla="*/ 632549 h 911681"/>
                  <a:gd name="connsiteX7" fmla="*/ 317673 w 476101"/>
                  <a:gd name="connsiteY7" fmla="*/ 911681 h 911681"/>
                  <a:gd name="connsiteX0" fmla="*/ 214112 w 476101"/>
                  <a:gd name="connsiteY0" fmla="*/ 0 h 970948"/>
                  <a:gd name="connsiteX1" fmla="*/ 236081 w 476101"/>
                  <a:gd name="connsiteY1" fmla="*/ 186712 h 970948"/>
                  <a:gd name="connsiteX2" fmla="*/ 471677 w 476101"/>
                  <a:gd name="connsiteY2" fmla="*/ 326056 h 970948"/>
                  <a:gd name="connsiteX3" fmla="*/ 40 w 476101"/>
                  <a:gd name="connsiteY3" fmla="*/ 460810 h 970948"/>
                  <a:gd name="connsiteX4" fmla="*/ 442802 w 476101"/>
                  <a:gd name="connsiteY4" fmla="*/ 537812 h 970948"/>
                  <a:gd name="connsiteX5" fmla="*/ 125168 w 476101"/>
                  <a:gd name="connsiteY5" fmla="*/ 605188 h 970948"/>
                  <a:gd name="connsiteX6" fmla="*/ 308048 w 476101"/>
                  <a:gd name="connsiteY6" fmla="*/ 691816 h 970948"/>
                  <a:gd name="connsiteX7" fmla="*/ 317673 w 476101"/>
                  <a:gd name="connsiteY7" fmla="*/ 970948 h 970948"/>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267832 w 475601"/>
                  <a:gd name="connsiteY6" fmla="*/ 685466 h 945548"/>
                  <a:gd name="connsiteX7" fmla="*/ 317673 w 475601"/>
                  <a:gd name="connsiteY7" fmla="*/ 945548 h 94554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68989 w 475601"/>
                  <a:gd name="connsiteY7" fmla="*/ 951898 h 951898"/>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3541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0366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4696 w 473420"/>
                  <a:gd name="connsiteY0" fmla="*/ 0 h 930731"/>
                  <a:gd name="connsiteX1" fmla="*/ 223382 w 473420"/>
                  <a:gd name="connsiteY1" fmla="*/ 169779 h 930731"/>
                  <a:gd name="connsiteX2" fmla="*/ 469561 w 473420"/>
                  <a:gd name="connsiteY2" fmla="*/ 300656 h 930731"/>
                  <a:gd name="connsiteX3" fmla="*/ 41 w 473420"/>
                  <a:gd name="connsiteY3" fmla="*/ 390960 h 930731"/>
                  <a:gd name="connsiteX4" fmla="*/ 440686 w 473420"/>
                  <a:gd name="connsiteY4" fmla="*/ 512412 h 930731"/>
                  <a:gd name="connsiteX5" fmla="*/ 123052 w 473420"/>
                  <a:gd name="connsiteY5" fmla="*/ 579788 h 930731"/>
                  <a:gd name="connsiteX6" fmla="*/ 265716 w 473420"/>
                  <a:gd name="connsiteY6" fmla="*/ 685466 h 930731"/>
                  <a:gd name="connsiteX7" fmla="*/ 273223 w 473420"/>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746 w 473470"/>
                  <a:gd name="connsiteY0" fmla="*/ 0 h 930731"/>
                  <a:gd name="connsiteX1" fmla="*/ 223432 w 473470"/>
                  <a:gd name="connsiteY1" fmla="*/ 169779 h 930731"/>
                  <a:gd name="connsiteX2" fmla="*/ 469611 w 473470"/>
                  <a:gd name="connsiteY2" fmla="*/ 300656 h 930731"/>
                  <a:gd name="connsiteX3" fmla="*/ 91 w 473470"/>
                  <a:gd name="connsiteY3" fmla="*/ 390960 h 930731"/>
                  <a:gd name="connsiteX4" fmla="*/ 425919 w 473470"/>
                  <a:gd name="connsiteY4" fmla="*/ 514529 h 930731"/>
                  <a:gd name="connsiteX5" fmla="*/ 123102 w 473470"/>
                  <a:gd name="connsiteY5" fmla="*/ 579788 h 930731"/>
                  <a:gd name="connsiteX6" fmla="*/ 265766 w 473470"/>
                  <a:gd name="connsiteY6" fmla="*/ 685466 h 930731"/>
                  <a:gd name="connsiteX7" fmla="*/ 273273 w 473470"/>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7883 w 469612"/>
                  <a:gd name="connsiteY6" fmla="*/ 6664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69039 w 469612"/>
                  <a:gd name="connsiteY7" fmla="*/ 820664 h 8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12" h="820664">
                    <a:moveTo>
                      <a:pt x="224746" y="0"/>
                    </a:moveTo>
                    <a:cubicBezTo>
                      <a:pt x="223468" y="64985"/>
                      <a:pt x="223544" y="79452"/>
                      <a:pt x="223432" y="169779"/>
                    </a:cubicBezTo>
                    <a:cubicBezTo>
                      <a:pt x="221203" y="226239"/>
                      <a:pt x="468734" y="253210"/>
                      <a:pt x="469611" y="300656"/>
                    </a:cubicBezTo>
                    <a:cubicBezTo>
                      <a:pt x="470488" y="348102"/>
                      <a:pt x="7373" y="329915"/>
                      <a:pt x="91" y="390960"/>
                    </a:cubicBezTo>
                    <a:cubicBezTo>
                      <a:pt x="-7191" y="452005"/>
                      <a:pt x="424468" y="466125"/>
                      <a:pt x="425919" y="514529"/>
                    </a:cubicBezTo>
                    <a:cubicBezTo>
                      <a:pt x="427370" y="562933"/>
                      <a:pt x="149794" y="556590"/>
                      <a:pt x="123102" y="579788"/>
                    </a:cubicBezTo>
                    <a:cubicBezTo>
                      <a:pt x="96410" y="602986"/>
                      <a:pt x="241443" y="613570"/>
                      <a:pt x="265766" y="653716"/>
                    </a:cubicBezTo>
                    <a:cubicBezTo>
                      <a:pt x="290089" y="693862"/>
                      <a:pt x="263335" y="700994"/>
                      <a:pt x="269039" y="820664"/>
                    </a:cubicBezTo>
                  </a:path>
                </a:pathLst>
              </a:custGeom>
              <a:noFill/>
              <a:ln>
                <a:solidFill>
                  <a:srgbClr val="FDC96B"/>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F5C002AF-F2D4-4C25-B15C-7CE1ECDA0AE5}"/>
                  </a:ext>
                </a:extLst>
              </p:cNvPr>
              <p:cNvSpPr/>
              <p:nvPr/>
            </p:nvSpPr>
            <p:spPr>
              <a:xfrm>
                <a:off x="7678826" y="4088961"/>
                <a:ext cx="469867" cy="821109"/>
              </a:xfrm>
              <a:custGeom>
                <a:avLst/>
                <a:gdLst>
                  <a:gd name="connsiteX0" fmla="*/ 231046 w 478165"/>
                  <a:gd name="connsiteY0" fmla="*/ 0 h 856648"/>
                  <a:gd name="connsiteX1" fmla="*/ 471677 w 478165"/>
                  <a:gd name="connsiteY1" fmla="*/ 211756 h 856648"/>
                  <a:gd name="connsiteX2" fmla="*/ 40 w 478165"/>
                  <a:gd name="connsiteY2" fmla="*/ 346510 h 856648"/>
                  <a:gd name="connsiteX3" fmla="*/ 442802 w 478165"/>
                  <a:gd name="connsiteY3" fmla="*/ 423512 h 856648"/>
                  <a:gd name="connsiteX4" fmla="*/ 125168 w 478165"/>
                  <a:gd name="connsiteY4" fmla="*/ 490888 h 856648"/>
                  <a:gd name="connsiteX5" fmla="*/ 308048 w 478165"/>
                  <a:gd name="connsiteY5" fmla="*/ 577516 h 856648"/>
                  <a:gd name="connsiteX6" fmla="*/ 317673 w 478165"/>
                  <a:gd name="connsiteY6" fmla="*/ 856648 h 856648"/>
                  <a:gd name="connsiteX0" fmla="*/ 231046 w 484143"/>
                  <a:gd name="connsiteY0" fmla="*/ 0 h 856648"/>
                  <a:gd name="connsiteX1" fmla="*/ 337681 w 484143"/>
                  <a:gd name="connsiteY1" fmla="*/ 59712 h 856648"/>
                  <a:gd name="connsiteX2" fmla="*/ 471677 w 484143"/>
                  <a:gd name="connsiteY2" fmla="*/ 211756 h 856648"/>
                  <a:gd name="connsiteX3" fmla="*/ 40 w 484143"/>
                  <a:gd name="connsiteY3" fmla="*/ 346510 h 856648"/>
                  <a:gd name="connsiteX4" fmla="*/ 442802 w 484143"/>
                  <a:gd name="connsiteY4" fmla="*/ 423512 h 856648"/>
                  <a:gd name="connsiteX5" fmla="*/ 125168 w 484143"/>
                  <a:gd name="connsiteY5" fmla="*/ 490888 h 856648"/>
                  <a:gd name="connsiteX6" fmla="*/ 308048 w 484143"/>
                  <a:gd name="connsiteY6" fmla="*/ 577516 h 856648"/>
                  <a:gd name="connsiteX7" fmla="*/ 317673 w 484143"/>
                  <a:gd name="connsiteY7" fmla="*/ 856648 h 856648"/>
                  <a:gd name="connsiteX0" fmla="*/ 231046 w 476101"/>
                  <a:gd name="connsiteY0" fmla="*/ 0 h 856648"/>
                  <a:gd name="connsiteX1" fmla="*/ 236081 w 476101"/>
                  <a:gd name="connsiteY1" fmla="*/ 72412 h 856648"/>
                  <a:gd name="connsiteX2" fmla="*/ 471677 w 476101"/>
                  <a:gd name="connsiteY2" fmla="*/ 211756 h 856648"/>
                  <a:gd name="connsiteX3" fmla="*/ 40 w 476101"/>
                  <a:gd name="connsiteY3" fmla="*/ 346510 h 856648"/>
                  <a:gd name="connsiteX4" fmla="*/ 442802 w 476101"/>
                  <a:gd name="connsiteY4" fmla="*/ 423512 h 856648"/>
                  <a:gd name="connsiteX5" fmla="*/ 125168 w 476101"/>
                  <a:gd name="connsiteY5" fmla="*/ 490888 h 856648"/>
                  <a:gd name="connsiteX6" fmla="*/ 308048 w 476101"/>
                  <a:gd name="connsiteY6" fmla="*/ 577516 h 856648"/>
                  <a:gd name="connsiteX7" fmla="*/ 317673 w 476101"/>
                  <a:gd name="connsiteY7" fmla="*/ 856648 h 856648"/>
                  <a:gd name="connsiteX0" fmla="*/ 231046 w 476101"/>
                  <a:gd name="connsiteY0" fmla="*/ 0 h 911681"/>
                  <a:gd name="connsiteX1" fmla="*/ 236081 w 476101"/>
                  <a:gd name="connsiteY1" fmla="*/ 127445 h 911681"/>
                  <a:gd name="connsiteX2" fmla="*/ 471677 w 476101"/>
                  <a:gd name="connsiteY2" fmla="*/ 266789 h 911681"/>
                  <a:gd name="connsiteX3" fmla="*/ 40 w 476101"/>
                  <a:gd name="connsiteY3" fmla="*/ 401543 h 911681"/>
                  <a:gd name="connsiteX4" fmla="*/ 442802 w 476101"/>
                  <a:gd name="connsiteY4" fmla="*/ 478545 h 911681"/>
                  <a:gd name="connsiteX5" fmla="*/ 125168 w 476101"/>
                  <a:gd name="connsiteY5" fmla="*/ 545921 h 911681"/>
                  <a:gd name="connsiteX6" fmla="*/ 308048 w 476101"/>
                  <a:gd name="connsiteY6" fmla="*/ 632549 h 911681"/>
                  <a:gd name="connsiteX7" fmla="*/ 317673 w 476101"/>
                  <a:gd name="connsiteY7" fmla="*/ 911681 h 911681"/>
                  <a:gd name="connsiteX0" fmla="*/ 214112 w 476101"/>
                  <a:gd name="connsiteY0" fmla="*/ 0 h 970948"/>
                  <a:gd name="connsiteX1" fmla="*/ 236081 w 476101"/>
                  <a:gd name="connsiteY1" fmla="*/ 186712 h 970948"/>
                  <a:gd name="connsiteX2" fmla="*/ 471677 w 476101"/>
                  <a:gd name="connsiteY2" fmla="*/ 326056 h 970948"/>
                  <a:gd name="connsiteX3" fmla="*/ 40 w 476101"/>
                  <a:gd name="connsiteY3" fmla="*/ 460810 h 970948"/>
                  <a:gd name="connsiteX4" fmla="*/ 442802 w 476101"/>
                  <a:gd name="connsiteY4" fmla="*/ 537812 h 970948"/>
                  <a:gd name="connsiteX5" fmla="*/ 125168 w 476101"/>
                  <a:gd name="connsiteY5" fmla="*/ 605188 h 970948"/>
                  <a:gd name="connsiteX6" fmla="*/ 308048 w 476101"/>
                  <a:gd name="connsiteY6" fmla="*/ 691816 h 970948"/>
                  <a:gd name="connsiteX7" fmla="*/ 317673 w 476101"/>
                  <a:gd name="connsiteY7" fmla="*/ 970948 h 970948"/>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267832 w 475601"/>
                  <a:gd name="connsiteY6" fmla="*/ 685466 h 945548"/>
                  <a:gd name="connsiteX7" fmla="*/ 317673 w 475601"/>
                  <a:gd name="connsiteY7" fmla="*/ 945548 h 94554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68989 w 475601"/>
                  <a:gd name="connsiteY7" fmla="*/ 951898 h 951898"/>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3541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0366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4696 w 473420"/>
                  <a:gd name="connsiteY0" fmla="*/ 0 h 930731"/>
                  <a:gd name="connsiteX1" fmla="*/ 223382 w 473420"/>
                  <a:gd name="connsiteY1" fmla="*/ 169779 h 930731"/>
                  <a:gd name="connsiteX2" fmla="*/ 469561 w 473420"/>
                  <a:gd name="connsiteY2" fmla="*/ 300656 h 930731"/>
                  <a:gd name="connsiteX3" fmla="*/ 41 w 473420"/>
                  <a:gd name="connsiteY3" fmla="*/ 390960 h 930731"/>
                  <a:gd name="connsiteX4" fmla="*/ 440686 w 473420"/>
                  <a:gd name="connsiteY4" fmla="*/ 512412 h 930731"/>
                  <a:gd name="connsiteX5" fmla="*/ 123052 w 473420"/>
                  <a:gd name="connsiteY5" fmla="*/ 579788 h 930731"/>
                  <a:gd name="connsiteX6" fmla="*/ 265716 w 473420"/>
                  <a:gd name="connsiteY6" fmla="*/ 685466 h 930731"/>
                  <a:gd name="connsiteX7" fmla="*/ 273223 w 473420"/>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746 w 473470"/>
                  <a:gd name="connsiteY0" fmla="*/ 0 h 930731"/>
                  <a:gd name="connsiteX1" fmla="*/ 223432 w 473470"/>
                  <a:gd name="connsiteY1" fmla="*/ 169779 h 930731"/>
                  <a:gd name="connsiteX2" fmla="*/ 469611 w 473470"/>
                  <a:gd name="connsiteY2" fmla="*/ 300656 h 930731"/>
                  <a:gd name="connsiteX3" fmla="*/ 91 w 473470"/>
                  <a:gd name="connsiteY3" fmla="*/ 390960 h 930731"/>
                  <a:gd name="connsiteX4" fmla="*/ 425919 w 473470"/>
                  <a:gd name="connsiteY4" fmla="*/ 514529 h 930731"/>
                  <a:gd name="connsiteX5" fmla="*/ 123102 w 473470"/>
                  <a:gd name="connsiteY5" fmla="*/ 579788 h 930731"/>
                  <a:gd name="connsiteX6" fmla="*/ 265766 w 473470"/>
                  <a:gd name="connsiteY6" fmla="*/ 685466 h 930731"/>
                  <a:gd name="connsiteX7" fmla="*/ 273273 w 473470"/>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7883 w 469612"/>
                  <a:gd name="connsiteY6" fmla="*/ 6664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69039 w 469612"/>
                  <a:gd name="connsiteY7" fmla="*/ 820664 h 8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12" h="820664">
                    <a:moveTo>
                      <a:pt x="224746" y="0"/>
                    </a:moveTo>
                    <a:cubicBezTo>
                      <a:pt x="223468" y="64985"/>
                      <a:pt x="223544" y="79452"/>
                      <a:pt x="223432" y="169779"/>
                    </a:cubicBezTo>
                    <a:cubicBezTo>
                      <a:pt x="221203" y="226239"/>
                      <a:pt x="468734" y="253210"/>
                      <a:pt x="469611" y="300656"/>
                    </a:cubicBezTo>
                    <a:cubicBezTo>
                      <a:pt x="470488" y="348102"/>
                      <a:pt x="7373" y="329915"/>
                      <a:pt x="91" y="390960"/>
                    </a:cubicBezTo>
                    <a:cubicBezTo>
                      <a:pt x="-7191" y="452005"/>
                      <a:pt x="424468" y="466125"/>
                      <a:pt x="425919" y="514529"/>
                    </a:cubicBezTo>
                    <a:cubicBezTo>
                      <a:pt x="427370" y="562933"/>
                      <a:pt x="149794" y="556590"/>
                      <a:pt x="123102" y="579788"/>
                    </a:cubicBezTo>
                    <a:cubicBezTo>
                      <a:pt x="96410" y="602986"/>
                      <a:pt x="241443" y="613570"/>
                      <a:pt x="265766" y="653716"/>
                    </a:cubicBezTo>
                    <a:cubicBezTo>
                      <a:pt x="290089" y="693862"/>
                      <a:pt x="263335" y="700994"/>
                      <a:pt x="269039" y="820664"/>
                    </a:cubicBezTo>
                  </a:path>
                </a:pathLst>
              </a:custGeom>
              <a:noFill/>
              <a:ln>
                <a:solidFill>
                  <a:srgbClr val="FDC96B"/>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cs typeface="Arial" panose="020B0604020202020204" pitchFamily="34" charset="0"/>
                </a:endParaRPr>
              </a:p>
            </p:txBody>
          </p:sp>
          <p:sp>
            <p:nvSpPr>
              <p:cNvPr id="331" name="Freeform: Shape 330">
                <a:extLst>
                  <a:ext uri="{FF2B5EF4-FFF2-40B4-BE49-F238E27FC236}">
                    <a16:creationId xmlns:a16="http://schemas.microsoft.com/office/drawing/2014/main" id="{ACEC9914-B0ED-4EF3-8300-5D334557D609}"/>
                  </a:ext>
                </a:extLst>
              </p:cNvPr>
              <p:cNvSpPr/>
              <p:nvPr/>
            </p:nvSpPr>
            <p:spPr>
              <a:xfrm>
                <a:off x="9913777" y="3257640"/>
                <a:ext cx="210354" cy="367601"/>
              </a:xfrm>
              <a:custGeom>
                <a:avLst/>
                <a:gdLst>
                  <a:gd name="connsiteX0" fmla="*/ 231046 w 478165"/>
                  <a:gd name="connsiteY0" fmla="*/ 0 h 856648"/>
                  <a:gd name="connsiteX1" fmla="*/ 471677 w 478165"/>
                  <a:gd name="connsiteY1" fmla="*/ 211756 h 856648"/>
                  <a:gd name="connsiteX2" fmla="*/ 40 w 478165"/>
                  <a:gd name="connsiteY2" fmla="*/ 346510 h 856648"/>
                  <a:gd name="connsiteX3" fmla="*/ 442802 w 478165"/>
                  <a:gd name="connsiteY3" fmla="*/ 423512 h 856648"/>
                  <a:gd name="connsiteX4" fmla="*/ 125168 w 478165"/>
                  <a:gd name="connsiteY4" fmla="*/ 490888 h 856648"/>
                  <a:gd name="connsiteX5" fmla="*/ 308048 w 478165"/>
                  <a:gd name="connsiteY5" fmla="*/ 577516 h 856648"/>
                  <a:gd name="connsiteX6" fmla="*/ 317673 w 478165"/>
                  <a:gd name="connsiteY6" fmla="*/ 856648 h 856648"/>
                  <a:gd name="connsiteX0" fmla="*/ 231046 w 484143"/>
                  <a:gd name="connsiteY0" fmla="*/ 0 h 856648"/>
                  <a:gd name="connsiteX1" fmla="*/ 337681 w 484143"/>
                  <a:gd name="connsiteY1" fmla="*/ 59712 h 856648"/>
                  <a:gd name="connsiteX2" fmla="*/ 471677 w 484143"/>
                  <a:gd name="connsiteY2" fmla="*/ 211756 h 856648"/>
                  <a:gd name="connsiteX3" fmla="*/ 40 w 484143"/>
                  <a:gd name="connsiteY3" fmla="*/ 346510 h 856648"/>
                  <a:gd name="connsiteX4" fmla="*/ 442802 w 484143"/>
                  <a:gd name="connsiteY4" fmla="*/ 423512 h 856648"/>
                  <a:gd name="connsiteX5" fmla="*/ 125168 w 484143"/>
                  <a:gd name="connsiteY5" fmla="*/ 490888 h 856648"/>
                  <a:gd name="connsiteX6" fmla="*/ 308048 w 484143"/>
                  <a:gd name="connsiteY6" fmla="*/ 577516 h 856648"/>
                  <a:gd name="connsiteX7" fmla="*/ 317673 w 484143"/>
                  <a:gd name="connsiteY7" fmla="*/ 856648 h 856648"/>
                  <a:gd name="connsiteX0" fmla="*/ 231046 w 476101"/>
                  <a:gd name="connsiteY0" fmla="*/ 0 h 856648"/>
                  <a:gd name="connsiteX1" fmla="*/ 236081 w 476101"/>
                  <a:gd name="connsiteY1" fmla="*/ 72412 h 856648"/>
                  <a:gd name="connsiteX2" fmla="*/ 471677 w 476101"/>
                  <a:gd name="connsiteY2" fmla="*/ 211756 h 856648"/>
                  <a:gd name="connsiteX3" fmla="*/ 40 w 476101"/>
                  <a:gd name="connsiteY3" fmla="*/ 346510 h 856648"/>
                  <a:gd name="connsiteX4" fmla="*/ 442802 w 476101"/>
                  <a:gd name="connsiteY4" fmla="*/ 423512 h 856648"/>
                  <a:gd name="connsiteX5" fmla="*/ 125168 w 476101"/>
                  <a:gd name="connsiteY5" fmla="*/ 490888 h 856648"/>
                  <a:gd name="connsiteX6" fmla="*/ 308048 w 476101"/>
                  <a:gd name="connsiteY6" fmla="*/ 577516 h 856648"/>
                  <a:gd name="connsiteX7" fmla="*/ 317673 w 476101"/>
                  <a:gd name="connsiteY7" fmla="*/ 856648 h 856648"/>
                  <a:gd name="connsiteX0" fmla="*/ 231046 w 476101"/>
                  <a:gd name="connsiteY0" fmla="*/ 0 h 911681"/>
                  <a:gd name="connsiteX1" fmla="*/ 236081 w 476101"/>
                  <a:gd name="connsiteY1" fmla="*/ 127445 h 911681"/>
                  <a:gd name="connsiteX2" fmla="*/ 471677 w 476101"/>
                  <a:gd name="connsiteY2" fmla="*/ 266789 h 911681"/>
                  <a:gd name="connsiteX3" fmla="*/ 40 w 476101"/>
                  <a:gd name="connsiteY3" fmla="*/ 401543 h 911681"/>
                  <a:gd name="connsiteX4" fmla="*/ 442802 w 476101"/>
                  <a:gd name="connsiteY4" fmla="*/ 478545 h 911681"/>
                  <a:gd name="connsiteX5" fmla="*/ 125168 w 476101"/>
                  <a:gd name="connsiteY5" fmla="*/ 545921 h 911681"/>
                  <a:gd name="connsiteX6" fmla="*/ 308048 w 476101"/>
                  <a:gd name="connsiteY6" fmla="*/ 632549 h 911681"/>
                  <a:gd name="connsiteX7" fmla="*/ 317673 w 476101"/>
                  <a:gd name="connsiteY7" fmla="*/ 911681 h 911681"/>
                  <a:gd name="connsiteX0" fmla="*/ 214112 w 476101"/>
                  <a:gd name="connsiteY0" fmla="*/ 0 h 970948"/>
                  <a:gd name="connsiteX1" fmla="*/ 236081 w 476101"/>
                  <a:gd name="connsiteY1" fmla="*/ 186712 h 970948"/>
                  <a:gd name="connsiteX2" fmla="*/ 471677 w 476101"/>
                  <a:gd name="connsiteY2" fmla="*/ 326056 h 970948"/>
                  <a:gd name="connsiteX3" fmla="*/ 40 w 476101"/>
                  <a:gd name="connsiteY3" fmla="*/ 460810 h 970948"/>
                  <a:gd name="connsiteX4" fmla="*/ 442802 w 476101"/>
                  <a:gd name="connsiteY4" fmla="*/ 537812 h 970948"/>
                  <a:gd name="connsiteX5" fmla="*/ 125168 w 476101"/>
                  <a:gd name="connsiteY5" fmla="*/ 605188 h 970948"/>
                  <a:gd name="connsiteX6" fmla="*/ 308048 w 476101"/>
                  <a:gd name="connsiteY6" fmla="*/ 691816 h 970948"/>
                  <a:gd name="connsiteX7" fmla="*/ 317673 w 476101"/>
                  <a:gd name="connsiteY7" fmla="*/ 970948 h 970948"/>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267832 w 475601"/>
                  <a:gd name="connsiteY6" fmla="*/ 685466 h 945548"/>
                  <a:gd name="connsiteX7" fmla="*/ 317673 w 475601"/>
                  <a:gd name="connsiteY7" fmla="*/ 945548 h 94554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68989 w 475601"/>
                  <a:gd name="connsiteY7" fmla="*/ 951898 h 951898"/>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3541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0366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4696 w 473420"/>
                  <a:gd name="connsiteY0" fmla="*/ 0 h 930731"/>
                  <a:gd name="connsiteX1" fmla="*/ 223382 w 473420"/>
                  <a:gd name="connsiteY1" fmla="*/ 169779 h 930731"/>
                  <a:gd name="connsiteX2" fmla="*/ 469561 w 473420"/>
                  <a:gd name="connsiteY2" fmla="*/ 300656 h 930731"/>
                  <a:gd name="connsiteX3" fmla="*/ 41 w 473420"/>
                  <a:gd name="connsiteY3" fmla="*/ 390960 h 930731"/>
                  <a:gd name="connsiteX4" fmla="*/ 440686 w 473420"/>
                  <a:gd name="connsiteY4" fmla="*/ 512412 h 930731"/>
                  <a:gd name="connsiteX5" fmla="*/ 123052 w 473420"/>
                  <a:gd name="connsiteY5" fmla="*/ 579788 h 930731"/>
                  <a:gd name="connsiteX6" fmla="*/ 265716 w 473420"/>
                  <a:gd name="connsiteY6" fmla="*/ 685466 h 930731"/>
                  <a:gd name="connsiteX7" fmla="*/ 273223 w 473420"/>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746 w 473470"/>
                  <a:gd name="connsiteY0" fmla="*/ 0 h 930731"/>
                  <a:gd name="connsiteX1" fmla="*/ 223432 w 473470"/>
                  <a:gd name="connsiteY1" fmla="*/ 169779 h 930731"/>
                  <a:gd name="connsiteX2" fmla="*/ 469611 w 473470"/>
                  <a:gd name="connsiteY2" fmla="*/ 300656 h 930731"/>
                  <a:gd name="connsiteX3" fmla="*/ 91 w 473470"/>
                  <a:gd name="connsiteY3" fmla="*/ 390960 h 930731"/>
                  <a:gd name="connsiteX4" fmla="*/ 425919 w 473470"/>
                  <a:gd name="connsiteY4" fmla="*/ 514529 h 930731"/>
                  <a:gd name="connsiteX5" fmla="*/ 123102 w 473470"/>
                  <a:gd name="connsiteY5" fmla="*/ 579788 h 930731"/>
                  <a:gd name="connsiteX6" fmla="*/ 265766 w 473470"/>
                  <a:gd name="connsiteY6" fmla="*/ 685466 h 930731"/>
                  <a:gd name="connsiteX7" fmla="*/ 273273 w 473470"/>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7883 w 469612"/>
                  <a:gd name="connsiteY6" fmla="*/ 6664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69039 w 469612"/>
                  <a:gd name="connsiteY7" fmla="*/ 820664 h 8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12" h="820664">
                    <a:moveTo>
                      <a:pt x="224746" y="0"/>
                    </a:moveTo>
                    <a:cubicBezTo>
                      <a:pt x="223468" y="64985"/>
                      <a:pt x="223544" y="79452"/>
                      <a:pt x="223432" y="169779"/>
                    </a:cubicBezTo>
                    <a:cubicBezTo>
                      <a:pt x="221203" y="226239"/>
                      <a:pt x="468734" y="253210"/>
                      <a:pt x="469611" y="300656"/>
                    </a:cubicBezTo>
                    <a:cubicBezTo>
                      <a:pt x="470488" y="348102"/>
                      <a:pt x="7373" y="329915"/>
                      <a:pt x="91" y="390960"/>
                    </a:cubicBezTo>
                    <a:cubicBezTo>
                      <a:pt x="-7191" y="452005"/>
                      <a:pt x="424468" y="466125"/>
                      <a:pt x="425919" y="514529"/>
                    </a:cubicBezTo>
                    <a:cubicBezTo>
                      <a:pt x="427370" y="562933"/>
                      <a:pt x="149794" y="556590"/>
                      <a:pt x="123102" y="579788"/>
                    </a:cubicBezTo>
                    <a:cubicBezTo>
                      <a:pt x="96410" y="602986"/>
                      <a:pt x="241443" y="613570"/>
                      <a:pt x="265766" y="653716"/>
                    </a:cubicBezTo>
                    <a:cubicBezTo>
                      <a:pt x="290089" y="693862"/>
                      <a:pt x="263335" y="700994"/>
                      <a:pt x="269039" y="820664"/>
                    </a:cubicBezTo>
                  </a:path>
                </a:pathLst>
              </a:custGeom>
              <a:noFill/>
              <a:ln>
                <a:solidFill>
                  <a:srgbClr val="FDC96B"/>
                </a:solidFill>
                <a:tailEnd type="arrow"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cs typeface="Arial" panose="020B0604020202020204" pitchFamily="34" charset="0"/>
                </a:endParaRPr>
              </a:p>
            </p:txBody>
          </p:sp>
          <p:sp>
            <p:nvSpPr>
              <p:cNvPr id="332" name="Freeform: Shape 331">
                <a:extLst>
                  <a:ext uri="{FF2B5EF4-FFF2-40B4-BE49-F238E27FC236}">
                    <a16:creationId xmlns:a16="http://schemas.microsoft.com/office/drawing/2014/main" id="{3742E8FD-DB47-4EC2-8AE6-E1F287D9D271}"/>
                  </a:ext>
                </a:extLst>
              </p:cNvPr>
              <p:cNvSpPr/>
              <p:nvPr/>
            </p:nvSpPr>
            <p:spPr>
              <a:xfrm>
                <a:off x="6826421" y="2626427"/>
                <a:ext cx="210354" cy="367601"/>
              </a:xfrm>
              <a:custGeom>
                <a:avLst/>
                <a:gdLst>
                  <a:gd name="connsiteX0" fmla="*/ 231046 w 478165"/>
                  <a:gd name="connsiteY0" fmla="*/ 0 h 856648"/>
                  <a:gd name="connsiteX1" fmla="*/ 471677 w 478165"/>
                  <a:gd name="connsiteY1" fmla="*/ 211756 h 856648"/>
                  <a:gd name="connsiteX2" fmla="*/ 40 w 478165"/>
                  <a:gd name="connsiteY2" fmla="*/ 346510 h 856648"/>
                  <a:gd name="connsiteX3" fmla="*/ 442802 w 478165"/>
                  <a:gd name="connsiteY3" fmla="*/ 423512 h 856648"/>
                  <a:gd name="connsiteX4" fmla="*/ 125168 w 478165"/>
                  <a:gd name="connsiteY4" fmla="*/ 490888 h 856648"/>
                  <a:gd name="connsiteX5" fmla="*/ 308048 w 478165"/>
                  <a:gd name="connsiteY5" fmla="*/ 577516 h 856648"/>
                  <a:gd name="connsiteX6" fmla="*/ 317673 w 478165"/>
                  <a:gd name="connsiteY6" fmla="*/ 856648 h 856648"/>
                  <a:gd name="connsiteX0" fmla="*/ 231046 w 484143"/>
                  <a:gd name="connsiteY0" fmla="*/ 0 h 856648"/>
                  <a:gd name="connsiteX1" fmla="*/ 337681 w 484143"/>
                  <a:gd name="connsiteY1" fmla="*/ 59712 h 856648"/>
                  <a:gd name="connsiteX2" fmla="*/ 471677 w 484143"/>
                  <a:gd name="connsiteY2" fmla="*/ 211756 h 856648"/>
                  <a:gd name="connsiteX3" fmla="*/ 40 w 484143"/>
                  <a:gd name="connsiteY3" fmla="*/ 346510 h 856648"/>
                  <a:gd name="connsiteX4" fmla="*/ 442802 w 484143"/>
                  <a:gd name="connsiteY4" fmla="*/ 423512 h 856648"/>
                  <a:gd name="connsiteX5" fmla="*/ 125168 w 484143"/>
                  <a:gd name="connsiteY5" fmla="*/ 490888 h 856648"/>
                  <a:gd name="connsiteX6" fmla="*/ 308048 w 484143"/>
                  <a:gd name="connsiteY6" fmla="*/ 577516 h 856648"/>
                  <a:gd name="connsiteX7" fmla="*/ 317673 w 484143"/>
                  <a:gd name="connsiteY7" fmla="*/ 856648 h 856648"/>
                  <a:gd name="connsiteX0" fmla="*/ 231046 w 476101"/>
                  <a:gd name="connsiteY0" fmla="*/ 0 h 856648"/>
                  <a:gd name="connsiteX1" fmla="*/ 236081 w 476101"/>
                  <a:gd name="connsiteY1" fmla="*/ 72412 h 856648"/>
                  <a:gd name="connsiteX2" fmla="*/ 471677 w 476101"/>
                  <a:gd name="connsiteY2" fmla="*/ 211756 h 856648"/>
                  <a:gd name="connsiteX3" fmla="*/ 40 w 476101"/>
                  <a:gd name="connsiteY3" fmla="*/ 346510 h 856648"/>
                  <a:gd name="connsiteX4" fmla="*/ 442802 w 476101"/>
                  <a:gd name="connsiteY4" fmla="*/ 423512 h 856648"/>
                  <a:gd name="connsiteX5" fmla="*/ 125168 w 476101"/>
                  <a:gd name="connsiteY5" fmla="*/ 490888 h 856648"/>
                  <a:gd name="connsiteX6" fmla="*/ 308048 w 476101"/>
                  <a:gd name="connsiteY6" fmla="*/ 577516 h 856648"/>
                  <a:gd name="connsiteX7" fmla="*/ 317673 w 476101"/>
                  <a:gd name="connsiteY7" fmla="*/ 856648 h 856648"/>
                  <a:gd name="connsiteX0" fmla="*/ 231046 w 476101"/>
                  <a:gd name="connsiteY0" fmla="*/ 0 h 911681"/>
                  <a:gd name="connsiteX1" fmla="*/ 236081 w 476101"/>
                  <a:gd name="connsiteY1" fmla="*/ 127445 h 911681"/>
                  <a:gd name="connsiteX2" fmla="*/ 471677 w 476101"/>
                  <a:gd name="connsiteY2" fmla="*/ 266789 h 911681"/>
                  <a:gd name="connsiteX3" fmla="*/ 40 w 476101"/>
                  <a:gd name="connsiteY3" fmla="*/ 401543 h 911681"/>
                  <a:gd name="connsiteX4" fmla="*/ 442802 w 476101"/>
                  <a:gd name="connsiteY4" fmla="*/ 478545 h 911681"/>
                  <a:gd name="connsiteX5" fmla="*/ 125168 w 476101"/>
                  <a:gd name="connsiteY5" fmla="*/ 545921 h 911681"/>
                  <a:gd name="connsiteX6" fmla="*/ 308048 w 476101"/>
                  <a:gd name="connsiteY6" fmla="*/ 632549 h 911681"/>
                  <a:gd name="connsiteX7" fmla="*/ 317673 w 476101"/>
                  <a:gd name="connsiteY7" fmla="*/ 911681 h 911681"/>
                  <a:gd name="connsiteX0" fmla="*/ 214112 w 476101"/>
                  <a:gd name="connsiteY0" fmla="*/ 0 h 970948"/>
                  <a:gd name="connsiteX1" fmla="*/ 236081 w 476101"/>
                  <a:gd name="connsiteY1" fmla="*/ 186712 h 970948"/>
                  <a:gd name="connsiteX2" fmla="*/ 471677 w 476101"/>
                  <a:gd name="connsiteY2" fmla="*/ 326056 h 970948"/>
                  <a:gd name="connsiteX3" fmla="*/ 40 w 476101"/>
                  <a:gd name="connsiteY3" fmla="*/ 460810 h 970948"/>
                  <a:gd name="connsiteX4" fmla="*/ 442802 w 476101"/>
                  <a:gd name="connsiteY4" fmla="*/ 537812 h 970948"/>
                  <a:gd name="connsiteX5" fmla="*/ 125168 w 476101"/>
                  <a:gd name="connsiteY5" fmla="*/ 605188 h 970948"/>
                  <a:gd name="connsiteX6" fmla="*/ 308048 w 476101"/>
                  <a:gd name="connsiteY6" fmla="*/ 691816 h 970948"/>
                  <a:gd name="connsiteX7" fmla="*/ 317673 w 476101"/>
                  <a:gd name="connsiteY7" fmla="*/ 970948 h 970948"/>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1412 w 476101"/>
                  <a:gd name="connsiteY0" fmla="*/ 0 h 928615"/>
                  <a:gd name="connsiteX1" fmla="*/ 236081 w 476101"/>
                  <a:gd name="connsiteY1" fmla="*/ 144379 h 928615"/>
                  <a:gd name="connsiteX2" fmla="*/ 471677 w 476101"/>
                  <a:gd name="connsiteY2" fmla="*/ 283723 h 928615"/>
                  <a:gd name="connsiteX3" fmla="*/ 40 w 476101"/>
                  <a:gd name="connsiteY3" fmla="*/ 418477 h 928615"/>
                  <a:gd name="connsiteX4" fmla="*/ 442802 w 476101"/>
                  <a:gd name="connsiteY4" fmla="*/ 495479 h 928615"/>
                  <a:gd name="connsiteX5" fmla="*/ 125168 w 476101"/>
                  <a:gd name="connsiteY5" fmla="*/ 562855 h 928615"/>
                  <a:gd name="connsiteX6" fmla="*/ 308048 w 476101"/>
                  <a:gd name="connsiteY6" fmla="*/ 649483 h 928615"/>
                  <a:gd name="connsiteX7" fmla="*/ 317673 w 476101"/>
                  <a:gd name="connsiteY7" fmla="*/ 928615 h 928615"/>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09879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6101"/>
                  <a:gd name="connsiteY0" fmla="*/ 0 h 945548"/>
                  <a:gd name="connsiteX1" fmla="*/ 236081 w 476101"/>
                  <a:gd name="connsiteY1" fmla="*/ 161312 h 945548"/>
                  <a:gd name="connsiteX2" fmla="*/ 471677 w 476101"/>
                  <a:gd name="connsiteY2" fmla="*/ 300656 h 945548"/>
                  <a:gd name="connsiteX3" fmla="*/ 40 w 476101"/>
                  <a:gd name="connsiteY3" fmla="*/ 435410 h 945548"/>
                  <a:gd name="connsiteX4" fmla="*/ 442802 w 476101"/>
                  <a:gd name="connsiteY4" fmla="*/ 512412 h 945548"/>
                  <a:gd name="connsiteX5" fmla="*/ 125168 w 476101"/>
                  <a:gd name="connsiteY5" fmla="*/ 579788 h 945548"/>
                  <a:gd name="connsiteX6" fmla="*/ 308048 w 476101"/>
                  <a:gd name="connsiteY6" fmla="*/ 666416 h 945548"/>
                  <a:gd name="connsiteX7" fmla="*/ 317673 w 4761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308048 w 475601"/>
                  <a:gd name="connsiteY6" fmla="*/ 666416 h 945548"/>
                  <a:gd name="connsiteX7" fmla="*/ 317673 w 475601"/>
                  <a:gd name="connsiteY7" fmla="*/ 945548 h 945548"/>
                  <a:gd name="connsiteX0" fmla="*/ 226812 w 475601"/>
                  <a:gd name="connsiteY0" fmla="*/ 0 h 945548"/>
                  <a:gd name="connsiteX1" fmla="*/ 225498 w 475601"/>
                  <a:gd name="connsiteY1" fmla="*/ 169779 h 945548"/>
                  <a:gd name="connsiteX2" fmla="*/ 471677 w 475601"/>
                  <a:gd name="connsiteY2" fmla="*/ 300656 h 945548"/>
                  <a:gd name="connsiteX3" fmla="*/ 40 w 475601"/>
                  <a:gd name="connsiteY3" fmla="*/ 435410 h 945548"/>
                  <a:gd name="connsiteX4" fmla="*/ 442802 w 475601"/>
                  <a:gd name="connsiteY4" fmla="*/ 512412 h 945548"/>
                  <a:gd name="connsiteX5" fmla="*/ 125168 w 475601"/>
                  <a:gd name="connsiteY5" fmla="*/ 579788 h 945548"/>
                  <a:gd name="connsiteX6" fmla="*/ 267832 w 475601"/>
                  <a:gd name="connsiteY6" fmla="*/ 685466 h 945548"/>
                  <a:gd name="connsiteX7" fmla="*/ 317673 w 475601"/>
                  <a:gd name="connsiteY7" fmla="*/ 945548 h 94554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81689 w 475601"/>
                  <a:gd name="connsiteY7" fmla="*/ 951898 h 951898"/>
                  <a:gd name="connsiteX0" fmla="*/ 226812 w 475601"/>
                  <a:gd name="connsiteY0" fmla="*/ 0 h 951898"/>
                  <a:gd name="connsiteX1" fmla="*/ 225498 w 475601"/>
                  <a:gd name="connsiteY1" fmla="*/ 169779 h 951898"/>
                  <a:gd name="connsiteX2" fmla="*/ 471677 w 475601"/>
                  <a:gd name="connsiteY2" fmla="*/ 300656 h 951898"/>
                  <a:gd name="connsiteX3" fmla="*/ 40 w 475601"/>
                  <a:gd name="connsiteY3" fmla="*/ 435410 h 951898"/>
                  <a:gd name="connsiteX4" fmla="*/ 442802 w 475601"/>
                  <a:gd name="connsiteY4" fmla="*/ 512412 h 951898"/>
                  <a:gd name="connsiteX5" fmla="*/ 125168 w 475601"/>
                  <a:gd name="connsiteY5" fmla="*/ 579788 h 951898"/>
                  <a:gd name="connsiteX6" fmla="*/ 267832 w 475601"/>
                  <a:gd name="connsiteY6" fmla="*/ 685466 h 951898"/>
                  <a:gd name="connsiteX7" fmla="*/ 268989 w 475601"/>
                  <a:gd name="connsiteY7" fmla="*/ 951898 h 951898"/>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3541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6812 w 475601"/>
                  <a:gd name="connsiteY0" fmla="*/ 0 h 930731"/>
                  <a:gd name="connsiteX1" fmla="*/ 225498 w 475601"/>
                  <a:gd name="connsiteY1" fmla="*/ 169779 h 930731"/>
                  <a:gd name="connsiteX2" fmla="*/ 471677 w 475601"/>
                  <a:gd name="connsiteY2" fmla="*/ 300656 h 930731"/>
                  <a:gd name="connsiteX3" fmla="*/ 40 w 475601"/>
                  <a:gd name="connsiteY3" fmla="*/ 403660 h 930731"/>
                  <a:gd name="connsiteX4" fmla="*/ 442802 w 475601"/>
                  <a:gd name="connsiteY4" fmla="*/ 512412 h 930731"/>
                  <a:gd name="connsiteX5" fmla="*/ 125168 w 475601"/>
                  <a:gd name="connsiteY5" fmla="*/ 579788 h 930731"/>
                  <a:gd name="connsiteX6" fmla="*/ 267832 w 475601"/>
                  <a:gd name="connsiteY6" fmla="*/ 685466 h 930731"/>
                  <a:gd name="connsiteX7" fmla="*/ 275339 w 475601"/>
                  <a:gd name="connsiteY7" fmla="*/ 930731 h 930731"/>
                  <a:gd name="connsiteX0" fmla="*/ 224696 w 473420"/>
                  <a:gd name="connsiteY0" fmla="*/ 0 h 930731"/>
                  <a:gd name="connsiteX1" fmla="*/ 223382 w 473420"/>
                  <a:gd name="connsiteY1" fmla="*/ 169779 h 930731"/>
                  <a:gd name="connsiteX2" fmla="*/ 469561 w 473420"/>
                  <a:gd name="connsiteY2" fmla="*/ 300656 h 930731"/>
                  <a:gd name="connsiteX3" fmla="*/ 41 w 473420"/>
                  <a:gd name="connsiteY3" fmla="*/ 390960 h 930731"/>
                  <a:gd name="connsiteX4" fmla="*/ 440686 w 473420"/>
                  <a:gd name="connsiteY4" fmla="*/ 512412 h 930731"/>
                  <a:gd name="connsiteX5" fmla="*/ 123052 w 473420"/>
                  <a:gd name="connsiteY5" fmla="*/ 579788 h 930731"/>
                  <a:gd name="connsiteX6" fmla="*/ 265716 w 473420"/>
                  <a:gd name="connsiteY6" fmla="*/ 685466 h 930731"/>
                  <a:gd name="connsiteX7" fmla="*/ 273223 w 473420"/>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668 w 473392"/>
                  <a:gd name="connsiteY0" fmla="*/ 0 h 930731"/>
                  <a:gd name="connsiteX1" fmla="*/ 223354 w 473392"/>
                  <a:gd name="connsiteY1" fmla="*/ 169779 h 930731"/>
                  <a:gd name="connsiteX2" fmla="*/ 469533 w 473392"/>
                  <a:gd name="connsiteY2" fmla="*/ 300656 h 930731"/>
                  <a:gd name="connsiteX3" fmla="*/ 13 w 473392"/>
                  <a:gd name="connsiteY3" fmla="*/ 390960 h 930731"/>
                  <a:gd name="connsiteX4" fmla="*/ 440658 w 473392"/>
                  <a:gd name="connsiteY4" fmla="*/ 512412 h 930731"/>
                  <a:gd name="connsiteX5" fmla="*/ 123024 w 473392"/>
                  <a:gd name="connsiteY5" fmla="*/ 579788 h 930731"/>
                  <a:gd name="connsiteX6" fmla="*/ 265688 w 473392"/>
                  <a:gd name="connsiteY6" fmla="*/ 685466 h 930731"/>
                  <a:gd name="connsiteX7" fmla="*/ 273195 w 473392"/>
                  <a:gd name="connsiteY7" fmla="*/ 930731 h 930731"/>
                  <a:gd name="connsiteX0" fmla="*/ 224746 w 473470"/>
                  <a:gd name="connsiteY0" fmla="*/ 0 h 930731"/>
                  <a:gd name="connsiteX1" fmla="*/ 223432 w 473470"/>
                  <a:gd name="connsiteY1" fmla="*/ 169779 h 930731"/>
                  <a:gd name="connsiteX2" fmla="*/ 469611 w 473470"/>
                  <a:gd name="connsiteY2" fmla="*/ 300656 h 930731"/>
                  <a:gd name="connsiteX3" fmla="*/ 91 w 473470"/>
                  <a:gd name="connsiteY3" fmla="*/ 390960 h 930731"/>
                  <a:gd name="connsiteX4" fmla="*/ 425919 w 473470"/>
                  <a:gd name="connsiteY4" fmla="*/ 514529 h 930731"/>
                  <a:gd name="connsiteX5" fmla="*/ 123102 w 473470"/>
                  <a:gd name="connsiteY5" fmla="*/ 579788 h 930731"/>
                  <a:gd name="connsiteX6" fmla="*/ 265766 w 473470"/>
                  <a:gd name="connsiteY6" fmla="*/ 685466 h 930731"/>
                  <a:gd name="connsiteX7" fmla="*/ 273273 w 473470"/>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73474"/>
                  <a:gd name="connsiteY0" fmla="*/ 0 h 930731"/>
                  <a:gd name="connsiteX1" fmla="*/ 223436 w 473474"/>
                  <a:gd name="connsiteY1" fmla="*/ 169779 h 930731"/>
                  <a:gd name="connsiteX2" fmla="*/ 469615 w 473474"/>
                  <a:gd name="connsiteY2" fmla="*/ 300656 h 930731"/>
                  <a:gd name="connsiteX3" fmla="*/ 95 w 473474"/>
                  <a:gd name="connsiteY3" fmla="*/ 390960 h 930731"/>
                  <a:gd name="connsiteX4" fmla="*/ 425923 w 473474"/>
                  <a:gd name="connsiteY4" fmla="*/ 514529 h 930731"/>
                  <a:gd name="connsiteX5" fmla="*/ 123106 w 473474"/>
                  <a:gd name="connsiteY5" fmla="*/ 579788 h 930731"/>
                  <a:gd name="connsiteX6" fmla="*/ 265770 w 473474"/>
                  <a:gd name="connsiteY6" fmla="*/ 685466 h 930731"/>
                  <a:gd name="connsiteX7" fmla="*/ 273277 w 473474"/>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50 w 469616"/>
                  <a:gd name="connsiteY0" fmla="*/ 0 h 930731"/>
                  <a:gd name="connsiteX1" fmla="*/ 223436 w 469616"/>
                  <a:gd name="connsiteY1" fmla="*/ 169779 h 930731"/>
                  <a:gd name="connsiteX2" fmla="*/ 469615 w 469616"/>
                  <a:gd name="connsiteY2" fmla="*/ 300656 h 930731"/>
                  <a:gd name="connsiteX3" fmla="*/ 95 w 469616"/>
                  <a:gd name="connsiteY3" fmla="*/ 390960 h 930731"/>
                  <a:gd name="connsiteX4" fmla="*/ 425923 w 469616"/>
                  <a:gd name="connsiteY4" fmla="*/ 514529 h 930731"/>
                  <a:gd name="connsiteX5" fmla="*/ 123106 w 469616"/>
                  <a:gd name="connsiteY5" fmla="*/ 579788 h 930731"/>
                  <a:gd name="connsiteX6" fmla="*/ 265770 w 469616"/>
                  <a:gd name="connsiteY6" fmla="*/ 685466 h 930731"/>
                  <a:gd name="connsiteX7" fmla="*/ 273277 w 469616"/>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8546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7883 w 469612"/>
                  <a:gd name="connsiteY6" fmla="*/ 6664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930731"/>
                  <a:gd name="connsiteX1" fmla="*/ 223432 w 469612"/>
                  <a:gd name="connsiteY1" fmla="*/ 169779 h 930731"/>
                  <a:gd name="connsiteX2" fmla="*/ 469611 w 469612"/>
                  <a:gd name="connsiteY2" fmla="*/ 300656 h 930731"/>
                  <a:gd name="connsiteX3" fmla="*/ 91 w 469612"/>
                  <a:gd name="connsiteY3" fmla="*/ 390960 h 930731"/>
                  <a:gd name="connsiteX4" fmla="*/ 425919 w 469612"/>
                  <a:gd name="connsiteY4" fmla="*/ 514529 h 930731"/>
                  <a:gd name="connsiteX5" fmla="*/ 123102 w 469612"/>
                  <a:gd name="connsiteY5" fmla="*/ 579788 h 930731"/>
                  <a:gd name="connsiteX6" fmla="*/ 265766 w 469612"/>
                  <a:gd name="connsiteY6" fmla="*/ 653716 h 930731"/>
                  <a:gd name="connsiteX7" fmla="*/ 273273 w 469612"/>
                  <a:gd name="connsiteY7" fmla="*/ 930731 h 930731"/>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33364"/>
                  <a:gd name="connsiteX1" fmla="*/ 223432 w 469612"/>
                  <a:gd name="connsiteY1" fmla="*/ 169779 h 833364"/>
                  <a:gd name="connsiteX2" fmla="*/ 469611 w 469612"/>
                  <a:gd name="connsiteY2" fmla="*/ 300656 h 833364"/>
                  <a:gd name="connsiteX3" fmla="*/ 91 w 469612"/>
                  <a:gd name="connsiteY3" fmla="*/ 390960 h 833364"/>
                  <a:gd name="connsiteX4" fmla="*/ 425919 w 469612"/>
                  <a:gd name="connsiteY4" fmla="*/ 514529 h 833364"/>
                  <a:gd name="connsiteX5" fmla="*/ 123102 w 469612"/>
                  <a:gd name="connsiteY5" fmla="*/ 579788 h 833364"/>
                  <a:gd name="connsiteX6" fmla="*/ 265766 w 469612"/>
                  <a:gd name="connsiteY6" fmla="*/ 653716 h 833364"/>
                  <a:gd name="connsiteX7" fmla="*/ 262689 w 469612"/>
                  <a:gd name="connsiteY7" fmla="*/ 833364 h 833364"/>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4897"/>
                  <a:gd name="connsiteX1" fmla="*/ 223432 w 469612"/>
                  <a:gd name="connsiteY1" fmla="*/ 169779 h 824897"/>
                  <a:gd name="connsiteX2" fmla="*/ 469611 w 469612"/>
                  <a:gd name="connsiteY2" fmla="*/ 300656 h 824897"/>
                  <a:gd name="connsiteX3" fmla="*/ 91 w 469612"/>
                  <a:gd name="connsiteY3" fmla="*/ 390960 h 824897"/>
                  <a:gd name="connsiteX4" fmla="*/ 425919 w 469612"/>
                  <a:gd name="connsiteY4" fmla="*/ 514529 h 824897"/>
                  <a:gd name="connsiteX5" fmla="*/ 123102 w 469612"/>
                  <a:gd name="connsiteY5" fmla="*/ 579788 h 824897"/>
                  <a:gd name="connsiteX6" fmla="*/ 265766 w 469612"/>
                  <a:gd name="connsiteY6" fmla="*/ 653716 h 824897"/>
                  <a:gd name="connsiteX7" fmla="*/ 275389 w 469612"/>
                  <a:gd name="connsiteY7" fmla="*/ 824897 h 824897"/>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75389 w 469612"/>
                  <a:gd name="connsiteY7" fmla="*/ 820664 h 820664"/>
                  <a:gd name="connsiteX0" fmla="*/ 224746 w 469612"/>
                  <a:gd name="connsiteY0" fmla="*/ 0 h 820664"/>
                  <a:gd name="connsiteX1" fmla="*/ 223432 w 469612"/>
                  <a:gd name="connsiteY1" fmla="*/ 169779 h 820664"/>
                  <a:gd name="connsiteX2" fmla="*/ 469611 w 469612"/>
                  <a:gd name="connsiteY2" fmla="*/ 300656 h 820664"/>
                  <a:gd name="connsiteX3" fmla="*/ 91 w 469612"/>
                  <a:gd name="connsiteY3" fmla="*/ 390960 h 820664"/>
                  <a:gd name="connsiteX4" fmla="*/ 425919 w 469612"/>
                  <a:gd name="connsiteY4" fmla="*/ 514529 h 820664"/>
                  <a:gd name="connsiteX5" fmla="*/ 123102 w 469612"/>
                  <a:gd name="connsiteY5" fmla="*/ 579788 h 820664"/>
                  <a:gd name="connsiteX6" fmla="*/ 265766 w 469612"/>
                  <a:gd name="connsiteY6" fmla="*/ 653716 h 820664"/>
                  <a:gd name="connsiteX7" fmla="*/ 269039 w 469612"/>
                  <a:gd name="connsiteY7" fmla="*/ 820664 h 8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12" h="820664">
                    <a:moveTo>
                      <a:pt x="224746" y="0"/>
                    </a:moveTo>
                    <a:cubicBezTo>
                      <a:pt x="223468" y="64985"/>
                      <a:pt x="223544" y="79452"/>
                      <a:pt x="223432" y="169779"/>
                    </a:cubicBezTo>
                    <a:cubicBezTo>
                      <a:pt x="221203" y="226239"/>
                      <a:pt x="468734" y="253210"/>
                      <a:pt x="469611" y="300656"/>
                    </a:cubicBezTo>
                    <a:cubicBezTo>
                      <a:pt x="470488" y="348102"/>
                      <a:pt x="7373" y="329915"/>
                      <a:pt x="91" y="390960"/>
                    </a:cubicBezTo>
                    <a:cubicBezTo>
                      <a:pt x="-7191" y="452005"/>
                      <a:pt x="424468" y="466125"/>
                      <a:pt x="425919" y="514529"/>
                    </a:cubicBezTo>
                    <a:cubicBezTo>
                      <a:pt x="427370" y="562933"/>
                      <a:pt x="149794" y="556590"/>
                      <a:pt x="123102" y="579788"/>
                    </a:cubicBezTo>
                    <a:cubicBezTo>
                      <a:pt x="96410" y="602986"/>
                      <a:pt x="241443" y="613570"/>
                      <a:pt x="265766" y="653716"/>
                    </a:cubicBezTo>
                    <a:cubicBezTo>
                      <a:pt x="290089" y="693862"/>
                      <a:pt x="263335" y="700994"/>
                      <a:pt x="269039" y="820664"/>
                    </a:cubicBezTo>
                  </a:path>
                </a:pathLst>
              </a:custGeom>
              <a:noFill/>
              <a:ln>
                <a:solidFill>
                  <a:srgbClr val="FDC96B"/>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Gill Sans MT" panose="020B0502020104020203" pitchFamily="34" charset="0"/>
                  <a:cs typeface="Arial" panose="020B0604020202020204" pitchFamily="34" charset="0"/>
                </a:endParaRPr>
              </a:p>
            </p:txBody>
          </p:sp>
        </p:grpSp>
      </p:grpSp>
      <p:pic>
        <p:nvPicPr>
          <p:cNvPr id="8" name="Picture 7">
            <a:extLst>
              <a:ext uri="{FF2B5EF4-FFF2-40B4-BE49-F238E27FC236}">
                <a16:creationId xmlns:a16="http://schemas.microsoft.com/office/drawing/2014/main" id="{A204808C-745C-4825-9204-8BE465C9A6FC}"/>
              </a:ext>
            </a:extLst>
          </p:cNvPr>
          <p:cNvPicPr>
            <a:picLocks noChangeAspect="1"/>
          </p:cNvPicPr>
          <p:nvPr/>
        </p:nvPicPr>
        <p:blipFill rotWithShape="1">
          <a:blip r:embed="rId8">
            <a:extLst>
              <a:ext uri="{28A0092B-C50C-407E-A947-70E740481C1C}">
                <a14:useLocalDpi xmlns:a14="http://schemas.microsoft.com/office/drawing/2010/main" val="0"/>
              </a:ext>
            </a:extLst>
          </a:blip>
          <a:srcRect r="8031"/>
          <a:stretch/>
        </p:blipFill>
        <p:spPr>
          <a:xfrm>
            <a:off x="8409561" y="625423"/>
            <a:ext cx="3631533" cy="6275408"/>
          </a:xfrm>
          <a:prstGeom prst="rect">
            <a:avLst/>
          </a:prstGeom>
        </p:spPr>
      </p:pic>
      <p:pic>
        <p:nvPicPr>
          <p:cNvPr id="10" name="Picture 9">
            <a:extLst>
              <a:ext uri="{FF2B5EF4-FFF2-40B4-BE49-F238E27FC236}">
                <a16:creationId xmlns:a16="http://schemas.microsoft.com/office/drawing/2014/main" id="{C56A71E8-FA82-46B4-999D-5343F703D4A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409674" y="4850045"/>
            <a:ext cx="3895363" cy="2135220"/>
          </a:xfrm>
          <a:prstGeom prst="rect">
            <a:avLst/>
          </a:prstGeom>
        </p:spPr>
      </p:pic>
      <p:sp>
        <p:nvSpPr>
          <p:cNvPr id="16" name="TextBox 15">
            <a:extLst>
              <a:ext uri="{FF2B5EF4-FFF2-40B4-BE49-F238E27FC236}">
                <a16:creationId xmlns:a16="http://schemas.microsoft.com/office/drawing/2014/main" id="{A58F9512-D88B-4B72-B54D-0CF75B148C1B}"/>
              </a:ext>
            </a:extLst>
          </p:cNvPr>
          <p:cNvSpPr txBox="1"/>
          <p:nvPr/>
        </p:nvSpPr>
        <p:spPr>
          <a:xfrm>
            <a:off x="4502871" y="5287748"/>
            <a:ext cx="1416900" cy="1077218"/>
          </a:xfrm>
          <a:prstGeom prst="rect">
            <a:avLst/>
          </a:prstGeom>
          <a:noFill/>
        </p:spPr>
        <p:txBody>
          <a:bodyPr wrap="square" rtlCol="0">
            <a:spAutoFit/>
          </a:bodyPr>
          <a:lstStyle/>
          <a:p>
            <a:r>
              <a:rPr lang="en-US" sz="1600" dirty="0">
                <a:latin typeface="Gill Sans MT" panose="020B0502020104020203" pitchFamily="34" charset="0"/>
                <a:cs typeface="Arial" panose="020B0604020202020204" pitchFamily="34" charset="0"/>
              </a:rPr>
              <a:t>DIN Flux</a:t>
            </a:r>
          </a:p>
          <a:p>
            <a:r>
              <a:rPr lang="en-US" sz="1600" dirty="0">
                <a:latin typeface="Gill Sans MT" panose="020B0502020104020203" pitchFamily="34" charset="0"/>
                <a:cs typeface="Arial" panose="020B0604020202020204" pitchFamily="34" charset="0"/>
              </a:rPr>
              <a:t>Compared to LOADEST at 16 stations</a:t>
            </a:r>
          </a:p>
        </p:txBody>
      </p:sp>
      <p:cxnSp>
        <p:nvCxnSpPr>
          <p:cNvPr id="18" name="Straight Connector 17">
            <a:extLst>
              <a:ext uri="{FF2B5EF4-FFF2-40B4-BE49-F238E27FC236}">
                <a16:creationId xmlns:a16="http://schemas.microsoft.com/office/drawing/2014/main" id="{0EBD01DF-4EF6-41CD-AFF7-3D06AE6646A0}"/>
              </a:ext>
            </a:extLst>
          </p:cNvPr>
          <p:cNvCxnSpPr>
            <a:cxnSpLocks/>
          </p:cNvCxnSpPr>
          <p:nvPr/>
        </p:nvCxnSpPr>
        <p:spPr>
          <a:xfrm flipV="1">
            <a:off x="7633900" y="1315854"/>
            <a:ext cx="1071567" cy="4301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034945-229D-4C28-A71A-C9D16F8EFA44}"/>
              </a:ext>
            </a:extLst>
          </p:cNvPr>
          <p:cNvCxnSpPr>
            <a:cxnSpLocks/>
          </p:cNvCxnSpPr>
          <p:nvPr/>
        </p:nvCxnSpPr>
        <p:spPr>
          <a:xfrm flipV="1">
            <a:off x="7614843" y="2530483"/>
            <a:ext cx="1100120" cy="3296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C70E6FED-5691-44CB-8512-3EB58D371D86}"/>
              </a:ext>
            </a:extLst>
          </p:cNvPr>
          <p:cNvCxnSpPr>
            <a:cxnSpLocks/>
          </p:cNvCxnSpPr>
          <p:nvPr/>
        </p:nvCxnSpPr>
        <p:spPr>
          <a:xfrm flipV="1">
            <a:off x="7695680" y="4038401"/>
            <a:ext cx="1092494" cy="1881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2F3F732-260D-4876-B1F3-121645A2AB5F}"/>
              </a:ext>
            </a:extLst>
          </p:cNvPr>
          <p:cNvCxnSpPr>
            <a:cxnSpLocks/>
          </p:cNvCxnSpPr>
          <p:nvPr/>
        </p:nvCxnSpPr>
        <p:spPr>
          <a:xfrm flipV="1">
            <a:off x="7643959" y="5246674"/>
            <a:ext cx="1174401" cy="1159153"/>
          </a:xfrm>
          <a:prstGeom prst="line">
            <a:avLst/>
          </a:prstGeom>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CED33805-F2D6-4D4B-BB4C-C411EC24612E}"/>
              </a:ext>
            </a:extLst>
          </p:cNvPr>
          <p:cNvSpPr txBox="1"/>
          <p:nvPr/>
        </p:nvSpPr>
        <p:spPr>
          <a:xfrm>
            <a:off x="157679" y="4692127"/>
            <a:ext cx="3018595" cy="215444"/>
          </a:xfrm>
          <a:prstGeom prst="rect">
            <a:avLst/>
          </a:prstGeom>
          <a:noFill/>
        </p:spPr>
        <p:txBody>
          <a:bodyPr wrap="square" rtlCol="0">
            <a:spAutoFit/>
          </a:bodyPr>
          <a:lstStyle/>
          <a:p>
            <a:r>
              <a:rPr lang="en-US" sz="800" dirty="0">
                <a:latin typeface="Gill Sans MT" panose="020B0502020104020203" pitchFamily="34" charset="0"/>
                <a:cs typeface="Arial" panose="020B0604020202020204" pitchFamily="34" charset="0"/>
                <a:hlinkClick r:id="rId4" tooltip="https://en.wikipedia.org/wiki/River_Goul"/>
              </a:rPr>
              <a:t>This Photo</a:t>
            </a:r>
            <a:r>
              <a:rPr lang="en-US" sz="800" dirty="0">
                <a:latin typeface="Gill Sans MT" panose="020B0502020104020203" pitchFamily="34" charset="0"/>
                <a:cs typeface="Arial" panose="020B0604020202020204" pitchFamily="34" charset="0"/>
              </a:rPr>
              <a:t> by Unknown Author is licensed under </a:t>
            </a:r>
            <a:r>
              <a:rPr lang="en-US" sz="800" dirty="0">
                <a:latin typeface="Gill Sans MT" panose="020B0502020104020203" pitchFamily="34" charset="0"/>
                <a:cs typeface="Arial" panose="020B0604020202020204" pitchFamily="34" charset="0"/>
                <a:hlinkClick r:id="rId10" tooltip="https://creativecommons.org/licenses/by-sa/3.0/"/>
              </a:rPr>
              <a:t>CC BY-SA</a:t>
            </a:r>
            <a:endParaRPr lang="en-US" sz="800" dirty="0">
              <a:latin typeface="Gill Sans MT" panose="020B0502020104020203" pitchFamily="34" charset="0"/>
              <a:cs typeface="Arial" panose="020B0604020202020204" pitchFamily="34" charset="0"/>
            </a:endParaRPr>
          </a:p>
        </p:txBody>
      </p:sp>
      <p:grpSp>
        <p:nvGrpSpPr>
          <p:cNvPr id="7" name="Group 6">
            <a:extLst>
              <a:ext uri="{FF2B5EF4-FFF2-40B4-BE49-F238E27FC236}">
                <a16:creationId xmlns:a16="http://schemas.microsoft.com/office/drawing/2014/main" id="{2AE76B19-5D4A-444E-A682-FB8D927740FD}"/>
              </a:ext>
            </a:extLst>
          </p:cNvPr>
          <p:cNvGrpSpPr/>
          <p:nvPr/>
        </p:nvGrpSpPr>
        <p:grpSpPr>
          <a:xfrm>
            <a:off x="2249629" y="4895006"/>
            <a:ext cx="2071992" cy="1911278"/>
            <a:chOff x="2899091" y="4895006"/>
            <a:chExt cx="2071992" cy="1911278"/>
          </a:xfrm>
        </p:grpSpPr>
        <p:grpSp>
          <p:nvGrpSpPr>
            <p:cNvPr id="2" name="Group 1">
              <a:extLst>
                <a:ext uri="{FF2B5EF4-FFF2-40B4-BE49-F238E27FC236}">
                  <a16:creationId xmlns:a16="http://schemas.microsoft.com/office/drawing/2014/main" id="{6206EADF-55B6-4847-B89A-37D8C76C2302}"/>
                </a:ext>
              </a:extLst>
            </p:cNvPr>
            <p:cNvGrpSpPr/>
            <p:nvPr/>
          </p:nvGrpSpPr>
          <p:grpSpPr>
            <a:xfrm>
              <a:off x="2899091" y="4895006"/>
              <a:ext cx="2071992" cy="1911278"/>
              <a:chOff x="3461724" y="4828885"/>
              <a:chExt cx="2195900" cy="2025575"/>
            </a:xfrm>
          </p:grpSpPr>
          <p:pic>
            <p:nvPicPr>
              <p:cNvPr id="15" name="Picture 14" descr="A picture containing scatter chart&#10;&#10;Description automatically generated">
                <a:extLst>
                  <a:ext uri="{FF2B5EF4-FFF2-40B4-BE49-F238E27FC236}">
                    <a16:creationId xmlns:a16="http://schemas.microsoft.com/office/drawing/2014/main" id="{776C0533-A71E-4708-B56A-E3E4C667A45D}"/>
                  </a:ext>
                </a:extLst>
              </p:cNvPr>
              <p:cNvPicPr>
                <a:picLocks noChangeAspect="1"/>
              </p:cNvPicPr>
              <p:nvPr/>
            </p:nvPicPr>
            <p:blipFill rotWithShape="1">
              <a:blip r:embed="rId11">
                <a:extLst>
                  <a:ext uri="{28A0092B-C50C-407E-A947-70E740481C1C}">
                    <a14:useLocalDpi xmlns:a14="http://schemas.microsoft.com/office/drawing/2010/main" val="0"/>
                  </a:ext>
                </a:extLst>
              </a:blip>
              <a:srcRect l="5668" r="43118" b="13570"/>
              <a:stretch/>
            </p:blipFill>
            <p:spPr>
              <a:xfrm>
                <a:off x="3461724" y="4828885"/>
                <a:ext cx="2195900" cy="2025575"/>
              </a:xfrm>
              <a:prstGeom prst="rect">
                <a:avLst/>
              </a:prstGeom>
            </p:spPr>
          </p:pic>
          <p:pic>
            <p:nvPicPr>
              <p:cNvPr id="174" name="Picture 173" descr="A picture containing scatter chart&#10;&#10;Description automatically generated">
                <a:extLst>
                  <a:ext uri="{FF2B5EF4-FFF2-40B4-BE49-F238E27FC236}">
                    <a16:creationId xmlns:a16="http://schemas.microsoft.com/office/drawing/2014/main" id="{CFF22DEC-B56B-494C-9B87-5F1EAC4009FA}"/>
                  </a:ext>
                </a:extLst>
              </p:cNvPr>
              <p:cNvPicPr>
                <a:picLocks noChangeAspect="1"/>
              </p:cNvPicPr>
              <p:nvPr/>
            </p:nvPicPr>
            <p:blipFill rotWithShape="1">
              <a:blip r:embed="rId12">
                <a:extLst>
                  <a:ext uri="{28A0092B-C50C-407E-A947-70E740481C1C}">
                    <a14:useLocalDpi xmlns:a14="http://schemas.microsoft.com/office/drawing/2010/main" val="0"/>
                  </a:ext>
                </a:extLst>
              </a:blip>
              <a:srcRect l="44288" t="66816" r="43987" b="16837"/>
              <a:stretch/>
            </p:blipFill>
            <p:spPr>
              <a:xfrm>
                <a:off x="4713817" y="6085416"/>
                <a:ext cx="902885" cy="688043"/>
              </a:xfrm>
              <a:prstGeom prst="rect">
                <a:avLst/>
              </a:prstGeom>
            </p:spPr>
          </p:pic>
          <p:sp>
            <p:nvSpPr>
              <p:cNvPr id="197" name="TextBox 196">
                <a:extLst>
                  <a:ext uri="{FF2B5EF4-FFF2-40B4-BE49-F238E27FC236}">
                    <a16:creationId xmlns:a16="http://schemas.microsoft.com/office/drawing/2014/main" id="{7822C382-9F23-4422-8C76-1F2690F492C3}"/>
                  </a:ext>
                </a:extLst>
              </p:cNvPr>
              <p:cNvSpPr txBox="1"/>
              <p:nvPr/>
            </p:nvSpPr>
            <p:spPr>
              <a:xfrm rot="16200000">
                <a:off x="3588612" y="5429432"/>
                <a:ext cx="480479" cy="267469"/>
              </a:xfrm>
              <a:prstGeom prst="rect">
                <a:avLst/>
              </a:prstGeom>
              <a:solidFill>
                <a:schemeClr val="bg1"/>
              </a:solidFill>
            </p:spPr>
            <p:txBody>
              <a:bodyPr wrap="square" lIns="18288" tIns="18288" rIns="18288" bIns="18288" rtlCol="0">
                <a:spAutoFit/>
              </a:bodyPr>
              <a:lstStyle/>
              <a:p>
                <a:r>
                  <a:rPr lang="en-US" sz="1400" dirty="0">
                    <a:latin typeface="Gill Sans MT" panose="020B0502020104020203" pitchFamily="34" charset="0"/>
                    <a:cs typeface="Arial" panose="020B0604020202020204" pitchFamily="34" charset="0"/>
                  </a:rPr>
                  <a:t>mod</a:t>
                </a:r>
              </a:p>
            </p:txBody>
          </p:sp>
        </p:grpSp>
        <p:sp>
          <p:nvSpPr>
            <p:cNvPr id="198" name="TextBox 197">
              <a:extLst>
                <a:ext uri="{FF2B5EF4-FFF2-40B4-BE49-F238E27FC236}">
                  <a16:creationId xmlns:a16="http://schemas.microsoft.com/office/drawing/2014/main" id="{973ADB4A-AEA4-49D2-BEE5-B74BAC9CB328}"/>
                </a:ext>
              </a:extLst>
            </p:cNvPr>
            <p:cNvSpPr txBox="1"/>
            <p:nvPr/>
          </p:nvSpPr>
          <p:spPr>
            <a:xfrm>
              <a:off x="3891735" y="6505755"/>
              <a:ext cx="455196" cy="252377"/>
            </a:xfrm>
            <a:prstGeom prst="rect">
              <a:avLst/>
            </a:prstGeom>
            <a:noFill/>
          </p:spPr>
          <p:txBody>
            <a:bodyPr wrap="square" lIns="18288" tIns="18288" rIns="18288" bIns="18288" rtlCol="0">
              <a:spAutoFit/>
            </a:bodyPr>
            <a:lstStyle/>
            <a:p>
              <a:r>
                <a:rPr lang="en-US" sz="1400" dirty="0" err="1">
                  <a:latin typeface="Gill Sans MT" panose="020B0502020104020203" pitchFamily="34" charset="0"/>
                  <a:cs typeface="Arial" panose="020B0604020202020204" pitchFamily="34" charset="0"/>
                </a:rPr>
                <a:t>obs</a:t>
              </a:r>
              <a:endParaRPr lang="en-US" sz="1400" dirty="0">
                <a:latin typeface="Gill Sans MT" panose="020B0502020104020203" pitchFamily="34" charset="0"/>
                <a:cs typeface="Arial" panose="020B0604020202020204" pitchFamily="34" charset="0"/>
              </a:endParaRPr>
            </a:p>
          </p:txBody>
        </p:sp>
      </p:grpSp>
      <p:sp>
        <p:nvSpPr>
          <p:cNvPr id="205" name="TextBox 204">
            <a:extLst>
              <a:ext uri="{FF2B5EF4-FFF2-40B4-BE49-F238E27FC236}">
                <a16:creationId xmlns:a16="http://schemas.microsoft.com/office/drawing/2014/main" id="{16E3B38E-298A-4BF2-89FA-3077EB04E693}"/>
              </a:ext>
            </a:extLst>
          </p:cNvPr>
          <p:cNvSpPr txBox="1"/>
          <p:nvPr/>
        </p:nvSpPr>
        <p:spPr>
          <a:xfrm>
            <a:off x="9464219" y="6541415"/>
            <a:ext cx="897580" cy="190821"/>
          </a:xfrm>
          <a:prstGeom prst="rect">
            <a:avLst/>
          </a:prstGeom>
          <a:solidFill>
            <a:schemeClr val="bg1"/>
          </a:solidFill>
        </p:spPr>
        <p:txBody>
          <a:bodyPr wrap="square" lIns="18288" tIns="18288" rIns="18288" bIns="18288" rtlCol="0">
            <a:spAutoFit/>
          </a:bodyPr>
          <a:lstStyle/>
          <a:p>
            <a:r>
              <a:rPr lang="en-US" sz="1000" dirty="0" err="1">
                <a:latin typeface="Gill Sans MT" panose="020B0502020104020203" pitchFamily="34" charset="0"/>
                <a:cs typeface="Arial" panose="020B0604020202020204" pitchFamily="34" charset="0"/>
              </a:rPr>
              <a:t>AgroIBIS</a:t>
            </a:r>
            <a:r>
              <a:rPr lang="en-US" sz="1000" dirty="0">
                <a:latin typeface="Gill Sans MT" panose="020B0502020104020203" pitchFamily="34" charset="0"/>
                <a:cs typeface="Arial" panose="020B0604020202020204" pitchFamily="34" charset="0"/>
              </a:rPr>
              <a:t>-WBM</a:t>
            </a:r>
          </a:p>
        </p:txBody>
      </p:sp>
      <p:sp>
        <p:nvSpPr>
          <p:cNvPr id="206" name="TextBox 205">
            <a:extLst>
              <a:ext uri="{FF2B5EF4-FFF2-40B4-BE49-F238E27FC236}">
                <a16:creationId xmlns:a16="http://schemas.microsoft.com/office/drawing/2014/main" id="{6682CB55-1846-495A-A119-CAE1B1B473D4}"/>
              </a:ext>
            </a:extLst>
          </p:cNvPr>
          <p:cNvSpPr txBox="1"/>
          <p:nvPr/>
        </p:nvSpPr>
        <p:spPr>
          <a:xfrm>
            <a:off x="3853083" y="728200"/>
            <a:ext cx="3712170" cy="307777"/>
          </a:xfrm>
          <a:prstGeom prst="rect">
            <a:avLst/>
          </a:prstGeom>
          <a:noFill/>
        </p:spPr>
        <p:txBody>
          <a:bodyPr wrap="none" rtlCol="0">
            <a:spAutoFit/>
          </a:bodyPr>
          <a:lstStyle/>
          <a:p>
            <a:r>
              <a:rPr lang="en-US" sz="1400" dirty="0">
                <a:solidFill>
                  <a:schemeClr val="tx1">
                    <a:lumMod val="65000"/>
                    <a:lumOff val="35000"/>
                  </a:schemeClr>
                </a:solidFill>
                <a:latin typeface="Gill Sans MT" panose="020B0502020104020203" pitchFamily="34" charset="0"/>
                <a:cs typeface="Arial" panose="020B0604020202020204" pitchFamily="34" charset="0"/>
              </a:rPr>
              <a:t>Kucharik et al. (2003), Wollheim et al. 2008. 2014</a:t>
            </a:r>
          </a:p>
        </p:txBody>
      </p:sp>
    </p:spTree>
    <p:extLst>
      <p:ext uri="{BB962C8B-B14F-4D97-AF65-F5344CB8AC3E}">
        <p14:creationId xmlns:p14="http://schemas.microsoft.com/office/powerpoint/2010/main" val="159496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07E973B-823F-4609-9EE2-6E8C27466E30}"/>
              </a:ext>
            </a:extLst>
          </p:cNvPr>
          <p:cNvSpPr txBox="1"/>
          <p:nvPr/>
        </p:nvSpPr>
        <p:spPr>
          <a:xfrm>
            <a:off x="186835" y="613912"/>
            <a:ext cx="6472150" cy="5860515"/>
          </a:xfrm>
          <a:prstGeom prst="rect">
            <a:avLst/>
          </a:prstGeom>
          <a:noFill/>
        </p:spPr>
        <p:txBody>
          <a:bodyPr wrap="square" rtlCol="0">
            <a:spAutoFit/>
          </a:bodyPr>
          <a:lstStyle/>
          <a:p>
            <a:pPr marL="342900" indent="-342900">
              <a:lnSpc>
                <a:spcPct val="150000"/>
              </a:lnSpc>
              <a:buFont typeface="+mj-lt"/>
              <a:buAutoNum type="arabicPeriod"/>
            </a:pPr>
            <a:r>
              <a:rPr lang="en-US" dirty="0">
                <a:latin typeface="Gill Sans MT" panose="020B0502020104020203" pitchFamily="34" charset="0"/>
                <a:cs typeface="Arial" panose="020B0604020202020204" pitchFamily="34" charset="0"/>
              </a:rPr>
              <a:t>Source-limited as landscape shifts from ag to wetland</a:t>
            </a:r>
          </a:p>
          <a:p>
            <a:pPr marL="342900" indent="-342900">
              <a:lnSpc>
                <a:spcPct val="150000"/>
              </a:lnSpc>
              <a:buFont typeface="+mj-lt"/>
              <a:buAutoNum type="arabicPeriod"/>
            </a:pPr>
            <a:r>
              <a:rPr lang="en-US" dirty="0">
                <a:latin typeface="Gill Sans MT" panose="020B0502020104020203" pitchFamily="34" charset="0"/>
                <a:cs typeface="Arial" panose="020B0604020202020204" pitchFamily="34" charset="0"/>
              </a:rPr>
              <a:t>Peak enhanced riverine denitrification</a:t>
            </a:r>
          </a:p>
          <a:p>
            <a:pPr>
              <a:lnSpc>
                <a:spcPct val="150000"/>
              </a:lnSpc>
            </a:pPr>
            <a:r>
              <a:rPr lang="en-US" b="1" dirty="0">
                <a:latin typeface="Gill Sans MT" panose="020B0502020104020203" pitchFamily="34" charset="0"/>
                <a:cs typeface="Arial" panose="020B0604020202020204" pitchFamily="34" charset="0"/>
              </a:rPr>
              <a:t>Restoration alone did not reduce export to target goals.</a:t>
            </a:r>
          </a:p>
          <a:p>
            <a:pPr>
              <a:lnSpc>
                <a:spcPct val="150000"/>
              </a:lnSpc>
            </a:pPr>
            <a:r>
              <a:rPr lang="en-US" dirty="0">
                <a:latin typeface="Gill Sans MT" panose="020B0502020104020203" pitchFamily="34" charset="0"/>
                <a:cs typeface="Arial" panose="020B0604020202020204" pitchFamily="34" charset="0"/>
              </a:rPr>
              <a:t>Multiple levers are as necessary: 4Rs, channel restoration</a:t>
            </a:r>
          </a:p>
          <a:p>
            <a:pPr>
              <a:lnSpc>
                <a:spcPct val="150000"/>
              </a:lnSpc>
            </a:pPr>
            <a:endParaRPr lang="en-US" dirty="0">
              <a:latin typeface="Gill Sans MT" panose="020B0502020104020203" pitchFamily="34" charset="0"/>
              <a:cs typeface="Arial" panose="020B0604020202020204" pitchFamily="34" charset="0"/>
            </a:endParaRPr>
          </a:p>
          <a:p>
            <a:pPr>
              <a:lnSpc>
                <a:spcPct val="150000"/>
              </a:lnSpc>
            </a:pPr>
            <a:r>
              <a:rPr lang="en-US" dirty="0">
                <a:latin typeface="Gill Sans MT" panose="020B0502020104020203" pitchFamily="34" charset="0"/>
                <a:cs typeface="Arial" panose="020B0604020202020204" pitchFamily="34" charset="0"/>
              </a:rPr>
              <a:t>Wetlands are efficient at USDA’s conversion rate</a:t>
            </a:r>
          </a:p>
          <a:p>
            <a:pPr>
              <a:lnSpc>
                <a:spcPct val="150000"/>
              </a:lnSpc>
            </a:pPr>
            <a:endParaRPr lang="en-US" b="1" dirty="0">
              <a:latin typeface="Gill Sans MT" panose="020B0502020104020203" pitchFamily="34" charset="0"/>
              <a:cs typeface="Arial" panose="020B0604020202020204" pitchFamily="34" charset="0"/>
            </a:endParaRPr>
          </a:p>
          <a:p>
            <a:pPr>
              <a:lnSpc>
                <a:spcPct val="150000"/>
              </a:lnSpc>
            </a:pPr>
            <a:r>
              <a:rPr lang="en-US" b="1" dirty="0">
                <a:latin typeface="Gill Sans MT" panose="020B0502020104020203" pitchFamily="34" charset="0"/>
                <a:cs typeface="Arial" panose="020B0604020202020204" pitchFamily="34" charset="0"/>
              </a:rPr>
              <a:t>Enhanced removal from the river network</a:t>
            </a:r>
            <a:r>
              <a:rPr lang="en-US" dirty="0">
                <a:latin typeface="Gill Sans MT" panose="020B0502020104020203" pitchFamily="34" charset="0"/>
                <a:cs typeface="Arial" panose="020B0604020202020204" pitchFamily="34" charset="0"/>
              </a:rPr>
              <a:t> (neglected in previous studies), accounted for about 10% of the total reduction in export. </a:t>
            </a:r>
          </a:p>
          <a:p>
            <a:pPr>
              <a:lnSpc>
                <a:spcPct val="150000"/>
              </a:lnSpc>
            </a:pPr>
            <a:r>
              <a:rPr lang="en-US" dirty="0">
                <a:latin typeface="Gill Sans MT" panose="020B0502020104020203" pitchFamily="34" charset="0"/>
                <a:cs typeface="Arial" panose="020B0604020202020204" pitchFamily="34" charset="0"/>
              </a:rPr>
              <a:t> </a:t>
            </a:r>
          </a:p>
          <a:p>
            <a:pPr>
              <a:lnSpc>
                <a:spcPct val="150000"/>
              </a:lnSpc>
            </a:pPr>
            <a:r>
              <a:rPr lang="en-US" b="1" dirty="0">
                <a:latin typeface="Gill Sans MT" panose="020B0502020104020203" pitchFamily="34" charset="0"/>
                <a:cs typeface="Arial" panose="020B0604020202020204" pitchFamily="34" charset="0"/>
              </a:rPr>
              <a:t>Will synergistic riverine removal increase as interventions are layered? </a:t>
            </a:r>
            <a:r>
              <a:rPr lang="en-US" dirty="0">
                <a:latin typeface="Gill Sans MT" panose="020B0502020104020203" pitchFamily="34" charset="0"/>
                <a:cs typeface="Arial" panose="020B0604020202020204" pitchFamily="34" charset="0"/>
              </a:rPr>
              <a:t> Or will the benefit be asymptotic? </a:t>
            </a:r>
          </a:p>
          <a:p>
            <a:pPr>
              <a:lnSpc>
                <a:spcPct val="150000"/>
              </a:lnSpc>
            </a:pPr>
            <a:r>
              <a:rPr lang="en-US" dirty="0">
                <a:latin typeface="Gill Sans MT" panose="020B0502020104020203" pitchFamily="34" charset="0"/>
                <a:cs typeface="Arial" panose="020B0604020202020204" pitchFamily="34" charset="0"/>
              </a:rPr>
              <a:t>How do treatment wetlands fit into multi-lever analyses …</a:t>
            </a:r>
          </a:p>
        </p:txBody>
      </p:sp>
      <p:grpSp>
        <p:nvGrpSpPr>
          <p:cNvPr id="2" name="Group 1">
            <a:extLst>
              <a:ext uri="{FF2B5EF4-FFF2-40B4-BE49-F238E27FC236}">
                <a16:creationId xmlns:a16="http://schemas.microsoft.com/office/drawing/2014/main" id="{216684EC-7762-4603-983A-913D832D2E1A}"/>
              </a:ext>
            </a:extLst>
          </p:cNvPr>
          <p:cNvGrpSpPr/>
          <p:nvPr/>
        </p:nvGrpSpPr>
        <p:grpSpPr>
          <a:xfrm>
            <a:off x="6336254" y="1209776"/>
            <a:ext cx="5764305" cy="5340447"/>
            <a:chOff x="7772684" y="2710927"/>
            <a:chExt cx="4327875" cy="4009640"/>
          </a:xfrm>
        </p:grpSpPr>
        <p:pic>
          <p:nvPicPr>
            <p:cNvPr id="42" name="Picture 41">
              <a:extLst>
                <a:ext uri="{FF2B5EF4-FFF2-40B4-BE49-F238E27FC236}">
                  <a16:creationId xmlns:a16="http://schemas.microsoft.com/office/drawing/2014/main" id="{B8291069-2F70-4266-9EF4-BDE954585655}"/>
                </a:ext>
              </a:extLst>
            </p:cNvPr>
            <p:cNvPicPr>
              <a:picLocks noChangeAspect="1"/>
            </p:cNvPicPr>
            <p:nvPr/>
          </p:nvPicPr>
          <p:blipFill rotWithShape="1">
            <a:blip r:embed="rId3">
              <a:extLst>
                <a:ext uri="{28A0092B-C50C-407E-A947-70E740481C1C}">
                  <a14:useLocalDpi xmlns:a14="http://schemas.microsoft.com/office/drawing/2010/main" val="0"/>
                </a:ext>
              </a:extLst>
            </a:blip>
            <a:srcRect l="11440" t="40094"/>
            <a:stretch/>
          </p:blipFill>
          <p:spPr>
            <a:xfrm>
              <a:off x="7772684" y="2710927"/>
              <a:ext cx="4327875" cy="4009640"/>
            </a:xfrm>
            <a:prstGeom prst="rect">
              <a:avLst/>
            </a:prstGeom>
          </p:spPr>
        </p:pic>
        <p:cxnSp>
          <p:nvCxnSpPr>
            <p:cNvPr id="31" name="Straight Connector 30">
              <a:extLst>
                <a:ext uri="{FF2B5EF4-FFF2-40B4-BE49-F238E27FC236}">
                  <a16:creationId xmlns:a16="http://schemas.microsoft.com/office/drawing/2014/main" id="{1D1AB46B-5AB0-4AEF-A027-41D5EEEC18F1}"/>
                </a:ext>
              </a:extLst>
            </p:cNvPr>
            <p:cNvCxnSpPr>
              <a:cxnSpLocks/>
            </p:cNvCxnSpPr>
            <p:nvPr/>
          </p:nvCxnSpPr>
          <p:spPr>
            <a:xfrm>
              <a:off x="8682233" y="3967480"/>
              <a:ext cx="0" cy="1336040"/>
            </a:xfrm>
            <a:prstGeom prst="line">
              <a:avLst/>
            </a:prstGeom>
            <a:ln w="38100">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BA7A4C46-6889-46C4-A5B6-8E9E728AD1BB}"/>
                </a:ext>
              </a:extLst>
            </p:cNvPr>
            <p:cNvSpPr txBox="1"/>
            <p:nvPr/>
          </p:nvSpPr>
          <p:spPr>
            <a:xfrm>
              <a:off x="8644656" y="4761469"/>
              <a:ext cx="942607" cy="369332"/>
            </a:xfrm>
            <a:prstGeom prst="rect">
              <a:avLst/>
            </a:prstGeom>
            <a:noFill/>
          </p:spPr>
          <p:txBody>
            <a:bodyPr wrap="square" rtlCol="0">
              <a:spAutoFit/>
            </a:bodyPr>
            <a:lstStyle/>
            <a:p>
              <a:r>
                <a:rPr lang="en-US" dirty="0">
                  <a:solidFill>
                    <a:schemeClr val="accent2">
                      <a:lumMod val="50000"/>
                    </a:schemeClr>
                  </a:solidFill>
                  <a:latin typeface="Arial" panose="020B0604020202020204" pitchFamily="34" charset="0"/>
                  <a:cs typeface="Arial" panose="020B0604020202020204" pitchFamily="34" charset="0"/>
                </a:rPr>
                <a:t>USDA</a:t>
              </a:r>
            </a:p>
          </p:txBody>
        </p:sp>
      </p:grpSp>
      <p:sp>
        <p:nvSpPr>
          <p:cNvPr id="16" name="TextBox 15">
            <a:extLst>
              <a:ext uri="{FF2B5EF4-FFF2-40B4-BE49-F238E27FC236}">
                <a16:creationId xmlns:a16="http://schemas.microsoft.com/office/drawing/2014/main" id="{B0BE5318-1A88-4C91-A7C9-12A14C312C68}"/>
              </a:ext>
            </a:extLst>
          </p:cNvPr>
          <p:cNvSpPr txBox="1"/>
          <p:nvPr/>
        </p:nvSpPr>
        <p:spPr>
          <a:xfrm>
            <a:off x="186834" y="6550223"/>
            <a:ext cx="6734666" cy="307777"/>
          </a:xfrm>
          <a:prstGeom prst="rect">
            <a:avLst/>
          </a:prstGeom>
          <a:noFill/>
        </p:spPr>
        <p:txBody>
          <a:bodyPr wrap="square" rtlCol="0">
            <a:spAutoFit/>
          </a:bodyPr>
          <a:lstStyle/>
          <a:p>
            <a:r>
              <a:rPr lang="en-US" sz="1400" b="1" dirty="0">
                <a:solidFill>
                  <a:schemeClr val="tx1">
                    <a:lumMod val="65000"/>
                    <a:lumOff val="35000"/>
                  </a:schemeClr>
                </a:solidFill>
                <a:latin typeface="Arial" panose="020B0604020202020204" pitchFamily="34" charset="0"/>
                <a:cs typeface="Arial" panose="020B0604020202020204" pitchFamily="34" charset="0"/>
              </a:rPr>
              <a:t>USDA </a:t>
            </a:r>
            <a:r>
              <a:rPr lang="en-US" sz="1400" dirty="0">
                <a:solidFill>
                  <a:schemeClr val="tx1">
                    <a:lumMod val="65000"/>
                    <a:lumOff val="35000"/>
                  </a:schemeClr>
                </a:solidFill>
                <a:latin typeface="Arial" panose="020B0604020202020204" pitchFamily="34" charset="0"/>
                <a:cs typeface="Arial" panose="020B0604020202020204" pitchFamily="34" charset="0"/>
              </a:rPr>
              <a:t>Marshall et al. 2018</a:t>
            </a:r>
            <a:r>
              <a:rPr lang="en-US" sz="1400" b="1" dirty="0">
                <a:solidFill>
                  <a:schemeClr val="tx1">
                    <a:lumMod val="65000"/>
                    <a:lumOff val="35000"/>
                  </a:schemeClr>
                </a:solidFill>
                <a:latin typeface="Arial" panose="020B0604020202020204" pitchFamily="34" charset="0"/>
                <a:cs typeface="Arial" panose="020B0604020202020204" pitchFamily="34" charset="0"/>
              </a:rPr>
              <a:t>, EPA</a:t>
            </a:r>
            <a:r>
              <a:rPr lang="en-US" sz="1400" dirty="0">
                <a:solidFill>
                  <a:schemeClr val="tx1">
                    <a:lumMod val="65000"/>
                    <a:lumOff val="35000"/>
                  </a:schemeClr>
                </a:solidFill>
                <a:latin typeface="Arial" panose="020B0604020202020204" pitchFamily="34" charset="0"/>
                <a:cs typeface="Arial" panose="020B0604020202020204" pitchFamily="34" charset="0"/>
              </a:rPr>
              <a:t> Horvath et al. (2017), </a:t>
            </a:r>
            <a:r>
              <a:rPr lang="en-US" sz="1400" b="1" dirty="0">
                <a:solidFill>
                  <a:schemeClr val="tx1">
                    <a:lumMod val="65000"/>
                    <a:lumOff val="35000"/>
                  </a:schemeClr>
                </a:solidFill>
                <a:latin typeface="Arial" panose="020B0604020202020204" pitchFamily="34" charset="0"/>
                <a:cs typeface="Arial" panose="020B0604020202020204" pitchFamily="34" charset="0"/>
              </a:rPr>
              <a:t>NOAA</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Scavia</a:t>
            </a:r>
            <a:r>
              <a:rPr lang="en-US" sz="1400" dirty="0">
                <a:solidFill>
                  <a:schemeClr val="tx1">
                    <a:lumMod val="65000"/>
                    <a:lumOff val="35000"/>
                  </a:schemeClr>
                </a:solidFill>
                <a:latin typeface="Arial" panose="020B0604020202020204" pitchFamily="34" charset="0"/>
                <a:cs typeface="Arial" panose="020B0604020202020204" pitchFamily="34" charset="0"/>
              </a:rPr>
              <a:t> et al. 2017</a:t>
            </a:r>
          </a:p>
        </p:txBody>
      </p:sp>
      <p:sp>
        <p:nvSpPr>
          <p:cNvPr id="3" name="Rectangle 2">
            <a:extLst>
              <a:ext uri="{FF2B5EF4-FFF2-40B4-BE49-F238E27FC236}">
                <a16:creationId xmlns:a16="http://schemas.microsoft.com/office/drawing/2014/main" id="{5337C0BA-1DFE-4EF5-B0F5-D0BD3AB92C7D}"/>
              </a:ext>
            </a:extLst>
          </p:cNvPr>
          <p:cNvSpPr/>
          <p:nvPr/>
        </p:nvSpPr>
        <p:spPr>
          <a:xfrm>
            <a:off x="3797449" y="174893"/>
            <a:ext cx="7853083" cy="499752"/>
          </a:xfrm>
          <a:prstGeom prst="rect">
            <a:avLst/>
          </a:prstGeom>
        </p:spPr>
        <p:txBody>
          <a:bodyPr wrap="square">
            <a:spAutoFit/>
          </a:bodyPr>
          <a:lstStyle/>
          <a:p>
            <a:pPr>
              <a:lnSpc>
                <a:spcPct val="150000"/>
              </a:lnSpc>
            </a:pPr>
            <a:r>
              <a:rPr lang="en-US" sz="2000" b="1" dirty="0">
                <a:latin typeface="Gill Sans MT" panose="020B0502020104020203" pitchFamily="34" charset="0"/>
                <a:cs typeface="Arial" panose="020B0604020202020204" pitchFamily="34" charset="0"/>
              </a:rPr>
              <a:t>Wetland restoration is most efficient at low rates of conversion</a:t>
            </a:r>
          </a:p>
        </p:txBody>
      </p:sp>
    </p:spTree>
    <p:extLst>
      <p:ext uri="{BB962C8B-B14F-4D97-AF65-F5344CB8AC3E}">
        <p14:creationId xmlns:p14="http://schemas.microsoft.com/office/powerpoint/2010/main" val="11174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7913-8EB9-40CD-8068-B2BDD486EEEE}"/>
              </a:ext>
            </a:extLst>
          </p:cNvPr>
          <p:cNvSpPr>
            <a:spLocks noGrp="1"/>
          </p:cNvSpPr>
          <p:nvPr>
            <p:ph type="ctrTitle"/>
          </p:nvPr>
        </p:nvSpPr>
        <p:spPr>
          <a:xfrm>
            <a:off x="277093" y="574964"/>
            <a:ext cx="5278579" cy="2854036"/>
          </a:xfrm>
        </p:spPr>
        <p:txBody>
          <a:bodyPr>
            <a:normAutofit/>
          </a:bodyPr>
          <a:lstStyle/>
          <a:p>
            <a:r>
              <a:rPr lang="en-US" sz="4000" b="1" dirty="0"/>
              <a:t>Using Multi-scale Analysis to Inform Nutrient Pollution Management</a:t>
            </a:r>
            <a:endParaRPr lang="en-US" sz="4000" dirty="0"/>
          </a:p>
        </p:txBody>
      </p:sp>
      <p:sp>
        <p:nvSpPr>
          <p:cNvPr id="3" name="Subtitle 2">
            <a:extLst>
              <a:ext uri="{FF2B5EF4-FFF2-40B4-BE49-F238E27FC236}">
                <a16:creationId xmlns:a16="http://schemas.microsoft.com/office/drawing/2014/main" id="{FC855A69-48C5-46ED-9D11-13808B8D8D1F}"/>
              </a:ext>
            </a:extLst>
          </p:cNvPr>
          <p:cNvSpPr>
            <a:spLocks noGrp="1"/>
          </p:cNvSpPr>
          <p:nvPr>
            <p:ph type="subTitle" idx="1"/>
          </p:nvPr>
        </p:nvSpPr>
        <p:spPr>
          <a:xfrm>
            <a:off x="565118" y="4170073"/>
            <a:ext cx="4890655" cy="2050617"/>
          </a:xfrm>
        </p:spPr>
        <p:txBody>
          <a:bodyPr>
            <a:normAutofit/>
          </a:bodyPr>
          <a:lstStyle/>
          <a:p>
            <a:r>
              <a:rPr lang="en-US" sz="2000" b="1" dirty="0"/>
              <a:t>Jing Liu</a:t>
            </a:r>
            <a:r>
              <a:rPr lang="en-US" sz="2000" baseline="30000" dirty="0"/>
              <a:t>1</a:t>
            </a:r>
            <a:r>
              <a:rPr lang="en-US" sz="2000" dirty="0"/>
              <a:t>,  Thomas Hertel</a:t>
            </a:r>
            <a:r>
              <a:rPr lang="en-US" sz="2000" baseline="30000" dirty="0"/>
              <a:t>1</a:t>
            </a:r>
            <a:r>
              <a:rPr lang="en-US" sz="2000" dirty="0"/>
              <a:t>, Laura Bowling</a:t>
            </a:r>
            <a:r>
              <a:rPr lang="en-US" sz="2000" baseline="30000" dirty="0"/>
              <a:t>1</a:t>
            </a:r>
            <a:r>
              <a:rPr lang="en-US" sz="2000" dirty="0"/>
              <a:t>, Sadia Jame</a:t>
            </a:r>
            <a:r>
              <a:rPr lang="en-US" sz="2000" baseline="30000" dirty="0"/>
              <a:t>1</a:t>
            </a:r>
            <a:r>
              <a:rPr lang="en-US" sz="2000" dirty="0"/>
              <a:t>, Christopher Kucharik</a:t>
            </a:r>
            <a:r>
              <a:rPr lang="en-US" sz="2000" baseline="30000" dirty="0"/>
              <a:t>2</a:t>
            </a:r>
            <a:r>
              <a:rPr lang="en-US" sz="2000" dirty="0"/>
              <a:t>, Uris Baldos</a:t>
            </a:r>
            <a:r>
              <a:rPr lang="en-US" sz="2000" baseline="30000" dirty="0"/>
              <a:t>1</a:t>
            </a:r>
            <a:r>
              <a:rPr lang="en-US" sz="2000" dirty="0"/>
              <a:t> and </a:t>
            </a:r>
            <a:r>
              <a:rPr lang="en-US" sz="2000" dirty="0" err="1"/>
              <a:t>Navin</a:t>
            </a:r>
            <a:r>
              <a:rPr lang="en-US" sz="2000" dirty="0"/>
              <a:t> Ramankutty</a:t>
            </a:r>
            <a:r>
              <a:rPr lang="en-US" sz="2000" baseline="30000" dirty="0"/>
              <a:t>3</a:t>
            </a:r>
          </a:p>
          <a:p>
            <a:endParaRPr lang="en-US" sz="2000" dirty="0"/>
          </a:p>
          <a:p>
            <a:r>
              <a:rPr lang="en-US" sz="2000" baseline="30000" dirty="0"/>
              <a:t>1</a:t>
            </a:r>
            <a:r>
              <a:rPr lang="en-US" sz="2000" dirty="0"/>
              <a:t>Purdue, </a:t>
            </a:r>
            <a:r>
              <a:rPr lang="en-US" sz="2000" baseline="30000" dirty="0"/>
              <a:t>2</a:t>
            </a:r>
            <a:r>
              <a:rPr lang="en-US" sz="2000" dirty="0">
                <a:latin typeface="Gill Sans MT" panose="020B0502020104020203" pitchFamily="34" charset="0"/>
                <a:cs typeface="Arial" panose="020B0604020202020204" pitchFamily="34" charset="0"/>
              </a:rPr>
              <a:t>UW-Madison, </a:t>
            </a:r>
            <a:r>
              <a:rPr lang="en-US" sz="2000" baseline="30000" dirty="0"/>
              <a:t>3</a:t>
            </a:r>
            <a:r>
              <a:rPr lang="en-US" sz="2000" dirty="0"/>
              <a:t>UBC</a:t>
            </a:r>
            <a:endParaRPr lang="en-US" sz="2000" baseline="30000" dirty="0"/>
          </a:p>
        </p:txBody>
      </p:sp>
      <p:grpSp>
        <p:nvGrpSpPr>
          <p:cNvPr id="19" name="Group 18">
            <a:extLst>
              <a:ext uri="{FF2B5EF4-FFF2-40B4-BE49-F238E27FC236}">
                <a16:creationId xmlns:a16="http://schemas.microsoft.com/office/drawing/2014/main" id="{80EAF2AC-6D0E-4950-8A7D-D0878417F329}"/>
              </a:ext>
            </a:extLst>
          </p:cNvPr>
          <p:cNvGrpSpPr/>
          <p:nvPr/>
        </p:nvGrpSpPr>
        <p:grpSpPr>
          <a:xfrm>
            <a:off x="5555672" y="1652082"/>
            <a:ext cx="6359235" cy="4294909"/>
            <a:chOff x="5597237" y="1911927"/>
            <a:chExt cx="6359235" cy="4294909"/>
          </a:xfrm>
        </p:grpSpPr>
        <p:grpSp>
          <p:nvGrpSpPr>
            <p:cNvPr id="4" name="Group 3">
              <a:extLst>
                <a:ext uri="{FF2B5EF4-FFF2-40B4-BE49-F238E27FC236}">
                  <a16:creationId xmlns:a16="http://schemas.microsoft.com/office/drawing/2014/main" id="{94D86B30-45B7-4403-B8FD-D83433F51338}"/>
                </a:ext>
              </a:extLst>
            </p:cNvPr>
            <p:cNvGrpSpPr/>
            <p:nvPr/>
          </p:nvGrpSpPr>
          <p:grpSpPr>
            <a:xfrm>
              <a:off x="5699505" y="1911927"/>
              <a:ext cx="6256967" cy="4294909"/>
              <a:chOff x="865665" y="422162"/>
              <a:chExt cx="5650568" cy="3547408"/>
            </a:xfrm>
          </p:grpSpPr>
          <p:pic>
            <p:nvPicPr>
              <p:cNvPr id="5" name="Picture 2" descr="https://www.iasoybeans.com/upl/images/general-content/blocks/lg--5a0b4ec6e7be295987dad-2316da4e.jpg">
                <a:extLst>
                  <a:ext uri="{FF2B5EF4-FFF2-40B4-BE49-F238E27FC236}">
                    <a16:creationId xmlns:a16="http://schemas.microsoft.com/office/drawing/2014/main" id="{4C79DAF8-C1A4-4485-9DC6-E55C35159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65" y="422162"/>
                <a:ext cx="5650568" cy="3547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424D00-9BBB-4E6D-A91C-3F668C2818C1}"/>
                  </a:ext>
                </a:extLst>
              </p:cNvPr>
              <p:cNvSpPr txBox="1"/>
              <p:nvPr/>
            </p:nvSpPr>
            <p:spPr>
              <a:xfrm>
                <a:off x="3690949" y="3045492"/>
                <a:ext cx="1971694" cy="432157"/>
              </a:xfrm>
              <a:prstGeom prst="rect">
                <a:avLst/>
              </a:prstGeom>
              <a:noFill/>
            </p:spPr>
            <p:txBody>
              <a:bodyPr wrap="square" rtlCol="0">
                <a:spAutoFit/>
              </a:bodyPr>
              <a:lstStyle/>
              <a:p>
                <a:r>
                  <a:rPr lang="en-US" sz="1400" dirty="0">
                    <a:solidFill>
                      <a:schemeClr val="accent1">
                        <a:lumMod val="75000"/>
                      </a:schemeClr>
                    </a:solidFill>
                  </a:rPr>
                  <a:t>Iowa Nutrient Reduction Strategy (Dec., 2017)</a:t>
                </a:r>
                <a:endParaRPr lang="en-US" sz="1600" dirty="0">
                  <a:solidFill>
                    <a:schemeClr val="accent1">
                      <a:lumMod val="75000"/>
                    </a:schemeClr>
                  </a:solidFill>
                </a:endParaRPr>
              </a:p>
            </p:txBody>
          </p:sp>
        </p:grpSp>
        <p:cxnSp>
          <p:nvCxnSpPr>
            <p:cNvPr id="15" name="Straight Arrow Connector 14">
              <a:extLst>
                <a:ext uri="{FF2B5EF4-FFF2-40B4-BE49-F238E27FC236}">
                  <a16:creationId xmlns:a16="http://schemas.microsoft.com/office/drawing/2014/main" id="{C322F181-98A9-4CE0-9CE9-0A7D7E95D74A}"/>
                </a:ext>
              </a:extLst>
            </p:cNvPr>
            <p:cNvCxnSpPr>
              <a:cxnSpLocks/>
            </p:cNvCxnSpPr>
            <p:nvPr/>
          </p:nvCxnSpPr>
          <p:spPr>
            <a:xfrm>
              <a:off x="6096000" y="2660072"/>
              <a:ext cx="35593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2B688A-4E3D-4FE8-B28C-EFB7D6BB8CAE}"/>
                </a:ext>
              </a:extLst>
            </p:cNvPr>
            <p:cNvCxnSpPr>
              <a:cxnSpLocks/>
            </p:cNvCxnSpPr>
            <p:nvPr/>
          </p:nvCxnSpPr>
          <p:spPr>
            <a:xfrm>
              <a:off x="5597237" y="3609107"/>
              <a:ext cx="35593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DF6EA8A-49CF-428B-8FD4-D6D1C6DA6C1B}"/>
                </a:ext>
              </a:extLst>
            </p:cNvPr>
            <p:cNvCxnSpPr>
              <a:cxnSpLocks/>
            </p:cNvCxnSpPr>
            <p:nvPr/>
          </p:nvCxnSpPr>
          <p:spPr>
            <a:xfrm>
              <a:off x="5767776" y="4873336"/>
              <a:ext cx="35593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430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804072-D67D-4D32-9F62-83CD6ED57ACD}"/>
              </a:ext>
            </a:extLst>
          </p:cNvPr>
          <p:cNvSpPr/>
          <p:nvPr/>
        </p:nvSpPr>
        <p:spPr>
          <a:xfrm>
            <a:off x="682892" y="417810"/>
            <a:ext cx="5584094" cy="2031325"/>
          </a:xfrm>
          <a:prstGeom prst="rect">
            <a:avLst/>
          </a:prstGeom>
          <a:ln>
            <a:solidFill>
              <a:schemeClr val="tx1"/>
            </a:solidFill>
          </a:ln>
        </p:spPr>
        <p:txBody>
          <a:bodyPr wrap="square">
            <a:spAutoFit/>
          </a:bodyPr>
          <a:lstStyle/>
          <a:p>
            <a:r>
              <a:rPr lang="en-US" b="1" dirty="0"/>
              <a:t>Compare different leaching reduction strategies</a:t>
            </a:r>
          </a:p>
          <a:p>
            <a:endParaRPr lang="en-US" dirty="0"/>
          </a:p>
          <a:p>
            <a:pPr>
              <a:lnSpc>
                <a:spcPct val="100000"/>
              </a:lnSpc>
            </a:pPr>
            <a:r>
              <a:rPr lang="en-US" dirty="0"/>
              <a:t>Policy</a:t>
            </a:r>
            <a:r>
              <a:rPr lang="en-US" b="1" dirty="0"/>
              <a:t> A:  </a:t>
            </a:r>
            <a:r>
              <a:rPr lang="en-US" dirty="0"/>
              <a:t>$1/kg leaching charge (~100% N fertilizer tax)</a:t>
            </a:r>
          </a:p>
          <a:p>
            <a:pPr>
              <a:lnSpc>
                <a:spcPct val="100000"/>
              </a:lnSpc>
            </a:pPr>
            <a:r>
              <a:rPr lang="en-US" dirty="0"/>
              <a:t>Policy </a:t>
            </a:r>
            <a:r>
              <a:rPr lang="en-US" altLang="zh-CN" b="1" dirty="0"/>
              <a:t>B</a:t>
            </a:r>
            <a:r>
              <a:rPr lang="en-US" altLang="zh-CN" dirty="0"/>
              <a:t>:  10% increase in productivity of N fertilizer</a:t>
            </a:r>
          </a:p>
          <a:p>
            <a:pPr>
              <a:lnSpc>
                <a:spcPct val="100000"/>
              </a:lnSpc>
            </a:pPr>
            <a:r>
              <a:rPr lang="en-US" dirty="0"/>
              <a:t>Policy </a:t>
            </a:r>
            <a:r>
              <a:rPr lang="en-US" altLang="zh-CN" b="1" dirty="0"/>
              <a:t>C</a:t>
            </a:r>
            <a:r>
              <a:rPr lang="en-US" altLang="zh-CN" dirty="0"/>
              <a:t>:  Controlled drainage </a:t>
            </a:r>
          </a:p>
          <a:p>
            <a:pPr>
              <a:lnSpc>
                <a:spcPct val="100000"/>
              </a:lnSpc>
            </a:pPr>
            <a:r>
              <a:rPr lang="en-US" dirty="0"/>
              <a:t>Policy </a:t>
            </a:r>
            <a:r>
              <a:rPr lang="en-US" altLang="zh-CN" b="1" dirty="0"/>
              <a:t>D</a:t>
            </a:r>
            <a:r>
              <a:rPr lang="en-US" altLang="zh-CN" dirty="0"/>
              <a:t>:  Wetland restoration</a:t>
            </a:r>
          </a:p>
          <a:p>
            <a:pPr>
              <a:lnSpc>
                <a:spcPct val="100000"/>
              </a:lnSpc>
            </a:pPr>
            <a:r>
              <a:rPr lang="en-US" altLang="zh-CN" dirty="0">
                <a:effectLst>
                  <a:outerShdw blurRad="38100" dist="38100" dir="2700000" algn="tl">
                    <a:srgbClr val="000000">
                      <a:alpha val="43137"/>
                    </a:srgbClr>
                  </a:outerShdw>
                </a:effectLst>
              </a:rPr>
              <a:t>Combined Policies:	 </a:t>
            </a:r>
            <a:r>
              <a:rPr lang="en-US" altLang="zh-CN" b="1" dirty="0">
                <a:effectLst>
                  <a:outerShdw blurRad="38100" dist="38100" dir="2700000" algn="tl">
                    <a:srgbClr val="000000">
                      <a:alpha val="43137"/>
                    </a:srgbClr>
                  </a:outerShdw>
                </a:effectLst>
              </a:rPr>
              <a:t>A+B,  A+B+C,  A+B+D</a:t>
            </a:r>
          </a:p>
        </p:txBody>
      </p:sp>
      <p:sp>
        <p:nvSpPr>
          <p:cNvPr id="4" name="TextBox 3">
            <a:extLst>
              <a:ext uri="{FF2B5EF4-FFF2-40B4-BE49-F238E27FC236}">
                <a16:creationId xmlns:a16="http://schemas.microsoft.com/office/drawing/2014/main" id="{51A64CC6-7151-47DF-850F-044B7DD41CE8}"/>
              </a:ext>
            </a:extLst>
          </p:cNvPr>
          <p:cNvSpPr txBox="1"/>
          <p:nvPr/>
        </p:nvSpPr>
        <p:spPr>
          <a:xfrm>
            <a:off x="7496286" y="417809"/>
            <a:ext cx="4164666" cy="2031325"/>
          </a:xfrm>
          <a:prstGeom prst="rect">
            <a:avLst/>
          </a:prstGeom>
          <a:noFill/>
          <a:ln>
            <a:solidFill>
              <a:schemeClr val="tx1"/>
            </a:solidFill>
          </a:ln>
        </p:spPr>
        <p:txBody>
          <a:bodyPr wrap="none" rtlCol="0">
            <a:spAutoFit/>
          </a:bodyPr>
          <a:lstStyle/>
          <a:p>
            <a:r>
              <a:rPr lang="en-US" b="1" dirty="0"/>
              <a:t>Interested in</a:t>
            </a:r>
          </a:p>
          <a:p>
            <a:endParaRPr lang="en-US" b="1" dirty="0"/>
          </a:p>
          <a:p>
            <a:pPr marL="285750" indent="-285750">
              <a:buFont typeface="Arial" panose="020B0604020202020204" pitchFamily="34" charset="0"/>
              <a:buChar char="•"/>
            </a:pPr>
            <a:r>
              <a:rPr lang="en-US" dirty="0"/>
              <a:t>Total mitigation</a:t>
            </a:r>
          </a:p>
          <a:p>
            <a:pPr marL="285750" indent="-285750">
              <a:buFont typeface="Arial" panose="020B0604020202020204" pitchFamily="34" charset="0"/>
              <a:buChar char="•"/>
            </a:pPr>
            <a:r>
              <a:rPr lang="en-US" dirty="0"/>
              <a:t>Spatial pattern of leaching reduction</a:t>
            </a:r>
          </a:p>
          <a:p>
            <a:pPr marL="285750" indent="-285750">
              <a:buFont typeface="Arial" panose="020B0604020202020204" pitchFamily="34" charset="0"/>
              <a:buChar char="•"/>
            </a:pPr>
            <a:r>
              <a:rPr lang="en-US" dirty="0"/>
              <a:t>Optimal strategy at local and state level</a:t>
            </a:r>
          </a:p>
          <a:p>
            <a:pPr marL="285750" indent="-285750">
              <a:buFont typeface="Arial" panose="020B0604020202020204" pitchFamily="34" charset="0"/>
              <a:buChar char="•"/>
            </a:pPr>
            <a:r>
              <a:rPr lang="en-US" dirty="0"/>
              <a:t>Targeting</a:t>
            </a:r>
          </a:p>
          <a:p>
            <a:pPr marL="285750" indent="-285750">
              <a:buFont typeface="Arial" panose="020B0604020202020204" pitchFamily="34" charset="0"/>
              <a:buChar char="•"/>
            </a:pPr>
            <a:r>
              <a:rPr lang="en-US" dirty="0"/>
              <a:t>Spatial spillover effect</a:t>
            </a:r>
          </a:p>
        </p:txBody>
      </p:sp>
      <p:sp>
        <p:nvSpPr>
          <p:cNvPr id="2" name="Arrow: Right 1">
            <a:extLst>
              <a:ext uri="{FF2B5EF4-FFF2-40B4-BE49-F238E27FC236}">
                <a16:creationId xmlns:a16="http://schemas.microsoft.com/office/drawing/2014/main" id="{1FC793B8-0CA0-478F-87FA-2BE017C10F4B}"/>
              </a:ext>
            </a:extLst>
          </p:cNvPr>
          <p:cNvSpPr/>
          <p:nvPr/>
        </p:nvSpPr>
        <p:spPr>
          <a:xfrm>
            <a:off x="6411951" y="1237785"/>
            <a:ext cx="892098" cy="635620"/>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ACDDAB-0202-43FD-AE23-1F83F40662E5}"/>
              </a:ext>
            </a:extLst>
          </p:cNvPr>
          <p:cNvPicPr>
            <a:picLocks noChangeAspect="1"/>
          </p:cNvPicPr>
          <p:nvPr/>
        </p:nvPicPr>
        <p:blipFill>
          <a:blip r:embed="rId2"/>
          <a:stretch>
            <a:fillRect/>
          </a:stretch>
        </p:blipFill>
        <p:spPr>
          <a:xfrm>
            <a:off x="4721031" y="2825742"/>
            <a:ext cx="4016311" cy="2229896"/>
          </a:xfrm>
          <a:prstGeom prst="rect">
            <a:avLst/>
          </a:prstGeom>
        </p:spPr>
      </p:pic>
      <p:pic>
        <p:nvPicPr>
          <p:cNvPr id="9" name="Picture 8">
            <a:extLst>
              <a:ext uri="{FF2B5EF4-FFF2-40B4-BE49-F238E27FC236}">
                <a16:creationId xmlns:a16="http://schemas.microsoft.com/office/drawing/2014/main" id="{49FD35E4-7A29-4D46-8DCA-4D2D348E41DA}"/>
              </a:ext>
            </a:extLst>
          </p:cNvPr>
          <p:cNvPicPr>
            <a:picLocks noChangeAspect="1"/>
          </p:cNvPicPr>
          <p:nvPr/>
        </p:nvPicPr>
        <p:blipFill>
          <a:blip r:embed="rId3"/>
          <a:stretch>
            <a:fillRect/>
          </a:stretch>
        </p:blipFill>
        <p:spPr>
          <a:xfrm>
            <a:off x="436407" y="2825742"/>
            <a:ext cx="4016311" cy="2229896"/>
          </a:xfrm>
          <a:prstGeom prst="rect">
            <a:avLst/>
          </a:prstGeom>
        </p:spPr>
      </p:pic>
      <p:pic>
        <p:nvPicPr>
          <p:cNvPr id="10" name="Picture 9">
            <a:extLst>
              <a:ext uri="{FF2B5EF4-FFF2-40B4-BE49-F238E27FC236}">
                <a16:creationId xmlns:a16="http://schemas.microsoft.com/office/drawing/2014/main" id="{B39F4139-202F-47B6-B794-F763A6F30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60" y="5055638"/>
            <a:ext cx="5351219" cy="1635094"/>
          </a:xfrm>
          <a:prstGeom prst="rect">
            <a:avLst/>
          </a:prstGeom>
        </p:spPr>
      </p:pic>
      <p:sp>
        <p:nvSpPr>
          <p:cNvPr id="11" name="TextBox 10">
            <a:extLst>
              <a:ext uri="{FF2B5EF4-FFF2-40B4-BE49-F238E27FC236}">
                <a16:creationId xmlns:a16="http://schemas.microsoft.com/office/drawing/2014/main" id="{ED81F4B6-0D81-4CEE-972C-8E6742B2A19D}"/>
              </a:ext>
            </a:extLst>
          </p:cNvPr>
          <p:cNvSpPr txBox="1"/>
          <p:nvPr/>
        </p:nvSpPr>
        <p:spPr>
          <a:xfrm>
            <a:off x="6188927" y="5720314"/>
            <a:ext cx="2035459" cy="830997"/>
          </a:xfrm>
          <a:prstGeom prst="rect">
            <a:avLst/>
          </a:prstGeom>
          <a:noFill/>
        </p:spPr>
        <p:txBody>
          <a:bodyPr wrap="square" rtlCol="0">
            <a:spAutoFit/>
          </a:bodyPr>
          <a:lstStyle/>
          <a:p>
            <a:r>
              <a:rPr lang="en-US" sz="1600" dirty="0"/>
              <a:t>Fraction of controlled drainage and wetland (per grid-cell)</a:t>
            </a:r>
          </a:p>
        </p:txBody>
      </p:sp>
      <p:sp>
        <p:nvSpPr>
          <p:cNvPr id="12" name="TextBox 11">
            <a:extLst>
              <a:ext uri="{FF2B5EF4-FFF2-40B4-BE49-F238E27FC236}">
                <a16:creationId xmlns:a16="http://schemas.microsoft.com/office/drawing/2014/main" id="{B2B7BCCD-4528-4F30-B67E-DB671B2EB8DD}"/>
              </a:ext>
            </a:extLst>
          </p:cNvPr>
          <p:cNvSpPr txBox="1"/>
          <p:nvPr/>
        </p:nvSpPr>
        <p:spPr>
          <a:xfrm>
            <a:off x="9093489" y="3551411"/>
            <a:ext cx="2782560" cy="3139321"/>
          </a:xfrm>
          <a:prstGeom prst="rect">
            <a:avLst/>
          </a:prstGeom>
          <a:noFill/>
          <a:ln>
            <a:solidFill>
              <a:schemeClr val="tx1"/>
            </a:solidFill>
          </a:ln>
        </p:spPr>
        <p:txBody>
          <a:bodyPr wrap="square" rtlCol="0">
            <a:spAutoFit/>
          </a:bodyPr>
          <a:lstStyle/>
          <a:p>
            <a:r>
              <a:rPr lang="en-US" b="1" dirty="0"/>
              <a:t>Nitrate removal rate considers</a:t>
            </a:r>
            <a:r>
              <a:rPr lang="en-US" dirty="0"/>
              <a:t>:</a:t>
            </a:r>
          </a:p>
          <a:p>
            <a:endParaRPr lang="en-US" dirty="0"/>
          </a:p>
          <a:p>
            <a:pPr marL="285750" indent="-285750">
              <a:buFont typeface="Arial" panose="020B0604020202020204" pitchFamily="34" charset="0"/>
              <a:buChar char="•"/>
            </a:pPr>
            <a:r>
              <a:rPr lang="en-US" dirty="0"/>
              <a:t>Feasibility of practices</a:t>
            </a:r>
          </a:p>
          <a:p>
            <a:pPr marL="285750" indent="-285750">
              <a:buFont typeface="Arial" panose="020B0604020202020204" pitchFamily="34" charset="0"/>
              <a:buChar char="•"/>
            </a:pPr>
            <a:r>
              <a:rPr lang="en-US" dirty="0"/>
              <a:t>Extent of treatment (e.g. restore wetland only at tile-drained area)</a:t>
            </a:r>
          </a:p>
          <a:p>
            <a:pPr marL="285750" indent="-285750">
              <a:buFont typeface="Arial" panose="020B0604020202020204" pitchFamily="34" charset="0"/>
              <a:buChar char="•"/>
            </a:pPr>
            <a:r>
              <a:rPr lang="en-US" dirty="0"/>
              <a:t>Tile-drained runoff</a:t>
            </a:r>
          </a:p>
          <a:p>
            <a:pPr marL="285750" indent="-285750">
              <a:buFont typeface="Arial" panose="020B0604020202020204" pitchFamily="34" charset="0"/>
              <a:buChar char="•"/>
            </a:pPr>
            <a:r>
              <a:rPr lang="en-US" dirty="0"/>
              <a:t>Seasonality of denitrification rates</a:t>
            </a:r>
          </a:p>
          <a:p>
            <a:pPr marL="285750" indent="-285750">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5A71B526-2955-4250-80E4-34EAE9A9C06D}"/>
              </a:ext>
            </a:extLst>
          </p:cNvPr>
          <p:cNvSpPr/>
          <p:nvPr/>
        </p:nvSpPr>
        <p:spPr>
          <a:xfrm>
            <a:off x="315951" y="2720897"/>
            <a:ext cx="11749669" cy="4137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64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804072-D67D-4D32-9F62-83CD6ED57ACD}"/>
              </a:ext>
            </a:extLst>
          </p:cNvPr>
          <p:cNvSpPr/>
          <p:nvPr/>
        </p:nvSpPr>
        <p:spPr>
          <a:xfrm>
            <a:off x="682892" y="417810"/>
            <a:ext cx="5584094" cy="2031325"/>
          </a:xfrm>
          <a:prstGeom prst="rect">
            <a:avLst/>
          </a:prstGeom>
          <a:ln>
            <a:solidFill>
              <a:schemeClr val="tx1"/>
            </a:solidFill>
          </a:ln>
        </p:spPr>
        <p:txBody>
          <a:bodyPr wrap="square">
            <a:spAutoFit/>
          </a:bodyPr>
          <a:lstStyle/>
          <a:p>
            <a:r>
              <a:rPr lang="en-US" b="1" dirty="0"/>
              <a:t>Compare different leaching reduction strategies</a:t>
            </a:r>
          </a:p>
          <a:p>
            <a:endParaRPr lang="en-US" dirty="0"/>
          </a:p>
          <a:p>
            <a:pPr>
              <a:lnSpc>
                <a:spcPct val="100000"/>
              </a:lnSpc>
            </a:pPr>
            <a:r>
              <a:rPr lang="en-US" dirty="0"/>
              <a:t>Policy</a:t>
            </a:r>
            <a:r>
              <a:rPr lang="en-US" b="1" dirty="0"/>
              <a:t> A:  </a:t>
            </a:r>
            <a:r>
              <a:rPr lang="en-US" dirty="0"/>
              <a:t>$1/kg leaching charge (~100% N fertilizer tax)</a:t>
            </a:r>
          </a:p>
          <a:p>
            <a:pPr>
              <a:lnSpc>
                <a:spcPct val="100000"/>
              </a:lnSpc>
            </a:pPr>
            <a:r>
              <a:rPr lang="en-US" dirty="0"/>
              <a:t>Policy </a:t>
            </a:r>
            <a:r>
              <a:rPr lang="en-US" altLang="zh-CN" b="1" dirty="0"/>
              <a:t>B</a:t>
            </a:r>
            <a:r>
              <a:rPr lang="en-US" altLang="zh-CN" dirty="0"/>
              <a:t>:  10% increase in productivity of N fertilizer</a:t>
            </a:r>
          </a:p>
          <a:p>
            <a:pPr>
              <a:lnSpc>
                <a:spcPct val="100000"/>
              </a:lnSpc>
            </a:pPr>
            <a:r>
              <a:rPr lang="en-US" dirty="0"/>
              <a:t>Policy </a:t>
            </a:r>
            <a:r>
              <a:rPr lang="en-US" altLang="zh-CN" b="1" dirty="0"/>
              <a:t>C</a:t>
            </a:r>
            <a:r>
              <a:rPr lang="en-US" altLang="zh-CN" dirty="0"/>
              <a:t>:  Controlled drainage </a:t>
            </a:r>
          </a:p>
          <a:p>
            <a:pPr>
              <a:lnSpc>
                <a:spcPct val="100000"/>
              </a:lnSpc>
            </a:pPr>
            <a:r>
              <a:rPr lang="en-US" dirty="0"/>
              <a:t>Policy </a:t>
            </a:r>
            <a:r>
              <a:rPr lang="en-US" altLang="zh-CN" b="1" dirty="0"/>
              <a:t>D</a:t>
            </a:r>
            <a:r>
              <a:rPr lang="en-US" altLang="zh-CN" dirty="0"/>
              <a:t>:  Wetland restoration</a:t>
            </a:r>
          </a:p>
          <a:p>
            <a:pPr>
              <a:lnSpc>
                <a:spcPct val="100000"/>
              </a:lnSpc>
            </a:pPr>
            <a:r>
              <a:rPr lang="en-US" altLang="zh-CN" dirty="0">
                <a:effectLst>
                  <a:outerShdw blurRad="38100" dist="38100" dir="2700000" algn="tl">
                    <a:srgbClr val="000000">
                      <a:alpha val="43137"/>
                    </a:srgbClr>
                  </a:outerShdw>
                </a:effectLst>
              </a:rPr>
              <a:t>Combined Policies:	 </a:t>
            </a:r>
            <a:r>
              <a:rPr lang="en-US" altLang="zh-CN" b="1" dirty="0">
                <a:effectLst>
                  <a:outerShdw blurRad="38100" dist="38100" dir="2700000" algn="tl">
                    <a:srgbClr val="000000">
                      <a:alpha val="43137"/>
                    </a:srgbClr>
                  </a:outerShdw>
                </a:effectLst>
              </a:rPr>
              <a:t>A+B,  A+B+C,  A+B+D</a:t>
            </a:r>
          </a:p>
        </p:txBody>
      </p:sp>
      <p:sp>
        <p:nvSpPr>
          <p:cNvPr id="4" name="TextBox 3">
            <a:extLst>
              <a:ext uri="{FF2B5EF4-FFF2-40B4-BE49-F238E27FC236}">
                <a16:creationId xmlns:a16="http://schemas.microsoft.com/office/drawing/2014/main" id="{51A64CC6-7151-47DF-850F-044B7DD41CE8}"/>
              </a:ext>
            </a:extLst>
          </p:cNvPr>
          <p:cNvSpPr txBox="1"/>
          <p:nvPr/>
        </p:nvSpPr>
        <p:spPr>
          <a:xfrm>
            <a:off x="7496286" y="417809"/>
            <a:ext cx="4164666" cy="2031325"/>
          </a:xfrm>
          <a:prstGeom prst="rect">
            <a:avLst/>
          </a:prstGeom>
          <a:noFill/>
          <a:ln>
            <a:solidFill>
              <a:schemeClr val="tx1"/>
            </a:solidFill>
          </a:ln>
        </p:spPr>
        <p:txBody>
          <a:bodyPr wrap="none" rtlCol="0">
            <a:spAutoFit/>
          </a:bodyPr>
          <a:lstStyle/>
          <a:p>
            <a:r>
              <a:rPr lang="en-US" b="1" dirty="0"/>
              <a:t>Interested in</a:t>
            </a:r>
          </a:p>
          <a:p>
            <a:endParaRPr lang="en-US" b="1" dirty="0"/>
          </a:p>
          <a:p>
            <a:pPr marL="285750" indent="-285750">
              <a:buFont typeface="Arial" panose="020B0604020202020204" pitchFamily="34" charset="0"/>
              <a:buChar char="•"/>
            </a:pPr>
            <a:r>
              <a:rPr lang="en-US" dirty="0"/>
              <a:t>Total mitigation</a:t>
            </a:r>
          </a:p>
          <a:p>
            <a:pPr marL="285750" indent="-285750">
              <a:buFont typeface="Arial" panose="020B0604020202020204" pitchFamily="34" charset="0"/>
              <a:buChar char="•"/>
            </a:pPr>
            <a:r>
              <a:rPr lang="en-US" dirty="0"/>
              <a:t>Spatial pattern of leaching reduction</a:t>
            </a:r>
          </a:p>
          <a:p>
            <a:pPr marL="285750" indent="-285750">
              <a:buFont typeface="Arial" panose="020B0604020202020204" pitchFamily="34" charset="0"/>
              <a:buChar char="•"/>
            </a:pPr>
            <a:r>
              <a:rPr lang="en-US" dirty="0"/>
              <a:t>Optimal strategy at local and state level</a:t>
            </a:r>
          </a:p>
          <a:p>
            <a:pPr marL="285750" indent="-285750">
              <a:buFont typeface="Arial" panose="020B0604020202020204" pitchFamily="34" charset="0"/>
              <a:buChar char="•"/>
            </a:pPr>
            <a:r>
              <a:rPr lang="en-US" dirty="0"/>
              <a:t>Targeting</a:t>
            </a:r>
          </a:p>
          <a:p>
            <a:pPr marL="285750" indent="-285750">
              <a:buFont typeface="Arial" panose="020B0604020202020204" pitchFamily="34" charset="0"/>
              <a:buChar char="•"/>
            </a:pPr>
            <a:r>
              <a:rPr lang="en-US" dirty="0"/>
              <a:t>Spatial spillover effect</a:t>
            </a:r>
          </a:p>
        </p:txBody>
      </p:sp>
      <p:sp>
        <p:nvSpPr>
          <p:cNvPr id="2" name="Arrow: Right 1">
            <a:extLst>
              <a:ext uri="{FF2B5EF4-FFF2-40B4-BE49-F238E27FC236}">
                <a16:creationId xmlns:a16="http://schemas.microsoft.com/office/drawing/2014/main" id="{1FC793B8-0CA0-478F-87FA-2BE017C10F4B}"/>
              </a:ext>
            </a:extLst>
          </p:cNvPr>
          <p:cNvSpPr/>
          <p:nvPr/>
        </p:nvSpPr>
        <p:spPr>
          <a:xfrm>
            <a:off x="6411951" y="1237785"/>
            <a:ext cx="892098" cy="635620"/>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ACDDAB-0202-43FD-AE23-1F83F40662E5}"/>
              </a:ext>
            </a:extLst>
          </p:cNvPr>
          <p:cNvPicPr>
            <a:picLocks noChangeAspect="1"/>
          </p:cNvPicPr>
          <p:nvPr/>
        </p:nvPicPr>
        <p:blipFill>
          <a:blip r:embed="rId2"/>
          <a:stretch>
            <a:fillRect/>
          </a:stretch>
        </p:blipFill>
        <p:spPr>
          <a:xfrm>
            <a:off x="4721031" y="2825742"/>
            <a:ext cx="4016311" cy="2229896"/>
          </a:xfrm>
          <a:prstGeom prst="rect">
            <a:avLst/>
          </a:prstGeom>
        </p:spPr>
      </p:pic>
      <p:pic>
        <p:nvPicPr>
          <p:cNvPr id="9" name="Picture 8">
            <a:extLst>
              <a:ext uri="{FF2B5EF4-FFF2-40B4-BE49-F238E27FC236}">
                <a16:creationId xmlns:a16="http://schemas.microsoft.com/office/drawing/2014/main" id="{49FD35E4-7A29-4D46-8DCA-4D2D348E41DA}"/>
              </a:ext>
            </a:extLst>
          </p:cNvPr>
          <p:cNvPicPr>
            <a:picLocks noChangeAspect="1"/>
          </p:cNvPicPr>
          <p:nvPr/>
        </p:nvPicPr>
        <p:blipFill>
          <a:blip r:embed="rId3"/>
          <a:stretch>
            <a:fillRect/>
          </a:stretch>
        </p:blipFill>
        <p:spPr>
          <a:xfrm>
            <a:off x="436407" y="2825742"/>
            <a:ext cx="4016311" cy="2229896"/>
          </a:xfrm>
          <a:prstGeom prst="rect">
            <a:avLst/>
          </a:prstGeom>
        </p:spPr>
      </p:pic>
      <p:pic>
        <p:nvPicPr>
          <p:cNvPr id="10" name="Picture 9">
            <a:extLst>
              <a:ext uri="{FF2B5EF4-FFF2-40B4-BE49-F238E27FC236}">
                <a16:creationId xmlns:a16="http://schemas.microsoft.com/office/drawing/2014/main" id="{B39F4139-202F-47B6-B794-F763A6F30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60" y="5055638"/>
            <a:ext cx="5351219" cy="1635094"/>
          </a:xfrm>
          <a:prstGeom prst="rect">
            <a:avLst/>
          </a:prstGeom>
        </p:spPr>
      </p:pic>
      <p:sp>
        <p:nvSpPr>
          <p:cNvPr id="11" name="TextBox 10">
            <a:extLst>
              <a:ext uri="{FF2B5EF4-FFF2-40B4-BE49-F238E27FC236}">
                <a16:creationId xmlns:a16="http://schemas.microsoft.com/office/drawing/2014/main" id="{ED81F4B6-0D81-4CEE-972C-8E6742B2A19D}"/>
              </a:ext>
            </a:extLst>
          </p:cNvPr>
          <p:cNvSpPr txBox="1"/>
          <p:nvPr/>
        </p:nvSpPr>
        <p:spPr>
          <a:xfrm>
            <a:off x="6188927" y="5720314"/>
            <a:ext cx="2035459" cy="830997"/>
          </a:xfrm>
          <a:prstGeom prst="rect">
            <a:avLst/>
          </a:prstGeom>
          <a:noFill/>
        </p:spPr>
        <p:txBody>
          <a:bodyPr wrap="square" rtlCol="0">
            <a:spAutoFit/>
          </a:bodyPr>
          <a:lstStyle/>
          <a:p>
            <a:r>
              <a:rPr lang="en-US" sz="1600" dirty="0"/>
              <a:t>Fraction of controlled drainage and wetland (per grid-cell)</a:t>
            </a:r>
          </a:p>
        </p:txBody>
      </p:sp>
      <p:sp>
        <p:nvSpPr>
          <p:cNvPr id="12" name="TextBox 11">
            <a:extLst>
              <a:ext uri="{FF2B5EF4-FFF2-40B4-BE49-F238E27FC236}">
                <a16:creationId xmlns:a16="http://schemas.microsoft.com/office/drawing/2014/main" id="{B2B7BCCD-4528-4F30-B67E-DB671B2EB8DD}"/>
              </a:ext>
            </a:extLst>
          </p:cNvPr>
          <p:cNvSpPr txBox="1"/>
          <p:nvPr/>
        </p:nvSpPr>
        <p:spPr>
          <a:xfrm>
            <a:off x="9093489" y="3551411"/>
            <a:ext cx="2782560" cy="2308324"/>
          </a:xfrm>
          <a:prstGeom prst="rect">
            <a:avLst/>
          </a:prstGeom>
          <a:noFill/>
          <a:ln>
            <a:solidFill>
              <a:schemeClr val="tx1"/>
            </a:solidFill>
          </a:ln>
        </p:spPr>
        <p:txBody>
          <a:bodyPr wrap="square" rtlCol="0">
            <a:spAutoFit/>
          </a:bodyPr>
          <a:lstStyle/>
          <a:p>
            <a:r>
              <a:rPr lang="en-US" b="1" dirty="0"/>
              <a:t>Nitrate removal rate considers</a:t>
            </a:r>
            <a:r>
              <a:rPr lang="en-US" dirty="0"/>
              <a:t>:</a:t>
            </a:r>
          </a:p>
          <a:p>
            <a:endParaRPr lang="en-US" dirty="0"/>
          </a:p>
          <a:p>
            <a:pPr marL="285750" indent="-285750">
              <a:buFont typeface="Arial" panose="020B0604020202020204" pitchFamily="34" charset="0"/>
              <a:buChar char="•"/>
            </a:pPr>
            <a:r>
              <a:rPr lang="en-US" dirty="0"/>
              <a:t>Feasibility of practices</a:t>
            </a:r>
          </a:p>
          <a:p>
            <a:pPr marL="285750" indent="-285750">
              <a:buFont typeface="Arial" panose="020B0604020202020204" pitchFamily="34" charset="0"/>
              <a:buChar char="•"/>
            </a:pPr>
            <a:r>
              <a:rPr lang="en-US" dirty="0"/>
              <a:t>Drainage volume</a:t>
            </a:r>
          </a:p>
          <a:p>
            <a:pPr marL="285750" indent="-285750">
              <a:buFont typeface="Arial" panose="020B0604020202020204" pitchFamily="34" charset="0"/>
              <a:buChar char="•"/>
            </a:pPr>
            <a:r>
              <a:rPr lang="en-US" dirty="0"/>
              <a:t>Seasonality of denitrification rates</a:t>
            </a:r>
          </a:p>
          <a:p>
            <a:pPr marL="285750" indent="-285750">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497AFD21-139C-4B29-AF6A-98E1EC6D8842}"/>
              </a:ext>
            </a:extLst>
          </p:cNvPr>
          <p:cNvSpPr/>
          <p:nvPr/>
        </p:nvSpPr>
        <p:spPr>
          <a:xfrm>
            <a:off x="372060" y="342762"/>
            <a:ext cx="11789852" cy="230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A2B7CB-1FCA-43DE-9217-C032ACA6192A}"/>
              </a:ext>
            </a:extLst>
          </p:cNvPr>
          <p:cNvGrpSpPr/>
          <p:nvPr/>
        </p:nvGrpSpPr>
        <p:grpSpPr>
          <a:xfrm>
            <a:off x="421998" y="418171"/>
            <a:ext cx="10851885" cy="3149563"/>
            <a:chOff x="1815900" y="3429000"/>
            <a:chExt cx="10037847" cy="3149563"/>
          </a:xfrm>
        </p:grpSpPr>
        <p:graphicFrame>
          <p:nvGraphicFramePr>
            <p:cNvPr id="3" name="Chart 2">
              <a:extLst>
                <a:ext uri="{FF2B5EF4-FFF2-40B4-BE49-F238E27FC236}">
                  <a16:creationId xmlns:a16="http://schemas.microsoft.com/office/drawing/2014/main" id="{F1765AC4-FAFF-4B62-8CA4-30359347ACC3}"/>
                </a:ext>
              </a:extLst>
            </p:cNvPr>
            <p:cNvGraphicFramePr>
              <a:graphicFrameLocks/>
            </p:cNvGraphicFramePr>
            <p:nvPr>
              <p:extLst>
                <p:ext uri="{D42A27DB-BD31-4B8C-83A1-F6EECF244321}">
                  <p14:modId xmlns:p14="http://schemas.microsoft.com/office/powerpoint/2010/main" val="1121908556"/>
                </p:ext>
              </p:extLst>
            </p:nvPr>
          </p:nvGraphicFramePr>
          <p:xfrm>
            <a:off x="1815900" y="3429000"/>
            <a:ext cx="10037847" cy="31495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86895CF8-F7B0-4FF3-AD4E-D6465AC51801}"/>
                </a:ext>
              </a:extLst>
            </p:cNvPr>
            <p:cNvSpPr/>
            <p:nvPr/>
          </p:nvSpPr>
          <p:spPr>
            <a:xfrm>
              <a:off x="7783735" y="3690037"/>
              <a:ext cx="4070012" cy="28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539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4E7FD22-759D-4BC5-9E26-7727EE1C4F30}"/>
              </a:ext>
            </a:extLst>
          </p:cNvPr>
          <p:cNvGraphicFramePr>
            <a:graphicFrameLocks/>
          </p:cNvGraphicFramePr>
          <p:nvPr>
            <p:extLst>
              <p:ext uri="{D42A27DB-BD31-4B8C-83A1-F6EECF244321}">
                <p14:modId xmlns:p14="http://schemas.microsoft.com/office/powerpoint/2010/main" val="4078104153"/>
              </p:ext>
            </p:extLst>
          </p:nvPr>
        </p:nvGraphicFramePr>
        <p:xfrm>
          <a:off x="421998" y="418171"/>
          <a:ext cx="10851885" cy="3149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5869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7059</TotalTime>
  <Words>1771</Words>
  <Application>Microsoft Office PowerPoint</Application>
  <PresentationFormat>Widescreen</PresentationFormat>
  <Paragraphs>163</Paragraphs>
  <Slides>13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Gill Sans MT</vt:lpstr>
      <vt:lpstr>Office Theme</vt:lpstr>
      <vt:lpstr>PowerPoint Presentation</vt:lpstr>
      <vt:lpstr>How does converting  drained cropland to restored wetlands affect riverine denitrification and export?  </vt:lpstr>
      <vt:lpstr>PowerPoint Presentation</vt:lpstr>
      <vt:lpstr>PowerPoint Presentation</vt:lpstr>
      <vt:lpstr>Using Multi-scale Analysis to Inform Nutrient Pollution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Zuidema, Shan</dc:creator>
  <cp:lastModifiedBy>Zuidema, Shan</cp:lastModifiedBy>
  <cp:revision>77</cp:revision>
  <dcterms:created xsi:type="dcterms:W3CDTF">2020-12-02T22:02:24Z</dcterms:created>
  <dcterms:modified xsi:type="dcterms:W3CDTF">2020-12-15T18:52:21Z</dcterms:modified>
</cp:coreProperties>
</file>