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6"/>
  </p:notesMasterIdLst>
  <p:sldIdLst>
    <p:sldId id="287" r:id="rId2"/>
    <p:sldId id="289" r:id="rId3"/>
    <p:sldId id="279" r:id="rId4"/>
    <p:sldId id="301" r:id="rId5"/>
  </p:sldIdLst>
  <p:sldSz cx="12192000" cy="6858000"/>
  <p:notesSz cx="6858000" cy="9144000"/>
  <p:embeddedFontLst>
    <p:embeddedFont>
      <p:font typeface="Acumin Pro" panose="020B0604020202020204" charset="0"/>
      <p:regular r:id="rId7"/>
      <p:bold r:id="rId8"/>
      <p:italic r:id="rId9"/>
      <p:boldItalic r:id="rId10"/>
    </p:embeddedFont>
    <p:embeddedFont>
      <p:font typeface="Acumin Pro ExtraCondensed" panose="020B0604020202020204" charset="0"/>
      <p:regular r:id="rId11"/>
      <p:bold r:id="rId12"/>
      <p:italic r:id="rId13"/>
      <p:boldItalic r:id="rId14"/>
    </p:embeddedFont>
    <p:embeddedFont>
      <p:font typeface="Acumin Pro ExtraCondensed Smbd" panose="020B0604020202020204" charset="0"/>
      <p:regular r:id="rId15"/>
      <p:bold r:id="rId16"/>
      <p:italic r:id="rId17"/>
      <p:boldItalic r:id="rId18"/>
    </p:embeddedFont>
    <p:embeddedFont>
      <p:font typeface="Acumin Pro Medium" panose="020B0604020202020204" charset="0"/>
      <p:regular r:id="rId19"/>
      <p:italic r:id="rId20"/>
    </p:embeddedFont>
    <p:embeddedFont>
      <p:font typeface="Acumin Pro Semibold" panose="020B0604020202020204" charset="0"/>
      <p:regular r:id="rId21"/>
      <p:bold r:id="rId22"/>
      <p:italic r:id="rId23"/>
      <p:boldItalic r:id="rId24"/>
    </p:embeddedFont>
    <p:embeddedFont>
      <p:font typeface="Acumin Pro SemiCondensed"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United Sans Cd Md" charset="0"/>
      <p:regular r:id="rId33"/>
    </p:embeddedFont>
    <p:embeddedFont>
      <p:font typeface="United Sans Reg Medium" panose="020B0604020202020204"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5" autoAdjust="0"/>
    <p:restoredTop sz="96327"/>
  </p:normalViewPr>
  <p:slideViewPr>
    <p:cSldViewPr snapToGrid="0" snapToObjects="1">
      <p:cViewPr varScale="1">
        <p:scale>
          <a:sx n="116" d="100"/>
          <a:sy n="116" d="100"/>
        </p:scale>
        <p:origin x="120" y="3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21" Type="http://schemas.openxmlformats.org/officeDocument/2006/relationships/font" Target="fonts/font15.fntdata"/><Relationship Id="rId34" Type="http://schemas.openxmlformats.org/officeDocument/2006/relationships/font" Target="fonts/font28.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3" Type="http://schemas.openxmlformats.org/officeDocument/2006/relationships/font" Target="fonts/font2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font" Target="fonts/font2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36"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font" Target="fonts/font24.fntdata"/><Relationship Id="rId35" Type="http://schemas.openxmlformats.org/officeDocument/2006/relationships/presProps" Target="presProps.xml"/><Relationship Id="rId8"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667000" y="1597306"/>
            <a:ext cx="6581494" cy="1661993"/>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667001" y="3813008"/>
            <a:ext cx="6725194" cy="60223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pic>
        <p:nvPicPr>
          <p:cNvPr id="14" name="Purdue CoBrand">
            <a:extLst>
              <a:ext uri="{FF2B5EF4-FFF2-40B4-BE49-F238E27FC236}">
                <a16:creationId xmlns:a16="http://schemas.microsoft.com/office/drawing/2014/main" id="{9AB6502B-5B0A-1949-B76B-34F8254BD99E}"/>
              </a:ext>
            </a:extLst>
          </p:cNvPr>
          <p:cNvPicPr>
            <a:picLocks noChangeAspect="1"/>
          </p:cNvPicPr>
          <p:nvPr userDrawn="1"/>
        </p:nvPicPr>
        <p:blipFill>
          <a:blip r:embed="rId2"/>
          <a:stretch>
            <a:fillRect/>
          </a:stretch>
        </p:blipFill>
        <p:spPr>
          <a:xfrm>
            <a:off x="1738646" y="5990495"/>
            <a:ext cx="4349072" cy="460490"/>
          </a:xfrm>
          <a:prstGeom prst="rect">
            <a:avLst/>
          </a:prstGeom>
        </p:spPr>
      </p:pic>
      <p:sp>
        <p:nvSpPr>
          <p:cNvPr id="7" name="Date"/>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647199"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647197"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12" name="Date">
            <a:extLst>
              <a:ext uri="{FF2B5EF4-FFF2-40B4-BE49-F238E27FC236}">
                <a16:creationId xmlns:a16="http://schemas.microsoft.com/office/drawing/2014/main" id="{569EEC58-EAB4-064A-8F4A-AFD41D2C52E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12/15/2020</a:t>
            </a:fld>
            <a:endParaRPr lang="en-US" dirty="0"/>
          </a:p>
        </p:txBody>
      </p:sp>
      <p:sp>
        <p:nvSpPr>
          <p:cNvPr id="14" name="Slide Number">
            <a:extLst>
              <a:ext uri="{FF2B5EF4-FFF2-40B4-BE49-F238E27FC236}">
                <a16:creationId xmlns:a16="http://schemas.microsoft.com/office/drawing/2014/main" id="{F5536D05-EE19-B94F-AEFA-CBB9C74BE38E}"/>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6A4A8F82-5B38-7048-AC2C-C6614B1C1F87}"/>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Line 2">
            <a:extLst>
              <a:ext uri="{FF2B5EF4-FFF2-40B4-BE49-F238E27FC236}">
                <a16:creationId xmlns:a16="http://schemas.microsoft.com/office/drawing/2014/main" id="{8D8B04B8-2399-454A-B669-A05BD4291FE0}"/>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3">
            <a:extLst>
              <a:ext uri="{FF2B5EF4-FFF2-40B4-BE49-F238E27FC236}">
                <a16:creationId xmlns:a16="http://schemas.microsoft.com/office/drawing/2014/main" id="{E7D4788F-092F-E04C-9AB1-9F6377412706}"/>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sp>
        <p:nvSpPr>
          <p:cNvPr id="2" name="Title"/>
          <p:cNvSpPr>
            <a:spLocks noGrp="1"/>
          </p:cNvSpPr>
          <p:nvPr>
            <p:ph type="ctrTitle" hasCustomPrompt="1"/>
          </p:nvPr>
        </p:nvSpPr>
        <p:spPr bwMode="blackWhite">
          <a:xfrm>
            <a:off x="1706307" y="414705"/>
            <a:ext cx="8779387" cy="498598"/>
          </a:xfrm>
          <a:prstGeom prst="rect">
            <a:avLst/>
          </a:prstGeom>
          <a:noFill/>
          <a:ln w="38100">
            <a:noFill/>
          </a:ln>
        </p:spPr>
        <p:txBody>
          <a:bodyPr wrap="square" lIns="0" tIns="0" rIns="0" bIns="0" anchor="b"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r>
              <a:rPr lang="en-US" dirty="0"/>
              <a:t> title </a:t>
            </a:r>
            <a:r>
              <a:rPr lang="en-US" dirty="0" err="1"/>
              <a:t>title</a:t>
            </a:r>
            <a:r>
              <a:rPr lang="en-US" dirty="0"/>
              <a:t> </a:t>
            </a:r>
            <a:r>
              <a:rPr lang="en-US" dirty="0" err="1"/>
              <a:t>title</a:t>
            </a:r>
            <a:r>
              <a:rPr lang="en-US" dirty="0"/>
              <a:t> </a:t>
            </a:r>
            <a:r>
              <a:rPr lang="en-US" dirty="0" err="1"/>
              <a:t>title</a:t>
            </a:r>
            <a:endParaRPr lang="en-US" dirty="0"/>
          </a:p>
        </p:txBody>
      </p:sp>
      <p:sp>
        <p:nvSpPr>
          <p:cNvPr id="3" name="Subhead"/>
          <p:cNvSpPr>
            <a:spLocks noGrp="1"/>
          </p:cNvSpPr>
          <p:nvPr>
            <p:ph type="subTitle" idx="1" hasCustomPrompt="1"/>
          </p:nvPr>
        </p:nvSpPr>
        <p:spPr>
          <a:xfrm>
            <a:off x="2107518" y="1345167"/>
            <a:ext cx="7988982"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419009"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vl3pPr>
              <a:defRPr sz="1800"/>
            </a:lvl3pPr>
          </a:lstStyle>
          <a:p>
            <a:pPr lvl="0"/>
            <a:r>
              <a:rPr lang="en-US" dirty="0"/>
              <a:t>Bulleted copy. </a:t>
            </a:r>
            <a:r>
              <a:rPr lang="en-US" dirty="0" err="1"/>
              <a:t>Acumin</a:t>
            </a:r>
            <a:r>
              <a:rPr lang="en-US" dirty="0"/>
              <a:t> Pro Reg 18 pt. Keep it short with bite-size chunks of information.</a:t>
            </a:r>
          </a:p>
          <a:p>
            <a:pPr lvl="1"/>
            <a:r>
              <a:rPr lang="en-US" dirty="0"/>
              <a:t>Text</a:t>
            </a:r>
          </a:p>
          <a:p>
            <a:pPr lvl="2"/>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16" name="Date">
            <a:extLst>
              <a:ext uri="{FF2B5EF4-FFF2-40B4-BE49-F238E27FC236}">
                <a16:creationId xmlns:a16="http://schemas.microsoft.com/office/drawing/2014/main" id="{714077B3-45FB-7B43-8C19-3B82C49646B4}"/>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9877984E-7F57-E649-B9D9-2C2240989518}"/>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5" name="Title">
            <a:extLst>
              <a:ext uri="{FF2B5EF4-FFF2-40B4-BE49-F238E27FC236}">
                <a16:creationId xmlns:a16="http://schemas.microsoft.com/office/drawing/2014/main" id="{D4CA7DB8-4B5A-E34E-9870-26F61BD3E47D}"/>
              </a:ext>
            </a:extLst>
          </p:cNvPr>
          <p:cNvSpPr>
            <a:spLocks noGrp="1"/>
          </p:cNvSpPr>
          <p:nvPr>
            <p:ph type="ctrTitle" hasCustomPrompt="1"/>
          </p:nvPr>
        </p:nvSpPr>
        <p:spPr bwMode="blackWhite">
          <a:xfrm>
            <a:off x="2107519" y="398930"/>
            <a:ext cx="8773381" cy="512448"/>
          </a:xfrm>
          <a:prstGeom prst="rect">
            <a:avLst/>
          </a:prstGeom>
          <a:noFill/>
          <a:ln w="38100">
            <a:noFill/>
          </a:ln>
        </p:spPr>
        <p:txBody>
          <a:bodyPr wrap="square" lIns="0" tIns="0" rIns="0" bIns="0" anchor="t" anchorCtr="0">
            <a:spAutoFit/>
          </a:bodyPr>
          <a:lstStyle>
            <a:lvl1pPr algn="l">
              <a:defRPr sz="3600" b="1" i="1" cap="none" spc="0">
                <a:solidFill>
                  <a:schemeClr val="bg1">
                    <a:lumMod val="95000"/>
                    <a:lumOff val="5000"/>
                  </a:schemeClr>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Subhead">
            <a:extLst>
              <a:ext uri="{FF2B5EF4-FFF2-40B4-BE49-F238E27FC236}">
                <a16:creationId xmlns:a16="http://schemas.microsoft.com/office/drawing/2014/main" id="{1DF492DD-020D-4A41-BFE4-1758A1DC7221}"/>
              </a:ext>
            </a:extLst>
          </p:cNvPr>
          <p:cNvSpPr>
            <a:spLocks noGrp="1"/>
          </p:cNvSpPr>
          <p:nvPr>
            <p:ph type="subTitle" idx="1" hasCustomPrompt="1"/>
          </p:nvPr>
        </p:nvSpPr>
        <p:spPr>
          <a:xfrm>
            <a:off x="2499719" y="1345167"/>
            <a:ext cx="7988980"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2665914" y="1917389"/>
            <a:ext cx="4081046" cy="3411537"/>
          </a:xfrm>
        </p:spPr>
        <p:txBody>
          <a:bodyPr lIns="0" tIns="0" rIns="0" bIns="0">
            <a:normAutofit/>
          </a:bodyPr>
          <a:lstStyle>
            <a:lvl1pPr marL="274320" marR="0" indent="-274320" algn="l" defTabSz="457200" rtl="0" eaLnBrk="1" fontAlgn="auto" latinLnBrk="0" hangingPunct="1">
              <a:lnSpc>
                <a:spcPct val="100000"/>
              </a:lnSpc>
              <a:spcBef>
                <a:spcPts val="120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vl2pPr>
              <a:spcBef>
                <a:spcPts val="600"/>
              </a:spcBef>
              <a:defRPr sz="1800"/>
            </a:lvl2pPr>
          </a:lstStyle>
          <a:p>
            <a:pPr lvl="0"/>
            <a:r>
              <a:rPr lang="en-US" dirty="0"/>
              <a:t>Bulleted copy. </a:t>
            </a:r>
            <a:r>
              <a:rPr lang="en-US" dirty="0" err="1"/>
              <a:t>Acumin</a:t>
            </a:r>
            <a:r>
              <a:rPr lang="en-US" dirty="0"/>
              <a:t> Pro Reg 18 pt. Keep it short with bite-size chunks of information.</a:t>
            </a:r>
          </a:p>
          <a:p>
            <a:pPr lvl="1"/>
            <a:r>
              <a:rPr lang="en-US" dirty="0"/>
              <a:t>Text</a:t>
            </a:r>
          </a:p>
          <a:p>
            <a:pPr lvl="0"/>
            <a:r>
              <a:rPr lang="en-US" dirty="0"/>
              <a:t>Bulleted copy. </a:t>
            </a:r>
            <a:r>
              <a:rPr lang="en-US" dirty="0" err="1"/>
              <a:t>Acumin</a:t>
            </a:r>
            <a:r>
              <a:rPr lang="en-US" dirty="0"/>
              <a:t> Pro Reg 18 pt. Keep it short with bite-size chunks of information.</a:t>
            </a:r>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7093131" y="1920876"/>
            <a:ext cx="4561597"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16" name="Date">
            <a:extLst>
              <a:ext uri="{FF2B5EF4-FFF2-40B4-BE49-F238E27FC236}">
                <a16:creationId xmlns:a16="http://schemas.microsoft.com/office/drawing/2014/main" id="{C8365B71-1339-9448-BF22-95AA51DA73FB}"/>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90CEF399-1C96-2B44-8CD0-34997E7B715B}"/>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11" name="Date">
            <a:extLst>
              <a:ext uri="{FF2B5EF4-FFF2-40B4-BE49-F238E27FC236}">
                <a16:creationId xmlns:a16="http://schemas.microsoft.com/office/drawing/2014/main" id="{F330C439-AFA6-B840-9D2A-258668D35CA5}"/>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4" name="Slide Number">
            <a:extLst>
              <a:ext uri="{FF2B5EF4-FFF2-40B4-BE49-F238E27FC236}">
                <a16:creationId xmlns:a16="http://schemas.microsoft.com/office/drawing/2014/main" id="{ACC80B6D-3922-3742-99F9-101C945C2B33}"/>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6" name="Line 1">
            <a:extLst>
              <a:ext uri="{FF2B5EF4-FFF2-40B4-BE49-F238E27FC236}">
                <a16:creationId xmlns:a16="http://schemas.microsoft.com/office/drawing/2014/main" id="{C3371811-B9A9-444C-B8E2-DFC8B92FFA90}"/>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E3D41B36-C946-AA44-BFF4-3F3A6A8607A2}"/>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Line 3">
            <a:extLst>
              <a:ext uri="{FF2B5EF4-FFF2-40B4-BE49-F238E27FC236}">
                <a16:creationId xmlns:a16="http://schemas.microsoft.com/office/drawing/2014/main" id="{A246739C-3DD5-DF4C-BFF4-0B3AF76695B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5" name="Purdue CoBrand">
            <a:extLst>
              <a:ext uri="{FF2B5EF4-FFF2-40B4-BE49-F238E27FC236}">
                <a16:creationId xmlns:a16="http://schemas.microsoft.com/office/drawing/2014/main" id="{934F17AF-7AE9-4149-B10D-B82F33E5C18C}"/>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79629"/>
            <a:ext cx="6419331" cy="1210973"/>
          </a:xfrm>
          <a:prstGeom prst="rect">
            <a:avLst/>
          </a:prstGeom>
          <a:noFill/>
          <a:ln w="38100">
            <a:noFill/>
          </a:ln>
        </p:spPr>
        <p:txBody>
          <a:bodyPr wrap="square" lIns="0" tIns="0" rIns="0" bIns="0" anchor="t" anchorCtr="0">
            <a:spAutoFit/>
          </a:bodyPr>
          <a:lstStyle>
            <a:lvl1pPr algn="ctr">
              <a:defRPr sz="8600" b="1" i="0" cap="none" spc="300">
                <a:solidFill>
                  <a:schemeClr val="accent2"/>
                </a:solidFill>
                <a:latin typeface="United Sans Cd Md" pitchFamily="50" charset="0"/>
              </a:defRPr>
            </a:lvl1pPr>
          </a:lstStyle>
          <a:p>
            <a:r>
              <a:rPr lang="en-US" b="1" spc="0" dirty="0">
                <a:latin typeface="United Sans Reg Medium" pitchFamily="2" charset="77"/>
              </a:rPr>
              <a:t>123</a:t>
            </a:r>
            <a:endParaRPr lang="en-US" dirty="0"/>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16" name="Date">
            <a:extLst>
              <a:ext uri="{FF2B5EF4-FFF2-40B4-BE49-F238E27FC236}">
                <a16:creationId xmlns:a16="http://schemas.microsoft.com/office/drawing/2014/main" id="{D5F83FDC-674A-8F42-A488-884B2867DCC3}"/>
              </a:ext>
            </a:extLst>
          </p:cNvPr>
          <p:cNvSpPr>
            <a:spLocks noGrp="1"/>
          </p:cNvSpPr>
          <p:nvPr>
            <p:ph type="dt" sz="half" idx="10"/>
          </p:nvPr>
        </p:nvSpPr>
        <p:spPr>
          <a:xfrm>
            <a:off x="8926248" y="6220740"/>
            <a:ext cx="1021891" cy="323968"/>
          </a:xfrm>
        </p:spPr>
        <p:txBody>
          <a:bodyPr/>
          <a:lstStyle>
            <a:lvl1pPr>
              <a:defRPr>
                <a:solidFill>
                  <a:schemeClr val="bg1">
                    <a:alpha val="70000"/>
                  </a:schemeClr>
                </a:solidFill>
              </a:defRPr>
            </a:lvl1pPr>
          </a:lstStyle>
          <a:p>
            <a:fld id="{D47A9A36-4EB0-BF46-AE48-7CDA251B954B}" type="datetime1">
              <a:rPr lang="en-US" smtClean="0"/>
              <a:t>12/15/2020</a:t>
            </a:fld>
            <a:endParaRPr lang="en-US" dirty="0"/>
          </a:p>
        </p:txBody>
      </p:sp>
      <p:sp>
        <p:nvSpPr>
          <p:cNvPr id="17" name="Slide Number">
            <a:extLst>
              <a:ext uri="{FF2B5EF4-FFF2-40B4-BE49-F238E27FC236}">
                <a16:creationId xmlns:a16="http://schemas.microsoft.com/office/drawing/2014/main" id="{DF9C56DA-C412-B14C-8168-05E55A21B5E5}"/>
              </a:ext>
            </a:extLst>
          </p:cNvPr>
          <p:cNvSpPr>
            <a:spLocks noGrp="1"/>
          </p:cNvSpPr>
          <p:nvPr>
            <p:ph type="sldNum" sz="quarter" idx="12"/>
          </p:nvPr>
        </p:nvSpPr>
        <p:spPr>
          <a:xfrm>
            <a:off x="10096500" y="6200875"/>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21" name="Line 1">
            <a:extLst>
              <a:ext uri="{FF2B5EF4-FFF2-40B4-BE49-F238E27FC236}">
                <a16:creationId xmlns:a16="http://schemas.microsoft.com/office/drawing/2014/main" id="{DE31DD2C-32F5-F345-872B-C1CCC72846EE}"/>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Line 2">
            <a:extLst>
              <a:ext uri="{FF2B5EF4-FFF2-40B4-BE49-F238E27FC236}">
                <a16:creationId xmlns:a16="http://schemas.microsoft.com/office/drawing/2014/main" id="{18A2134F-0116-6740-AD2E-82D54002455E}"/>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7E7A5392-EE7B-7141-B159-172DDE0D6824}"/>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urdue CoBrand">
            <a:extLst>
              <a:ext uri="{FF2B5EF4-FFF2-40B4-BE49-F238E27FC236}">
                <a16:creationId xmlns:a16="http://schemas.microsoft.com/office/drawing/2014/main" id="{790AD127-8826-0E47-95BB-39CFA5D281A4}"/>
              </a:ext>
            </a:extLst>
          </p:cNvPr>
          <p:cNvPicPr>
            <a:picLocks noChangeAspect="1"/>
          </p:cNvPicPr>
          <p:nvPr userDrawn="1"/>
        </p:nvPicPr>
        <p:blipFill>
          <a:blip r:embed="rId2"/>
          <a:stretch>
            <a:fillRect/>
          </a:stretch>
        </p:blipFill>
        <p:spPr>
          <a:xfrm>
            <a:off x="1738646" y="5990495"/>
            <a:ext cx="4349072" cy="46049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12" name="Date">
            <a:extLst>
              <a:ext uri="{FF2B5EF4-FFF2-40B4-BE49-F238E27FC236}">
                <a16:creationId xmlns:a16="http://schemas.microsoft.com/office/drawing/2014/main" id="{E7D56F3A-D0B6-8A49-81C9-B6A0051C7E73}"/>
              </a:ext>
            </a:extLst>
          </p:cNvPr>
          <p:cNvSpPr>
            <a:spLocks noGrp="1"/>
          </p:cNvSpPr>
          <p:nvPr>
            <p:ph type="dt" sz="half" idx="10"/>
          </p:nvPr>
        </p:nvSpPr>
        <p:spPr>
          <a:xfrm>
            <a:off x="8926248" y="6220740"/>
            <a:ext cx="1021891" cy="323968"/>
          </a:xfrm>
        </p:spPr>
        <p:txBody>
          <a:bodyPr/>
          <a:lstStyle>
            <a:lvl1pPr>
              <a:defRPr>
                <a:solidFill>
                  <a:schemeClr val="accent4">
                    <a:alpha val="70000"/>
                  </a:schemeClr>
                </a:solidFill>
              </a:defRPr>
            </a:lvl1pPr>
          </a:lstStyle>
          <a:p>
            <a:fld id="{D47A9A36-4EB0-BF46-AE48-7CDA251B954B}" type="datetime1">
              <a:rPr lang="en-US" smtClean="0"/>
              <a:pPr/>
              <a:t>12/15/2020</a:t>
            </a:fld>
            <a:endParaRPr lang="en-US" dirty="0"/>
          </a:p>
        </p:txBody>
      </p:sp>
      <p:sp>
        <p:nvSpPr>
          <p:cNvPr id="14" name="Slide Number">
            <a:extLst>
              <a:ext uri="{FF2B5EF4-FFF2-40B4-BE49-F238E27FC236}">
                <a16:creationId xmlns:a16="http://schemas.microsoft.com/office/drawing/2014/main" id="{DED03763-61BB-3343-B3CC-0623CC8EAA03}"/>
              </a:ext>
            </a:extLst>
          </p:cNvPr>
          <p:cNvSpPr>
            <a:spLocks noGrp="1"/>
          </p:cNvSpPr>
          <p:nvPr>
            <p:ph type="sldNum" sz="quarter" idx="12"/>
          </p:nvPr>
        </p:nvSpPr>
        <p:spPr>
          <a:xfrm>
            <a:off x="10096500" y="6200875"/>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7" name="Line 1">
            <a:extLst>
              <a:ext uri="{FF2B5EF4-FFF2-40B4-BE49-F238E27FC236}">
                <a16:creationId xmlns:a16="http://schemas.microsoft.com/office/drawing/2014/main" id="{9B9CC658-FCDB-754D-83A8-E72E62847F53}"/>
              </a:ext>
            </a:extLst>
          </p:cNvPr>
          <p:cNvCxnSpPr/>
          <p:nvPr userDrawn="1"/>
        </p:nvCxnSpPr>
        <p:spPr>
          <a:xfrm>
            <a:off x="1281648" y="5789"/>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Line 2">
            <a:extLst>
              <a:ext uri="{FF2B5EF4-FFF2-40B4-BE49-F238E27FC236}">
                <a16:creationId xmlns:a16="http://schemas.microsoft.com/office/drawing/2014/main" id="{52700362-C315-8A41-8A37-D1C4D5A0E238}"/>
              </a:ext>
            </a:extLst>
          </p:cNvPr>
          <p:cNvCxnSpPr>
            <a:cxnSpLocks/>
          </p:cNvCxnSpPr>
          <p:nvPr userDrawn="1"/>
        </p:nvCxnSpPr>
        <p:spPr>
          <a:xfrm>
            <a:off x="8724900"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Line 3">
            <a:extLst>
              <a:ext uri="{FF2B5EF4-FFF2-40B4-BE49-F238E27FC236}">
                <a16:creationId xmlns:a16="http://schemas.microsoft.com/office/drawing/2014/main" id="{14A431DC-9C67-D94C-982A-8D0C2E3D10D8}"/>
              </a:ext>
            </a:extLst>
          </p:cNvPr>
          <p:cNvCxnSpPr>
            <a:cxnSpLocks/>
          </p:cNvCxnSpPr>
          <p:nvPr userDrawn="1"/>
        </p:nvCxnSpPr>
        <p:spPr>
          <a:xfrm>
            <a:off x="10880901"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urdue CoBrand">
            <a:extLst>
              <a:ext uri="{FF2B5EF4-FFF2-40B4-BE49-F238E27FC236}">
                <a16:creationId xmlns:a16="http://schemas.microsoft.com/office/drawing/2014/main" id="{C2FF5183-91B5-7A4F-8DF7-90EB12D7A580}"/>
              </a:ext>
            </a:extLst>
          </p:cNvPr>
          <p:cNvPicPr>
            <a:picLocks noChangeAspect="1"/>
          </p:cNvPicPr>
          <p:nvPr userDrawn="1"/>
        </p:nvPicPr>
        <p:blipFill>
          <a:blip r:embed="rId2"/>
          <a:stretch>
            <a:fillRect/>
          </a:stretch>
        </p:blipFill>
        <p:spPr>
          <a:xfrm>
            <a:off x="1738651" y="5990495"/>
            <a:ext cx="4349062" cy="460489"/>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12/15/2020</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A99057AB-58F9-7F45-997E-86E5EB2FE55E}"/>
              </a:ext>
            </a:extLst>
          </p:cNvPr>
          <p:cNvSpPr>
            <a:spLocks noGrp="1"/>
          </p:cNvSpPr>
          <p:nvPr>
            <p:ph type="ctrTitle"/>
          </p:nvPr>
        </p:nvSpPr>
        <p:spPr>
          <a:xfrm>
            <a:off x="139185" y="379853"/>
            <a:ext cx="11798300" cy="1495794"/>
          </a:xfrm>
        </p:spPr>
        <p:txBody>
          <a:bodyPr/>
          <a:lstStyle/>
          <a:p>
            <a:pPr algn="ctr"/>
            <a:br>
              <a:rPr lang="en-US" b="0" i="0" dirty="0"/>
            </a:br>
            <a:r>
              <a:rPr lang="en-US" b="0" i="0" dirty="0"/>
              <a:t> </a:t>
            </a:r>
            <a:r>
              <a:rPr lang="en-US" i="0" dirty="0"/>
              <a:t>Identifying Sustainability Solutions through Global-Local-Global Analysis of a Coupled Water-Agriculture-Bioenergy System </a:t>
            </a:r>
            <a:endParaRPr lang="en-US" sz="6000" i="0" dirty="0"/>
          </a:p>
        </p:txBody>
      </p:sp>
      <p:sp>
        <p:nvSpPr>
          <p:cNvPr id="16" name="Subtitle">
            <a:extLst>
              <a:ext uri="{FF2B5EF4-FFF2-40B4-BE49-F238E27FC236}">
                <a16:creationId xmlns:a16="http://schemas.microsoft.com/office/drawing/2014/main" id="{90AB8154-1345-B043-BC41-9930779C6591}"/>
              </a:ext>
            </a:extLst>
          </p:cNvPr>
          <p:cNvSpPr>
            <a:spLocks noGrp="1"/>
          </p:cNvSpPr>
          <p:nvPr>
            <p:ph type="subTitle" idx="1"/>
          </p:nvPr>
        </p:nvSpPr>
        <p:spPr>
          <a:xfrm>
            <a:off x="2057400" y="2930415"/>
            <a:ext cx="8267699" cy="2539157"/>
          </a:xfrm>
        </p:spPr>
        <p:txBody>
          <a:bodyPr/>
          <a:lstStyle/>
          <a:p>
            <a:pPr algn="ctr"/>
            <a:r>
              <a:rPr lang="en-US" sz="2800" dirty="0"/>
              <a:t>Thomas Hertel, PI</a:t>
            </a:r>
          </a:p>
          <a:p>
            <a:pPr algn="ctr"/>
            <a:r>
              <a:rPr lang="en-US" sz="2800" dirty="0"/>
              <a:t>Purdue University</a:t>
            </a:r>
          </a:p>
          <a:p>
            <a:pPr algn="ctr"/>
            <a:endParaRPr lang="en-US" sz="2800" dirty="0"/>
          </a:p>
          <a:p>
            <a:pPr algn="ctr"/>
            <a:r>
              <a:rPr lang="en-US" sz="2800" dirty="0"/>
              <a:t>Stakeholder Advisory Board Meeting</a:t>
            </a:r>
            <a:br>
              <a:rPr lang="en-US" sz="2800" dirty="0"/>
            </a:br>
            <a:r>
              <a:rPr lang="en-US" sz="2800" dirty="0"/>
              <a:t>December 15, 2020</a:t>
            </a:r>
          </a:p>
        </p:txBody>
      </p:sp>
    </p:spTree>
    <p:extLst>
      <p:ext uri="{BB962C8B-B14F-4D97-AF65-F5344CB8AC3E}">
        <p14:creationId xmlns:p14="http://schemas.microsoft.com/office/powerpoint/2010/main" val="21956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00855"/>
            <a:ext cx="8779387" cy="512448"/>
          </a:xfrm>
        </p:spPr>
        <p:txBody>
          <a:bodyPr/>
          <a:lstStyle/>
          <a:p>
            <a:r>
              <a:rPr lang="en-US" i="0" dirty="0"/>
              <a:t>The Project Focuses on Four Interrelated Challenges</a:t>
            </a:r>
          </a:p>
        </p:txBody>
      </p:sp>
      <p:sp>
        <p:nvSpPr>
          <p:cNvPr id="15" name="Text Placeholder 14">
            <a:extLst>
              <a:ext uri="{FF2B5EF4-FFF2-40B4-BE49-F238E27FC236}">
                <a16:creationId xmlns:a16="http://schemas.microsoft.com/office/drawing/2014/main" id="{070E0A1E-086B-403C-8CD8-28D6626144E8}"/>
              </a:ext>
            </a:extLst>
          </p:cNvPr>
          <p:cNvSpPr>
            <a:spLocks noGrp="1"/>
          </p:cNvSpPr>
          <p:nvPr>
            <p:ph type="body" sz="quarter" idx="14"/>
          </p:nvPr>
        </p:nvSpPr>
        <p:spPr>
          <a:xfrm>
            <a:off x="8078986" y="2659933"/>
            <a:ext cx="3500005" cy="2046714"/>
          </a:xfrm>
        </p:spPr>
        <p:txBody>
          <a:bodyPr>
            <a:spAutoFit/>
          </a:bodyPr>
          <a:lstStyle/>
          <a:p>
            <a:pPr marL="0" indent="0">
              <a:buNone/>
            </a:pPr>
            <a:r>
              <a:rPr lang="en-US" b="1" dirty="0"/>
              <a:t>Four primary outcome domains</a:t>
            </a:r>
          </a:p>
          <a:p>
            <a:pPr lvl="1"/>
            <a:r>
              <a:rPr lang="en-US" dirty="0"/>
              <a:t>Water quantity</a:t>
            </a:r>
          </a:p>
          <a:p>
            <a:pPr lvl="1"/>
            <a:r>
              <a:rPr lang="en-US" dirty="0"/>
              <a:t>Water quality</a:t>
            </a:r>
          </a:p>
          <a:p>
            <a:pPr lvl="1"/>
            <a:r>
              <a:rPr lang="en-US" dirty="0"/>
              <a:t>Food production</a:t>
            </a:r>
          </a:p>
          <a:p>
            <a:pPr lvl="1"/>
            <a:r>
              <a:rPr lang="en-US" dirty="0"/>
              <a:t>Energy and GHG emissions</a:t>
            </a:r>
          </a:p>
          <a:p>
            <a:pPr marL="228600" lvl="1" indent="0">
              <a:buNone/>
            </a:pPr>
            <a:r>
              <a:rPr lang="en-US" dirty="0"/>
              <a:t> </a:t>
            </a:r>
          </a:p>
        </p:txBody>
      </p:sp>
      <p:pic>
        <p:nvPicPr>
          <p:cNvPr id="10" name="Picture 9">
            <a:extLst>
              <a:ext uri="{FF2B5EF4-FFF2-40B4-BE49-F238E27FC236}">
                <a16:creationId xmlns:a16="http://schemas.microsoft.com/office/drawing/2014/main" id="{27E19738-F61D-4F4A-A5FF-62D59073863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3009" y="1570135"/>
            <a:ext cx="6671017" cy="4630740"/>
          </a:xfrm>
          <a:prstGeom prst="rect">
            <a:avLst/>
          </a:prstGeom>
        </p:spPr>
      </p:pic>
    </p:spTree>
    <p:extLst>
      <p:ext uri="{BB962C8B-B14F-4D97-AF65-F5344CB8AC3E}">
        <p14:creationId xmlns:p14="http://schemas.microsoft.com/office/powerpoint/2010/main" val="294315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1706307" y="400855"/>
            <a:ext cx="8779387" cy="512448"/>
          </a:xfrm>
        </p:spPr>
        <p:txBody>
          <a:bodyPr/>
          <a:lstStyle/>
          <a:p>
            <a:r>
              <a:rPr lang="en-US" i="0" dirty="0"/>
              <a:t>Our Analytical Framework</a:t>
            </a:r>
          </a:p>
        </p:txBody>
      </p:sp>
      <p:pic>
        <p:nvPicPr>
          <p:cNvPr id="8" name="Picture 7">
            <a:extLst>
              <a:ext uri="{FF2B5EF4-FFF2-40B4-BE49-F238E27FC236}">
                <a16:creationId xmlns:a16="http://schemas.microsoft.com/office/drawing/2014/main" id="{A32A4B47-B92D-4F28-AC2B-E7D99D353E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286" b="23066"/>
          <a:stretch/>
        </p:blipFill>
        <p:spPr>
          <a:xfrm>
            <a:off x="790575" y="1569719"/>
            <a:ext cx="7410506" cy="4628609"/>
          </a:xfrm>
          <a:prstGeom prst="rect">
            <a:avLst/>
          </a:prstGeom>
        </p:spPr>
      </p:pic>
      <p:pic>
        <p:nvPicPr>
          <p:cNvPr id="4" name="Picture 3">
            <a:extLst>
              <a:ext uri="{FF2B5EF4-FFF2-40B4-BE49-F238E27FC236}">
                <a16:creationId xmlns:a16="http://schemas.microsoft.com/office/drawing/2014/main" id="{B87C0E19-F48B-2646-A779-3C61C2FB195E}"/>
              </a:ext>
            </a:extLst>
          </p:cNvPr>
          <p:cNvPicPr>
            <a:picLocks noChangeAspect="1"/>
          </p:cNvPicPr>
          <p:nvPr/>
        </p:nvPicPr>
        <p:blipFill>
          <a:blip r:embed="rId3"/>
          <a:stretch>
            <a:fillRect/>
          </a:stretch>
        </p:blipFill>
        <p:spPr>
          <a:xfrm>
            <a:off x="8642865" y="3884023"/>
            <a:ext cx="2658199" cy="1426013"/>
          </a:xfrm>
          <a:prstGeom prst="rect">
            <a:avLst/>
          </a:prstGeom>
        </p:spPr>
      </p:pic>
    </p:spTree>
    <p:extLst>
      <p:ext uri="{BB962C8B-B14F-4D97-AF65-F5344CB8AC3E}">
        <p14:creationId xmlns:p14="http://schemas.microsoft.com/office/powerpoint/2010/main" val="4751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D50457A-EE63-AD46-8E58-1E6CAA4D954F}"/>
              </a:ext>
            </a:extLst>
          </p:cNvPr>
          <p:cNvSpPr>
            <a:spLocks noGrp="1"/>
          </p:cNvSpPr>
          <p:nvPr>
            <p:ph type="ctrTitle"/>
          </p:nvPr>
        </p:nvSpPr>
        <p:spPr>
          <a:xfrm>
            <a:off x="284051" y="287162"/>
            <a:ext cx="10276858" cy="512448"/>
          </a:xfrm>
        </p:spPr>
        <p:txBody>
          <a:bodyPr/>
          <a:lstStyle/>
          <a:p>
            <a:r>
              <a:rPr lang="en-US" i="0" dirty="0"/>
              <a:t>A focus on levers available to decision makers</a:t>
            </a:r>
          </a:p>
        </p:txBody>
      </p:sp>
      <p:sp>
        <p:nvSpPr>
          <p:cNvPr id="4" name="TextBox 3">
            <a:extLst>
              <a:ext uri="{FF2B5EF4-FFF2-40B4-BE49-F238E27FC236}">
                <a16:creationId xmlns:a16="http://schemas.microsoft.com/office/drawing/2014/main" id="{D4405420-6E4D-7A40-8D3C-9BF3A98F7CA7}"/>
              </a:ext>
            </a:extLst>
          </p:cNvPr>
          <p:cNvSpPr txBox="1"/>
          <p:nvPr/>
        </p:nvSpPr>
        <p:spPr>
          <a:xfrm>
            <a:off x="5801950" y="1772203"/>
            <a:ext cx="5204210" cy="184665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Acumin Pro"/>
                <a:ea typeface="+mn-ea"/>
                <a:cs typeface="+mn-cs"/>
              </a:rPr>
              <a:t>Single lever analysis at first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00000"/>
              </a:solidFill>
              <a:effectLst/>
              <a:uLnTx/>
              <a:uFillTx/>
              <a:latin typeface="Acumin Pro"/>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effectLst/>
                <a:uLnTx/>
                <a:uFillTx/>
                <a:latin typeface="Acumin Pro"/>
                <a:ea typeface="+mn-ea"/>
                <a:cs typeface="+mn-cs"/>
              </a:rPr>
              <a:t>Multi-lever </a:t>
            </a:r>
            <a:r>
              <a:rPr kumimoji="0" lang="en-US" sz="2400" b="1" i="0" u="none" strike="noStrike" kern="1200" cap="none" spc="0" normalizeH="0" baseline="0" noProof="0" dirty="0">
                <a:ln>
                  <a:noFill/>
                </a:ln>
                <a:solidFill>
                  <a:srgbClr val="000000"/>
                </a:solidFill>
                <a:effectLst/>
                <a:uLnTx/>
                <a:uFillTx/>
                <a:latin typeface="Acumin Pro"/>
                <a:ea typeface="+mn-ea"/>
                <a:cs typeface="+mn-cs"/>
              </a:rPr>
              <a:t>analysis to follow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cumin Pr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cumin Pro"/>
              <a:ea typeface="+mn-ea"/>
              <a:cs typeface="+mn-cs"/>
            </a:endParaRPr>
          </a:p>
        </p:txBody>
      </p:sp>
      <p:pic>
        <p:nvPicPr>
          <p:cNvPr id="46" name="Picture 45">
            <a:extLst>
              <a:ext uri="{FF2B5EF4-FFF2-40B4-BE49-F238E27FC236}">
                <a16:creationId xmlns:a16="http://schemas.microsoft.com/office/drawing/2014/main" id="{91B75E72-63F7-5149-9ADE-AD7A57FD3A3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8618"/>
          <a:stretch/>
        </p:blipFill>
        <p:spPr>
          <a:xfrm>
            <a:off x="6770088" y="3974608"/>
            <a:ext cx="2707461" cy="2632899"/>
          </a:xfrm>
          <a:prstGeom prst="rect">
            <a:avLst/>
          </a:prstGeom>
        </p:spPr>
      </p:pic>
      <p:pic>
        <p:nvPicPr>
          <p:cNvPr id="47" name="Picture 46">
            <a:extLst>
              <a:ext uri="{FF2B5EF4-FFF2-40B4-BE49-F238E27FC236}">
                <a16:creationId xmlns:a16="http://schemas.microsoft.com/office/drawing/2014/main" id="{277E1901-CE03-1B44-81C4-1327273DEC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665" y="1190077"/>
            <a:ext cx="4788888" cy="5097322"/>
          </a:xfrm>
          <a:prstGeom prst="rect">
            <a:avLst/>
          </a:prstGeom>
          <a:noFill/>
          <a:ln w="15875">
            <a:solidFill>
              <a:schemeClr val="bg1"/>
            </a:solidFill>
          </a:ln>
          <a:extLst>
            <a:ext uri="{909E8E84-426E-40dd-AFC4-6F175D3DCCD1}">
              <a14:hiddenFill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Lst>
        </p:spPr>
      </p:pic>
      <p:sp>
        <p:nvSpPr>
          <p:cNvPr id="19" name="Rectangle 18">
            <a:extLst>
              <a:ext uri="{FF2B5EF4-FFF2-40B4-BE49-F238E27FC236}">
                <a16:creationId xmlns:a16="http://schemas.microsoft.com/office/drawing/2014/main" id="{613A6BFA-BD71-49A5-885E-3F6252F91BFC}"/>
              </a:ext>
            </a:extLst>
          </p:cNvPr>
          <p:cNvSpPr/>
          <p:nvPr/>
        </p:nvSpPr>
        <p:spPr>
          <a:xfrm>
            <a:off x="526315" y="4666739"/>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1AD421-4385-4530-9A20-7F4EF92DFD38}"/>
              </a:ext>
            </a:extLst>
          </p:cNvPr>
          <p:cNvSpPr/>
          <p:nvPr/>
        </p:nvSpPr>
        <p:spPr>
          <a:xfrm>
            <a:off x="539015" y="4994499"/>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6F9D3B9-D03D-433C-975F-E8A3494AEE29}"/>
              </a:ext>
            </a:extLst>
          </p:cNvPr>
          <p:cNvSpPr/>
          <p:nvPr/>
        </p:nvSpPr>
        <p:spPr>
          <a:xfrm>
            <a:off x="526315" y="5310383"/>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2A1F5EC-AEE4-4F33-9941-B1AE14A1AABB}"/>
              </a:ext>
            </a:extLst>
          </p:cNvPr>
          <p:cNvSpPr/>
          <p:nvPr/>
        </p:nvSpPr>
        <p:spPr>
          <a:xfrm>
            <a:off x="532665" y="5638143"/>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808B194-C36E-436C-A03E-9D35D6442B6C}"/>
              </a:ext>
            </a:extLst>
          </p:cNvPr>
          <p:cNvSpPr/>
          <p:nvPr/>
        </p:nvSpPr>
        <p:spPr>
          <a:xfrm>
            <a:off x="515692" y="4381225"/>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C3CB26-A4B8-4562-958F-56D6C3DBD630}"/>
              </a:ext>
            </a:extLst>
          </p:cNvPr>
          <p:cNvSpPr/>
          <p:nvPr/>
        </p:nvSpPr>
        <p:spPr>
          <a:xfrm>
            <a:off x="532665" y="4053465"/>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FF6E2F6-8FFE-4B86-B4E7-032EC9D218FD}"/>
              </a:ext>
            </a:extLst>
          </p:cNvPr>
          <p:cNvSpPr/>
          <p:nvPr/>
        </p:nvSpPr>
        <p:spPr>
          <a:xfrm>
            <a:off x="549638" y="3737585"/>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6BA6C57-2C4A-4361-8BBA-27796E5CC88E}"/>
              </a:ext>
            </a:extLst>
          </p:cNvPr>
          <p:cNvSpPr/>
          <p:nvPr/>
        </p:nvSpPr>
        <p:spPr>
          <a:xfrm>
            <a:off x="515692" y="2766189"/>
            <a:ext cx="4788888" cy="28551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2871189"/>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ENE-Template_Black_WideScreen" id="{E8253FD6-4D3C-2C43-B74E-034FBC1E3B5B}" vid="{C39021B0-4BDC-CE43-B723-2C9054F30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2020-08-24_Introduction</Template>
  <TotalTime>17494</TotalTime>
  <Words>70</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Wingdings</vt:lpstr>
      <vt:lpstr>Acumin Pro SemiCondensed</vt:lpstr>
      <vt:lpstr>Arial</vt:lpstr>
      <vt:lpstr>Acumin Pro</vt:lpstr>
      <vt:lpstr>Acumin Pro Medium</vt:lpstr>
      <vt:lpstr>Acumin Pro Semibold</vt:lpstr>
      <vt:lpstr>Acumin Pro ExtraCondensed</vt:lpstr>
      <vt:lpstr>Calibri</vt:lpstr>
      <vt:lpstr>United Sans Reg Medium</vt:lpstr>
      <vt:lpstr>United Sans Cd Md</vt:lpstr>
      <vt:lpstr>Acumin Pro ExtraCondensed Smbd</vt:lpstr>
      <vt:lpstr>Purdue2</vt:lpstr>
      <vt:lpstr>  Identifying Sustainability Solutions through Global-Local-Global Analysis of a Coupled Water-Agriculture-Bioenergy System </vt:lpstr>
      <vt:lpstr>The Project Focuses on Four Interrelated Challenges</vt:lpstr>
      <vt:lpstr>Our Analytical Framework</vt:lpstr>
      <vt:lpstr>A focus on levers available to decision makers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 Johnson</dc:creator>
  <cp:lastModifiedBy>Hertel, Thomas W.</cp:lastModifiedBy>
  <cp:revision>402</cp:revision>
  <dcterms:created xsi:type="dcterms:W3CDTF">2020-08-24T16:06:24Z</dcterms:created>
  <dcterms:modified xsi:type="dcterms:W3CDTF">2020-12-15T16:39:20Z</dcterms:modified>
</cp:coreProperties>
</file>