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8"/>
  </p:notesMasterIdLst>
  <p:sldIdLst>
    <p:sldId id="257" r:id="rId2"/>
    <p:sldId id="268" r:id="rId3"/>
    <p:sldId id="279" r:id="rId4"/>
    <p:sldId id="280" r:id="rId5"/>
    <p:sldId id="281" r:id="rId6"/>
    <p:sldId id="282" r:id="rId7"/>
  </p:sldIdLst>
  <p:sldSz cx="12192000" cy="6858000"/>
  <p:notesSz cx="6858000" cy="9144000"/>
  <p:embeddedFontLst>
    <p:embeddedFont>
      <p:font typeface="Acumin Pro" panose="020B0604020202020204" charset="0"/>
      <p:regular r:id="rId9"/>
      <p:bold r:id="rId10"/>
      <p:italic r:id="rId11"/>
      <p:boldItalic r:id="rId12"/>
    </p:embeddedFont>
    <p:embeddedFont>
      <p:font typeface="Acumin Pro ExtraCondensed" panose="020B0604020202020204" charset="0"/>
      <p:regular r:id="rId13"/>
      <p:bold r:id="rId14"/>
      <p:italic r:id="rId15"/>
      <p:boldItalic r:id="rId16"/>
    </p:embeddedFont>
    <p:embeddedFont>
      <p:font typeface="Acumin Pro ExtraCondensed Smbd" panose="020B0604020202020204" charset="0"/>
      <p:regular r:id="rId17"/>
      <p:bold r:id="rId18"/>
      <p:italic r:id="rId19"/>
      <p:boldItalic r:id="rId20"/>
    </p:embeddedFont>
    <p:embeddedFont>
      <p:font typeface="Acumin Pro Medium" panose="020B0604020202020204" charset="0"/>
      <p:regular r:id="rId21"/>
      <p:italic r:id="rId22"/>
    </p:embeddedFont>
    <p:embeddedFont>
      <p:font typeface="Acumin Pro Semibold" panose="020B0604020202020204" charset="0"/>
      <p:regular r:id="rId23"/>
      <p:bold r:id="rId24"/>
      <p:italic r:id="rId25"/>
      <p:boldItalic r:id="rId26"/>
    </p:embeddedFont>
    <p:embeddedFont>
      <p:font typeface="Acumin Pro SemiCondensed"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United Sans Cd Md" charset="0"/>
      <p:regular r:id="rId35"/>
    </p:embeddedFont>
    <p:embeddedFont>
      <p:font typeface="United Sans Reg Medium" panose="020B0604020202020204" charset="0"/>
      <p:regular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86401"/>
  </p:normalViewPr>
  <p:slideViewPr>
    <p:cSldViewPr snapToGrid="0" snapToObjects="1">
      <p:cViewPr varScale="1">
        <p:scale>
          <a:sx n="115" d="100"/>
          <a:sy n="115" d="100"/>
        </p:scale>
        <p:origin x="282"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9" Type="http://schemas.openxmlformats.org/officeDocument/2006/relationships/theme" Target="theme/theme1.xml"/><Relationship Id="rId21" Type="http://schemas.openxmlformats.org/officeDocument/2006/relationships/font" Target="fonts/font13.fntdata"/><Relationship Id="rId34" Type="http://schemas.openxmlformats.org/officeDocument/2006/relationships/font" Target="fonts/font26.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33" Type="http://schemas.openxmlformats.org/officeDocument/2006/relationships/font" Target="fonts/font2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32" Type="http://schemas.openxmlformats.org/officeDocument/2006/relationships/font" Target="fonts/font2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font" Target="fonts/font20.fntdata"/><Relationship Id="rId36" Type="http://schemas.openxmlformats.org/officeDocument/2006/relationships/font" Target="fonts/font28.fntdata"/><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font" Target="fonts/font19.fntdata"/><Relationship Id="rId30" Type="http://schemas.openxmlformats.org/officeDocument/2006/relationships/font" Target="fonts/font22.fntdata"/><Relationship Id="rId35" Type="http://schemas.openxmlformats.org/officeDocument/2006/relationships/font" Target="fonts/font27.fntdata"/><Relationship Id="rId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12/15/2020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667000" y="1597306"/>
            <a:ext cx="6581494" cy="1661993"/>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667001" y="3813008"/>
            <a:ext cx="6725194" cy="60223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pic>
        <p:nvPicPr>
          <p:cNvPr id="14" name="Purdue CoBrand">
            <a:extLst>
              <a:ext uri="{FF2B5EF4-FFF2-40B4-BE49-F238E27FC236}">
                <a16:creationId xmlns:a16="http://schemas.microsoft.com/office/drawing/2014/main" id="{9AB6502B-5B0A-1949-B76B-34F8254BD99E}"/>
              </a:ext>
            </a:extLst>
          </p:cNvPr>
          <p:cNvPicPr>
            <a:picLocks noChangeAspect="1"/>
          </p:cNvPicPr>
          <p:nvPr userDrawn="1"/>
        </p:nvPicPr>
        <p:blipFill>
          <a:blip r:embed="rId2"/>
          <a:stretch>
            <a:fillRect/>
          </a:stretch>
        </p:blipFill>
        <p:spPr>
          <a:xfrm>
            <a:off x="1738646" y="5990495"/>
            <a:ext cx="4349072" cy="460490"/>
          </a:xfrm>
          <a:prstGeom prst="rect">
            <a:avLst/>
          </a:prstGeom>
        </p:spPr>
      </p:pic>
      <p:sp>
        <p:nvSpPr>
          <p:cNvPr id="7" name="Date"/>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12/15/2020</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496"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guide id="8" pos="1680" userDrawn="1">
          <p15:clr>
            <a:srgbClr val="FBAE40"/>
          </p15:clr>
        </p15:guide>
        <p15:guide id="9" pos="6264" userDrawn="1">
          <p15:clr>
            <a:srgbClr val="FBAE40"/>
          </p15:clr>
        </p15:guide>
        <p15:guide id="10" pos="6360" userDrawn="1">
          <p15:clr>
            <a:srgbClr val="FBAE40"/>
          </p15:clr>
        </p15:guide>
        <p15:guide id="11" orient="horz" pos="10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647199" y="1501742"/>
            <a:ext cx="6801602"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647197" y="3937834"/>
            <a:ext cx="6801603"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12" name="Date">
            <a:extLst>
              <a:ext uri="{FF2B5EF4-FFF2-40B4-BE49-F238E27FC236}">
                <a16:creationId xmlns:a16="http://schemas.microsoft.com/office/drawing/2014/main" id="{569EEC58-EAB4-064A-8F4A-AFD41D2C52E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12/15/2020</a:t>
            </a:fld>
            <a:endParaRPr lang="en-US" dirty="0"/>
          </a:p>
        </p:txBody>
      </p:sp>
      <p:sp>
        <p:nvSpPr>
          <p:cNvPr id="14" name="Slide Number">
            <a:extLst>
              <a:ext uri="{FF2B5EF4-FFF2-40B4-BE49-F238E27FC236}">
                <a16:creationId xmlns:a16="http://schemas.microsoft.com/office/drawing/2014/main" id="{F5536D05-EE19-B94F-AEFA-CBB9C74BE38E}"/>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6A4A8F82-5B38-7048-AC2C-C6614B1C1F87}"/>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Line 2">
            <a:extLst>
              <a:ext uri="{FF2B5EF4-FFF2-40B4-BE49-F238E27FC236}">
                <a16:creationId xmlns:a16="http://schemas.microsoft.com/office/drawing/2014/main" id="{8D8B04B8-2399-454A-B669-A05BD4291FE0}"/>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3">
            <a:extLst>
              <a:ext uri="{FF2B5EF4-FFF2-40B4-BE49-F238E27FC236}">
                <a16:creationId xmlns:a16="http://schemas.microsoft.com/office/drawing/2014/main" id="{E7D4788F-092F-E04C-9AB1-9F6377412706}"/>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sp>
        <p:nvSpPr>
          <p:cNvPr id="2" name="Title"/>
          <p:cNvSpPr>
            <a:spLocks noGrp="1"/>
          </p:cNvSpPr>
          <p:nvPr>
            <p:ph type="ctrTitle" hasCustomPrompt="1"/>
          </p:nvPr>
        </p:nvSpPr>
        <p:spPr bwMode="blackWhite">
          <a:xfrm>
            <a:off x="1706307" y="414705"/>
            <a:ext cx="8779387" cy="498598"/>
          </a:xfrm>
          <a:prstGeom prst="rect">
            <a:avLst/>
          </a:prstGeom>
          <a:noFill/>
          <a:ln w="38100">
            <a:noFill/>
          </a:ln>
        </p:spPr>
        <p:txBody>
          <a:bodyPr wrap="square" lIns="0" tIns="0" rIns="0" bIns="0" anchor="b" anchorCtr="0">
            <a:spAutoFit/>
          </a:bodyPr>
          <a:lstStyle>
            <a:lvl1pPr algn="l">
              <a:defRPr sz="3600" b="1" i="1" cap="none" spc="0">
                <a:solidFill>
                  <a:schemeClr val="bg1">
                    <a:lumMod val="95000"/>
                    <a:lumOff val="5000"/>
                  </a:schemeClr>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r>
              <a:rPr lang="en-US" dirty="0"/>
              <a:t> title </a:t>
            </a:r>
            <a:r>
              <a:rPr lang="en-US" dirty="0" err="1"/>
              <a:t>title</a:t>
            </a:r>
            <a:r>
              <a:rPr lang="en-US" dirty="0"/>
              <a:t> </a:t>
            </a:r>
            <a:r>
              <a:rPr lang="en-US" dirty="0" err="1"/>
              <a:t>title</a:t>
            </a:r>
            <a:r>
              <a:rPr lang="en-US" dirty="0"/>
              <a:t> </a:t>
            </a:r>
            <a:r>
              <a:rPr lang="en-US" dirty="0" err="1"/>
              <a:t>title</a:t>
            </a:r>
            <a:endParaRPr lang="en-US" dirty="0"/>
          </a:p>
        </p:txBody>
      </p:sp>
      <p:sp>
        <p:nvSpPr>
          <p:cNvPr id="3" name="Subhead"/>
          <p:cNvSpPr>
            <a:spLocks noGrp="1"/>
          </p:cNvSpPr>
          <p:nvPr>
            <p:ph type="subTitle" idx="1" hasCustomPrompt="1"/>
          </p:nvPr>
        </p:nvSpPr>
        <p:spPr>
          <a:xfrm>
            <a:off x="2107518" y="1345167"/>
            <a:ext cx="7988982"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419009"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120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vl2pPr>
              <a:spcBef>
                <a:spcPts val="600"/>
              </a:spcBef>
              <a:defRPr sz="1800"/>
            </a:lvl2pPr>
            <a:lvl3pPr>
              <a:defRPr sz="1800"/>
            </a:lvl3pPr>
          </a:lstStyle>
          <a:p>
            <a:pPr lvl="0"/>
            <a:r>
              <a:rPr lang="en-US" dirty="0"/>
              <a:t>Bulleted copy. </a:t>
            </a:r>
            <a:r>
              <a:rPr lang="en-US" dirty="0" err="1"/>
              <a:t>Acumin</a:t>
            </a:r>
            <a:r>
              <a:rPr lang="en-US" dirty="0"/>
              <a:t> Pro Reg 18 pt. Keep it short with bite-size chunks of information.</a:t>
            </a:r>
          </a:p>
          <a:p>
            <a:pPr lvl="1"/>
            <a:r>
              <a:rPr lang="en-US" dirty="0"/>
              <a:t>Text</a:t>
            </a:r>
          </a:p>
          <a:p>
            <a:pPr lvl="2"/>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16" name="Date">
            <a:extLst>
              <a:ext uri="{FF2B5EF4-FFF2-40B4-BE49-F238E27FC236}">
                <a16:creationId xmlns:a16="http://schemas.microsoft.com/office/drawing/2014/main" id="{714077B3-45FB-7B43-8C19-3B82C49646B4}"/>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12/15/2020</a:t>
            </a:fld>
            <a:endParaRPr lang="en-US" dirty="0"/>
          </a:p>
        </p:txBody>
      </p:sp>
      <p:sp>
        <p:nvSpPr>
          <p:cNvPr id="17" name="Slide Number">
            <a:extLst>
              <a:ext uri="{FF2B5EF4-FFF2-40B4-BE49-F238E27FC236}">
                <a16:creationId xmlns:a16="http://schemas.microsoft.com/office/drawing/2014/main" id="{9877984E-7F57-E649-B9D9-2C2240989518}"/>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5" name="Title">
            <a:extLst>
              <a:ext uri="{FF2B5EF4-FFF2-40B4-BE49-F238E27FC236}">
                <a16:creationId xmlns:a16="http://schemas.microsoft.com/office/drawing/2014/main" id="{D4CA7DB8-4B5A-E34E-9870-26F61BD3E47D}"/>
              </a:ext>
            </a:extLst>
          </p:cNvPr>
          <p:cNvSpPr>
            <a:spLocks noGrp="1"/>
          </p:cNvSpPr>
          <p:nvPr>
            <p:ph type="ctrTitle" hasCustomPrompt="1"/>
          </p:nvPr>
        </p:nvSpPr>
        <p:spPr bwMode="blackWhite">
          <a:xfrm>
            <a:off x="2107519" y="398930"/>
            <a:ext cx="8773381" cy="512448"/>
          </a:xfrm>
          <a:prstGeom prst="rect">
            <a:avLst/>
          </a:prstGeom>
          <a:noFill/>
          <a:ln w="38100">
            <a:noFill/>
          </a:ln>
        </p:spPr>
        <p:txBody>
          <a:bodyPr wrap="square" lIns="0" tIns="0" rIns="0" bIns="0" anchor="t" anchorCtr="0">
            <a:spAutoFit/>
          </a:bodyPr>
          <a:lstStyle>
            <a:lvl1pPr algn="l">
              <a:defRPr sz="3600" b="1" i="1" cap="none" spc="0">
                <a:solidFill>
                  <a:schemeClr val="bg1">
                    <a:lumMod val="95000"/>
                    <a:lumOff val="5000"/>
                  </a:schemeClr>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26" name="Subhead">
            <a:extLst>
              <a:ext uri="{FF2B5EF4-FFF2-40B4-BE49-F238E27FC236}">
                <a16:creationId xmlns:a16="http://schemas.microsoft.com/office/drawing/2014/main" id="{1DF492DD-020D-4A41-BFE4-1758A1DC7221}"/>
              </a:ext>
            </a:extLst>
          </p:cNvPr>
          <p:cNvSpPr>
            <a:spLocks noGrp="1"/>
          </p:cNvSpPr>
          <p:nvPr>
            <p:ph type="subTitle" idx="1" hasCustomPrompt="1"/>
          </p:nvPr>
        </p:nvSpPr>
        <p:spPr>
          <a:xfrm>
            <a:off x="2499719" y="1345167"/>
            <a:ext cx="7988980"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2665914" y="1917389"/>
            <a:ext cx="4081046" cy="3411537"/>
          </a:xfrm>
        </p:spPr>
        <p:txBody>
          <a:bodyPr lIns="0" tIns="0" rIns="0" bIns="0">
            <a:normAutofit/>
          </a:bodyPr>
          <a:lstStyle>
            <a:lvl1pPr marL="274320" marR="0" indent="-274320" algn="l" defTabSz="457200" rtl="0" eaLnBrk="1" fontAlgn="auto" latinLnBrk="0" hangingPunct="1">
              <a:lnSpc>
                <a:spcPct val="100000"/>
              </a:lnSpc>
              <a:spcBef>
                <a:spcPts val="120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vl2pPr>
              <a:spcBef>
                <a:spcPts val="600"/>
              </a:spcBef>
              <a:defRPr sz="1800"/>
            </a:lvl2pPr>
          </a:lstStyle>
          <a:p>
            <a:pPr lvl="0"/>
            <a:r>
              <a:rPr lang="en-US" dirty="0"/>
              <a:t>Bulleted copy. </a:t>
            </a:r>
            <a:r>
              <a:rPr lang="en-US" dirty="0" err="1"/>
              <a:t>Acumin</a:t>
            </a:r>
            <a:r>
              <a:rPr lang="en-US" dirty="0"/>
              <a:t> Pro Reg 18 pt. Keep it short with bite-size chunks of information.</a:t>
            </a:r>
          </a:p>
          <a:p>
            <a:pPr lvl="1"/>
            <a:r>
              <a:rPr lang="en-US" dirty="0"/>
              <a:t>Text</a:t>
            </a:r>
          </a:p>
          <a:p>
            <a:pPr lvl="0"/>
            <a:r>
              <a:rPr lang="en-US" dirty="0"/>
              <a:t>Bulleted copy. </a:t>
            </a:r>
            <a:r>
              <a:rPr lang="en-US" dirty="0" err="1"/>
              <a:t>Acumin</a:t>
            </a:r>
            <a:r>
              <a:rPr lang="en-US" dirty="0"/>
              <a:t> Pro Reg 18 pt. Keep it short with bite-size chunks of information.</a:t>
            </a:r>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7093131" y="1920876"/>
            <a:ext cx="4561597"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16" name="Date">
            <a:extLst>
              <a:ext uri="{FF2B5EF4-FFF2-40B4-BE49-F238E27FC236}">
                <a16:creationId xmlns:a16="http://schemas.microsoft.com/office/drawing/2014/main" id="{C8365B71-1339-9448-BF22-95AA51DA73FB}"/>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12/15/2020</a:t>
            </a:fld>
            <a:endParaRPr lang="en-US" dirty="0"/>
          </a:p>
        </p:txBody>
      </p:sp>
      <p:sp>
        <p:nvSpPr>
          <p:cNvPr id="17" name="Slide Number">
            <a:extLst>
              <a:ext uri="{FF2B5EF4-FFF2-40B4-BE49-F238E27FC236}">
                <a16:creationId xmlns:a16="http://schemas.microsoft.com/office/drawing/2014/main" id="{90CEF399-1C96-2B44-8CD0-34997E7B715B}"/>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7344"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11" name="Date">
            <a:extLst>
              <a:ext uri="{FF2B5EF4-FFF2-40B4-BE49-F238E27FC236}">
                <a16:creationId xmlns:a16="http://schemas.microsoft.com/office/drawing/2014/main" id="{F330C439-AFA6-B840-9D2A-258668D35CA5}"/>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12/15/2020</a:t>
            </a:fld>
            <a:endParaRPr lang="en-US" dirty="0"/>
          </a:p>
        </p:txBody>
      </p:sp>
      <p:sp>
        <p:nvSpPr>
          <p:cNvPr id="14" name="Slide Number">
            <a:extLst>
              <a:ext uri="{FF2B5EF4-FFF2-40B4-BE49-F238E27FC236}">
                <a16:creationId xmlns:a16="http://schemas.microsoft.com/office/drawing/2014/main" id="{ACC80B6D-3922-3742-99F9-101C945C2B33}"/>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C3371811-B9A9-444C-B8E2-DFC8B92FFA90}"/>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E3D41B36-C946-AA44-BFF4-3F3A6A8607A2}"/>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Line 3">
            <a:extLst>
              <a:ext uri="{FF2B5EF4-FFF2-40B4-BE49-F238E27FC236}">
                <a16:creationId xmlns:a16="http://schemas.microsoft.com/office/drawing/2014/main" id="{A246739C-3DD5-DF4C-BFF4-0B3AF76695B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5" name="Purdue CoBrand">
            <a:extLst>
              <a:ext uri="{FF2B5EF4-FFF2-40B4-BE49-F238E27FC236}">
                <a16:creationId xmlns:a16="http://schemas.microsoft.com/office/drawing/2014/main" id="{934F17AF-7AE9-4149-B10D-B82F33E5C18C}"/>
              </a:ext>
            </a:extLst>
          </p:cNvPr>
          <p:cNvPicPr>
            <a:picLocks noChangeAspect="1"/>
          </p:cNvPicPr>
          <p:nvPr userDrawn="1"/>
        </p:nvPicPr>
        <p:blipFill>
          <a:blip r:embed="rId2"/>
          <a:stretch>
            <a:fillRect/>
          </a:stretch>
        </p:blipFill>
        <p:spPr>
          <a:xfrm>
            <a:off x="1738646" y="5990495"/>
            <a:ext cx="4349072" cy="460490"/>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79629"/>
            <a:ext cx="6419331" cy="1210973"/>
          </a:xfrm>
          <a:prstGeom prst="rect">
            <a:avLst/>
          </a:prstGeom>
          <a:noFill/>
          <a:ln w="38100">
            <a:noFill/>
          </a:ln>
        </p:spPr>
        <p:txBody>
          <a:bodyPr wrap="square" lIns="0" tIns="0" rIns="0" bIns="0" anchor="t" anchorCtr="0">
            <a:spAutoFit/>
          </a:bodyPr>
          <a:lstStyle>
            <a:lvl1pPr algn="ctr">
              <a:defRPr sz="8600" b="1" i="0" cap="none" spc="300">
                <a:solidFill>
                  <a:schemeClr val="accent2"/>
                </a:solidFill>
                <a:latin typeface="United Sans Cd Md" pitchFamily="50" charset="0"/>
              </a:defRPr>
            </a:lvl1pPr>
          </a:lstStyle>
          <a:p>
            <a:r>
              <a:rPr lang="en-US" b="1" spc="0" dirty="0">
                <a:latin typeface="United Sans Reg Medium" pitchFamily="2" charset="77"/>
              </a:rPr>
              <a:t>123</a:t>
            </a:r>
            <a:endParaRPr lang="en-US" dirty="0"/>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16" name="Date">
            <a:extLst>
              <a:ext uri="{FF2B5EF4-FFF2-40B4-BE49-F238E27FC236}">
                <a16:creationId xmlns:a16="http://schemas.microsoft.com/office/drawing/2014/main" id="{D5F83FDC-674A-8F42-A488-884B2867DCC3}"/>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12/15/2020</a:t>
            </a:fld>
            <a:endParaRPr lang="en-US" dirty="0"/>
          </a:p>
        </p:txBody>
      </p:sp>
      <p:sp>
        <p:nvSpPr>
          <p:cNvPr id="17" name="Slide Number">
            <a:extLst>
              <a:ext uri="{FF2B5EF4-FFF2-40B4-BE49-F238E27FC236}">
                <a16:creationId xmlns:a16="http://schemas.microsoft.com/office/drawing/2014/main" id="{DF9C56DA-C412-B14C-8168-05E55A21B5E5}"/>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DE31DD2C-32F5-F345-872B-C1CCC72846E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18A2134F-0116-6740-AD2E-82D54002455E}"/>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7E7A5392-EE7B-7141-B159-172DDE0D682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9" name="Purdue CoBrand">
            <a:extLst>
              <a:ext uri="{FF2B5EF4-FFF2-40B4-BE49-F238E27FC236}">
                <a16:creationId xmlns:a16="http://schemas.microsoft.com/office/drawing/2014/main" id="{790AD127-8826-0E47-95BB-39CFA5D281A4}"/>
              </a:ext>
            </a:extLst>
          </p:cNvPr>
          <p:cNvPicPr>
            <a:picLocks noChangeAspect="1"/>
          </p:cNvPicPr>
          <p:nvPr userDrawn="1"/>
        </p:nvPicPr>
        <p:blipFill>
          <a:blip r:embed="rId2"/>
          <a:stretch>
            <a:fillRect/>
          </a:stretch>
        </p:blipFill>
        <p:spPr>
          <a:xfrm>
            <a:off x="1738646" y="5990495"/>
            <a:ext cx="4349072" cy="460490"/>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guide id="9" orient="horz" pos="8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628902" y="1521334"/>
            <a:ext cx="6347458"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628900" y="2548210"/>
            <a:ext cx="6347460"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12" name="Date">
            <a:extLst>
              <a:ext uri="{FF2B5EF4-FFF2-40B4-BE49-F238E27FC236}">
                <a16:creationId xmlns:a16="http://schemas.microsoft.com/office/drawing/2014/main" id="{E7D56F3A-D0B6-8A49-81C9-B6A0051C7E7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12/15/2020</a:t>
            </a:fld>
            <a:endParaRPr lang="en-US" dirty="0"/>
          </a:p>
        </p:txBody>
      </p:sp>
      <p:sp>
        <p:nvSpPr>
          <p:cNvPr id="14" name="Slide Number">
            <a:extLst>
              <a:ext uri="{FF2B5EF4-FFF2-40B4-BE49-F238E27FC236}">
                <a16:creationId xmlns:a16="http://schemas.microsoft.com/office/drawing/2014/main" id="{DED03763-61BB-3343-B3CC-0623CC8EAA03}"/>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7" name="Line 1">
            <a:extLst>
              <a:ext uri="{FF2B5EF4-FFF2-40B4-BE49-F238E27FC236}">
                <a16:creationId xmlns:a16="http://schemas.microsoft.com/office/drawing/2014/main" id="{9B9CC658-FCDB-754D-83A8-E72E62847F53}"/>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52700362-C315-8A41-8A37-D1C4D5A0E238}"/>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3">
            <a:extLst>
              <a:ext uri="{FF2B5EF4-FFF2-40B4-BE49-F238E27FC236}">
                <a16:creationId xmlns:a16="http://schemas.microsoft.com/office/drawing/2014/main" id="{14A431DC-9C67-D94C-982A-8D0C2E3D10D8}"/>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urdue CoBrand">
            <a:extLst>
              <a:ext uri="{FF2B5EF4-FFF2-40B4-BE49-F238E27FC236}">
                <a16:creationId xmlns:a16="http://schemas.microsoft.com/office/drawing/2014/main" id="{C2FF5183-91B5-7A4F-8DF7-90EB12D7A580}"/>
              </a:ext>
            </a:extLst>
          </p:cNvPr>
          <p:cNvPicPr>
            <a:picLocks noChangeAspect="1"/>
          </p:cNvPicPr>
          <p:nvPr userDrawn="1"/>
        </p:nvPicPr>
        <p:blipFill>
          <a:blip r:embed="rId2"/>
          <a:stretch>
            <a:fillRect/>
          </a:stretch>
        </p:blipFill>
        <p:spPr>
          <a:xfrm>
            <a:off x="1738651" y="5990495"/>
            <a:ext cx="4349062" cy="460489"/>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44769"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12/15/2020</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096500"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pos="6240" userDrawn="1">
          <p15:clr>
            <a:srgbClr val="F26B43"/>
          </p15:clr>
        </p15:guide>
        <p15:guide id="5" pos="63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4EA7F14-B9DE-164B-9F38-47D5668D2586}"/>
              </a:ext>
            </a:extLst>
          </p:cNvPr>
          <p:cNvSpPr>
            <a:spLocks noGrp="1"/>
          </p:cNvSpPr>
          <p:nvPr>
            <p:ph type="ctrTitle"/>
          </p:nvPr>
        </p:nvSpPr>
        <p:spPr>
          <a:xfrm>
            <a:off x="1338351" y="1501742"/>
            <a:ext cx="9487134" cy="1634294"/>
          </a:xfrm>
        </p:spPr>
        <p:txBody>
          <a:bodyPr/>
          <a:lstStyle/>
          <a:p>
            <a:pPr algn="ctr"/>
            <a:r>
              <a:rPr lang="en-US" dirty="0"/>
              <a:t>GLG Analysis of Coupled Systems</a:t>
            </a:r>
            <a:br>
              <a:rPr lang="en-US" dirty="0"/>
            </a:br>
            <a:r>
              <a:rPr lang="en-US" sz="1800" dirty="0"/>
              <a:t>  </a:t>
            </a:r>
            <a:br>
              <a:rPr lang="en-US" dirty="0"/>
            </a:br>
            <a:r>
              <a:rPr lang="en-US" sz="4000" dirty="0"/>
              <a:t>Impact of US Renewable Fuel Standards</a:t>
            </a:r>
            <a:endParaRPr lang="en-US" dirty="0"/>
          </a:p>
        </p:txBody>
      </p:sp>
      <p:sp>
        <p:nvSpPr>
          <p:cNvPr id="3" name="Subtitle">
            <a:extLst>
              <a:ext uri="{FF2B5EF4-FFF2-40B4-BE49-F238E27FC236}">
                <a16:creationId xmlns:a16="http://schemas.microsoft.com/office/drawing/2014/main" id="{25E23969-B503-C04E-9B40-020A6AB945EA}"/>
              </a:ext>
            </a:extLst>
          </p:cNvPr>
          <p:cNvSpPr>
            <a:spLocks noGrp="1"/>
          </p:cNvSpPr>
          <p:nvPr>
            <p:ph type="subTitle" idx="1"/>
          </p:nvPr>
        </p:nvSpPr>
        <p:spPr>
          <a:xfrm>
            <a:off x="2647197" y="3937834"/>
            <a:ext cx="6801603" cy="677108"/>
          </a:xfrm>
        </p:spPr>
        <p:txBody>
          <a:bodyPr/>
          <a:lstStyle/>
          <a:p>
            <a:pPr algn="ctr"/>
            <a:r>
              <a:rPr lang="en-US" dirty="0"/>
              <a:t>Science Advisory Board Meeting</a:t>
            </a:r>
            <a:br>
              <a:rPr lang="en-US" dirty="0"/>
            </a:br>
            <a:r>
              <a:rPr lang="en-US" dirty="0"/>
              <a:t>December 15, 2020</a:t>
            </a:r>
          </a:p>
        </p:txBody>
      </p:sp>
      <p:sp>
        <p:nvSpPr>
          <p:cNvPr id="4" name="Date">
            <a:extLst>
              <a:ext uri="{FF2B5EF4-FFF2-40B4-BE49-F238E27FC236}">
                <a16:creationId xmlns:a16="http://schemas.microsoft.com/office/drawing/2014/main" id="{7488F1B0-19AE-FE4B-A8CD-0F44AB281CC5}"/>
              </a:ext>
            </a:extLst>
          </p:cNvPr>
          <p:cNvSpPr>
            <a:spLocks noGrp="1"/>
          </p:cNvSpPr>
          <p:nvPr>
            <p:ph type="dt" sz="half" idx="10"/>
          </p:nvPr>
        </p:nvSpPr>
        <p:spPr/>
        <p:txBody>
          <a:bodyPr/>
          <a:lstStyle/>
          <a:p>
            <a:fld id="{D47A9A36-4EB0-BF46-AE48-7CDA251B954B}" type="datetime1">
              <a:rPr lang="en-US" smtClean="0"/>
              <a:pPr/>
              <a:t>12/15/2020</a:t>
            </a:fld>
            <a:endParaRPr lang="en-US" dirty="0"/>
          </a:p>
        </p:txBody>
      </p:sp>
      <p:sp>
        <p:nvSpPr>
          <p:cNvPr id="5" name="Slide Number">
            <a:extLst>
              <a:ext uri="{FF2B5EF4-FFF2-40B4-BE49-F238E27FC236}">
                <a16:creationId xmlns:a16="http://schemas.microsoft.com/office/drawing/2014/main" id="{FFCAA48C-2045-8749-8754-B722B9DB8A5C}"/>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Tree>
    <p:extLst>
      <p:ext uri="{BB962C8B-B14F-4D97-AF65-F5344CB8AC3E}">
        <p14:creationId xmlns:p14="http://schemas.microsoft.com/office/powerpoint/2010/main" val="2708108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D50457A-EE63-AD46-8E58-1E6CAA4D954F}"/>
              </a:ext>
            </a:extLst>
          </p:cNvPr>
          <p:cNvSpPr>
            <a:spLocks noGrp="1"/>
          </p:cNvSpPr>
          <p:nvPr>
            <p:ph type="ctrTitle"/>
          </p:nvPr>
        </p:nvSpPr>
        <p:spPr>
          <a:xfrm>
            <a:off x="1706307" y="414705"/>
            <a:ext cx="8779387" cy="498598"/>
          </a:xfrm>
        </p:spPr>
        <p:txBody>
          <a:bodyPr/>
          <a:lstStyle/>
          <a:p>
            <a:r>
              <a:rPr lang="en-US" dirty="0"/>
              <a:t>Motivation: RFS2 Targets Bioenergy at Expense of Other Outcomes</a:t>
            </a:r>
          </a:p>
        </p:txBody>
      </p:sp>
      <p:sp>
        <p:nvSpPr>
          <p:cNvPr id="3" name="Subtitle 2">
            <a:extLst>
              <a:ext uri="{FF2B5EF4-FFF2-40B4-BE49-F238E27FC236}">
                <a16:creationId xmlns:a16="http://schemas.microsoft.com/office/drawing/2014/main" id="{00A9A807-2770-48CC-9BEC-4AE06C6757DB}"/>
              </a:ext>
            </a:extLst>
          </p:cNvPr>
          <p:cNvSpPr>
            <a:spLocks noGrp="1"/>
          </p:cNvSpPr>
          <p:nvPr>
            <p:ph type="subTitle" idx="1"/>
          </p:nvPr>
        </p:nvSpPr>
        <p:spPr>
          <a:xfrm>
            <a:off x="1706307" y="1007678"/>
            <a:ext cx="8514017" cy="677108"/>
          </a:xfrm>
        </p:spPr>
        <p:txBody>
          <a:bodyPr/>
          <a:lstStyle/>
          <a:p>
            <a:r>
              <a:rPr lang="en-US" dirty="0"/>
              <a:t>What would the impacts of relaxing RFS2 be across FEWS domains?</a:t>
            </a:r>
          </a:p>
        </p:txBody>
      </p:sp>
      <p:sp>
        <p:nvSpPr>
          <p:cNvPr id="15" name="Text Placeholder 14">
            <a:extLst>
              <a:ext uri="{FF2B5EF4-FFF2-40B4-BE49-F238E27FC236}">
                <a16:creationId xmlns:a16="http://schemas.microsoft.com/office/drawing/2014/main" id="{070E0A1E-086B-403C-8CD8-28D6626144E8}"/>
              </a:ext>
            </a:extLst>
          </p:cNvPr>
          <p:cNvSpPr>
            <a:spLocks noGrp="1"/>
          </p:cNvSpPr>
          <p:nvPr>
            <p:ph type="body" sz="quarter" idx="14"/>
          </p:nvPr>
        </p:nvSpPr>
        <p:spPr>
          <a:xfrm>
            <a:off x="6955327" y="1917389"/>
            <a:ext cx="3630931" cy="4283486"/>
          </a:xfrm>
        </p:spPr>
        <p:txBody>
          <a:bodyPr/>
          <a:lstStyle/>
          <a:p>
            <a:r>
              <a:rPr lang="en-US" dirty="0"/>
              <a:t>RFS2 mandates biobased energy production but is not optimized for emissions reductions</a:t>
            </a:r>
          </a:p>
          <a:p>
            <a:pPr lvl="1"/>
            <a:r>
              <a:rPr lang="en-US" sz="1600" dirty="0"/>
              <a:t>Hypoxia in Gulf of Mexico may not be solvable with RFS2 status quo (Donner &amp; Kucharik, 2008)</a:t>
            </a:r>
          </a:p>
          <a:p>
            <a:r>
              <a:rPr lang="en-US" sz="1600" dirty="0"/>
              <a:t>Future population and income growth will add further stress</a:t>
            </a:r>
          </a:p>
        </p:txBody>
      </p:sp>
      <p:sp>
        <p:nvSpPr>
          <p:cNvPr id="5" name="Date">
            <a:extLst>
              <a:ext uri="{FF2B5EF4-FFF2-40B4-BE49-F238E27FC236}">
                <a16:creationId xmlns:a16="http://schemas.microsoft.com/office/drawing/2014/main" id="{2F2CC36B-4CC8-BB44-88DB-7A0F08098774}"/>
              </a:ext>
            </a:extLst>
          </p:cNvPr>
          <p:cNvSpPr>
            <a:spLocks noGrp="1"/>
          </p:cNvSpPr>
          <p:nvPr>
            <p:ph type="dt" sz="half" idx="10"/>
          </p:nvPr>
        </p:nvSpPr>
        <p:spPr/>
        <p:txBody>
          <a:bodyPr/>
          <a:lstStyle/>
          <a:p>
            <a:fld id="{D47A9A36-4EB0-BF46-AE48-7CDA251B954B}" type="datetime1">
              <a:rPr lang="en-US" smtClean="0"/>
              <a:t>12/15/2020</a:t>
            </a:fld>
            <a:endParaRPr lang="en-US" dirty="0"/>
          </a:p>
        </p:txBody>
      </p:sp>
      <p:sp>
        <p:nvSpPr>
          <p:cNvPr id="6" name="Slide Number">
            <a:extLst>
              <a:ext uri="{FF2B5EF4-FFF2-40B4-BE49-F238E27FC236}">
                <a16:creationId xmlns:a16="http://schemas.microsoft.com/office/drawing/2014/main" id="{7F526709-EB34-8246-9278-7067DBE717C4}"/>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10" name="Picture 9">
            <a:extLst>
              <a:ext uri="{FF2B5EF4-FFF2-40B4-BE49-F238E27FC236}">
                <a16:creationId xmlns:a16="http://schemas.microsoft.com/office/drawing/2014/main" id="{27E19738-F61D-4F4A-A5FF-62D59073863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94429" y="1613306"/>
            <a:ext cx="5442758" cy="3778134"/>
          </a:xfrm>
          <a:prstGeom prst="rect">
            <a:avLst/>
          </a:prstGeom>
        </p:spPr>
      </p:pic>
      <p:sp>
        <p:nvSpPr>
          <p:cNvPr id="4" name="Rectangle: Rounded Corners 3">
            <a:extLst>
              <a:ext uri="{FF2B5EF4-FFF2-40B4-BE49-F238E27FC236}">
                <a16:creationId xmlns:a16="http://schemas.microsoft.com/office/drawing/2014/main" id="{0B4F1F34-567B-4D8A-BB09-A7A3E10187E3}"/>
              </a:ext>
            </a:extLst>
          </p:cNvPr>
          <p:cNvSpPr/>
          <p:nvPr/>
        </p:nvSpPr>
        <p:spPr>
          <a:xfrm>
            <a:off x="6955327" y="4422371"/>
            <a:ext cx="3718215" cy="142795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 revised liquid renewable fuel mandates ease short-term stress on nutrient management and food prices?</a:t>
            </a:r>
          </a:p>
        </p:txBody>
      </p:sp>
    </p:spTree>
    <p:extLst>
      <p:ext uri="{BB962C8B-B14F-4D97-AF65-F5344CB8AC3E}">
        <p14:creationId xmlns:p14="http://schemas.microsoft.com/office/powerpoint/2010/main" val="92225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D50457A-EE63-AD46-8E58-1E6CAA4D954F}"/>
              </a:ext>
            </a:extLst>
          </p:cNvPr>
          <p:cNvSpPr>
            <a:spLocks noGrp="1"/>
          </p:cNvSpPr>
          <p:nvPr>
            <p:ph type="ctrTitle"/>
          </p:nvPr>
        </p:nvSpPr>
        <p:spPr>
          <a:xfrm>
            <a:off x="1706307" y="414705"/>
            <a:ext cx="8779387" cy="498598"/>
          </a:xfrm>
        </p:spPr>
        <p:txBody>
          <a:bodyPr/>
          <a:lstStyle/>
          <a:p>
            <a:r>
              <a:rPr lang="en-US" dirty="0"/>
              <a:t>Experimental Design: SIMPLE-G-US Corn/Soy Model</a:t>
            </a:r>
          </a:p>
        </p:txBody>
      </p:sp>
      <p:sp>
        <p:nvSpPr>
          <p:cNvPr id="3" name="Subtitle 2">
            <a:extLst>
              <a:ext uri="{FF2B5EF4-FFF2-40B4-BE49-F238E27FC236}">
                <a16:creationId xmlns:a16="http://schemas.microsoft.com/office/drawing/2014/main" id="{00A9A807-2770-48CC-9BEC-4AE06C6757DB}"/>
              </a:ext>
            </a:extLst>
          </p:cNvPr>
          <p:cNvSpPr>
            <a:spLocks noGrp="1"/>
          </p:cNvSpPr>
          <p:nvPr>
            <p:ph type="subTitle" idx="1"/>
          </p:nvPr>
        </p:nvSpPr>
        <p:spPr>
          <a:xfrm>
            <a:off x="1706307" y="1007678"/>
            <a:ext cx="8514017" cy="338554"/>
          </a:xfrm>
        </p:spPr>
        <p:txBody>
          <a:bodyPr/>
          <a:lstStyle/>
          <a:p>
            <a:r>
              <a:rPr lang="en-US" dirty="0"/>
              <a:t>Reductions in exogenous bioenergy demand from 2020 to 2050</a:t>
            </a:r>
          </a:p>
        </p:txBody>
      </p:sp>
      <p:sp>
        <p:nvSpPr>
          <p:cNvPr id="15" name="Text Placeholder 14">
            <a:extLst>
              <a:ext uri="{FF2B5EF4-FFF2-40B4-BE49-F238E27FC236}">
                <a16:creationId xmlns:a16="http://schemas.microsoft.com/office/drawing/2014/main" id="{070E0A1E-086B-403C-8CD8-28D6626144E8}"/>
              </a:ext>
            </a:extLst>
          </p:cNvPr>
          <p:cNvSpPr>
            <a:spLocks noGrp="1"/>
          </p:cNvSpPr>
          <p:nvPr>
            <p:ph type="body" sz="quarter" idx="14"/>
          </p:nvPr>
        </p:nvSpPr>
        <p:spPr>
          <a:xfrm>
            <a:off x="1020507" y="1917389"/>
            <a:ext cx="4218243" cy="4283486"/>
          </a:xfrm>
        </p:spPr>
        <p:txBody>
          <a:bodyPr/>
          <a:lstStyle/>
          <a:p>
            <a:r>
              <a:rPr lang="en-US" dirty="0"/>
              <a:t>SIMPLE-G-US-CS models RFS2 as an exogenous demand for biomass</a:t>
            </a:r>
            <a:endParaRPr lang="en-US" sz="1600" dirty="0"/>
          </a:p>
          <a:p>
            <a:r>
              <a:rPr lang="en-US" dirty="0"/>
              <a:t>Experimental design:</a:t>
            </a:r>
          </a:p>
          <a:p>
            <a:pPr lvl="1"/>
            <a:r>
              <a:rPr lang="en-US" sz="1400" dirty="0"/>
              <a:t>11 levels of demand, 0% (full repeal) to 100% (status quo) at 10% intervals</a:t>
            </a:r>
          </a:p>
          <a:p>
            <a:pPr lvl="1"/>
            <a:r>
              <a:rPr lang="en-US" sz="1400" dirty="0"/>
              <a:t>5-year intervals from 2020 to 2050</a:t>
            </a:r>
          </a:p>
          <a:p>
            <a:pPr lvl="1"/>
            <a:r>
              <a:rPr lang="en-US" sz="1400" dirty="0"/>
              <a:t>Regional population, income, total factor productivity follow SSP2 trajectory</a:t>
            </a:r>
          </a:p>
          <a:p>
            <a:pPr lvl="1"/>
            <a:r>
              <a:rPr lang="en-US" sz="1400" dirty="0"/>
              <a:t>Non-US bioenergy demand follows IEA World Energy Outlook projections</a:t>
            </a:r>
          </a:p>
        </p:txBody>
      </p:sp>
      <p:sp>
        <p:nvSpPr>
          <p:cNvPr id="5" name="Date">
            <a:extLst>
              <a:ext uri="{FF2B5EF4-FFF2-40B4-BE49-F238E27FC236}">
                <a16:creationId xmlns:a16="http://schemas.microsoft.com/office/drawing/2014/main" id="{2F2CC36B-4CC8-BB44-88DB-7A0F08098774}"/>
              </a:ext>
            </a:extLst>
          </p:cNvPr>
          <p:cNvSpPr>
            <a:spLocks noGrp="1"/>
          </p:cNvSpPr>
          <p:nvPr>
            <p:ph type="dt" sz="half" idx="10"/>
          </p:nvPr>
        </p:nvSpPr>
        <p:spPr/>
        <p:txBody>
          <a:bodyPr/>
          <a:lstStyle/>
          <a:p>
            <a:fld id="{D47A9A36-4EB0-BF46-AE48-7CDA251B954B}" type="datetime1">
              <a:rPr lang="en-US" smtClean="0"/>
              <a:t>12/15/2020</a:t>
            </a:fld>
            <a:endParaRPr lang="en-US" dirty="0"/>
          </a:p>
        </p:txBody>
      </p:sp>
      <p:sp>
        <p:nvSpPr>
          <p:cNvPr id="6" name="Slide Number">
            <a:extLst>
              <a:ext uri="{FF2B5EF4-FFF2-40B4-BE49-F238E27FC236}">
                <a16:creationId xmlns:a16="http://schemas.microsoft.com/office/drawing/2014/main" id="{7F526709-EB34-8246-9278-7067DBE717C4}"/>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7" name="Picture 6">
            <a:extLst>
              <a:ext uri="{FF2B5EF4-FFF2-40B4-BE49-F238E27FC236}">
                <a16:creationId xmlns:a16="http://schemas.microsoft.com/office/drawing/2014/main" id="{9D0C8E97-D580-4819-B032-70114717FF48}"/>
              </a:ext>
            </a:extLst>
          </p:cNvPr>
          <p:cNvPicPr>
            <a:picLocks noChangeAspect="1"/>
          </p:cNvPicPr>
          <p:nvPr/>
        </p:nvPicPr>
        <p:blipFill>
          <a:blip r:embed="rId2"/>
          <a:stretch>
            <a:fillRect/>
          </a:stretch>
        </p:blipFill>
        <p:spPr>
          <a:xfrm>
            <a:off x="5238750" y="2054457"/>
            <a:ext cx="6096851" cy="3458058"/>
          </a:xfrm>
          <a:prstGeom prst="rect">
            <a:avLst/>
          </a:prstGeom>
        </p:spPr>
      </p:pic>
    </p:spTree>
    <p:extLst>
      <p:ext uri="{BB962C8B-B14F-4D97-AF65-F5344CB8AC3E}">
        <p14:creationId xmlns:p14="http://schemas.microsoft.com/office/powerpoint/2010/main" val="42318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D50457A-EE63-AD46-8E58-1E6CAA4D954F}"/>
              </a:ext>
            </a:extLst>
          </p:cNvPr>
          <p:cNvSpPr>
            <a:spLocks noGrp="1"/>
          </p:cNvSpPr>
          <p:nvPr>
            <p:ph type="ctrTitle"/>
          </p:nvPr>
        </p:nvSpPr>
        <p:spPr>
          <a:xfrm>
            <a:off x="1706307" y="414705"/>
            <a:ext cx="8779387" cy="498598"/>
          </a:xfrm>
        </p:spPr>
        <p:txBody>
          <a:bodyPr/>
          <a:lstStyle/>
          <a:p>
            <a:r>
              <a:rPr lang="en-US" dirty="0"/>
              <a:t>Experimental Design: Caveats</a:t>
            </a:r>
          </a:p>
        </p:txBody>
      </p:sp>
      <p:sp>
        <p:nvSpPr>
          <p:cNvPr id="3" name="Subtitle 2">
            <a:extLst>
              <a:ext uri="{FF2B5EF4-FFF2-40B4-BE49-F238E27FC236}">
                <a16:creationId xmlns:a16="http://schemas.microsoft.com/office/drawing/2014/main" id="{00A9A807-2770-48CC-9BEC-4AE06C6757DB}"/>
              </a:ext>
            </a:extLst>
          </p:cNvPr>
          <p:cNvSpPr>
            <a:spLocks noGrp="1"/>
          </p:cNvSpPr>
          <p:nvPr>
            <p:ph type="subTitle" idx="1"/>
          </p:nvPr>
        </p:nvSpPr>
        <p:spPr>
          <a:xfrm>
            <a:off x="1706307" y="1007678"/>
            <a:ext cx="8514017" cy="338554"/>
          </a:xfrm>
        </p:spPr>
        <p:txBody>
          <a:bodyPr/>
          <a:lstStyle/>
          <a:p>
            <a:r>
              <a:rPr lang="en-US" dirty="0"/>
              <a:t>Reductions in exogenous bioenergy demand from 2020 to 2050</a:t>
            </a:r>
          </a:p>
        </p:txBody>
      </p:sp>
      <p:sp>
        <p:nvSpPr>
          <p:cNvPr id="15" name="Text Placeholder 14">
            <a:extLst>
              <a:ext uri="{FF2B5EF4-FFF2-40B4-BE49-F238E27FC236}">
                <a16:creationId xmlns:a16="http://schemas.microsoft.com/office/drawing/2014/main" id="{070E0A1E-086B-403C-8CD8-28D6626144E8}"/>
              </a:ext>
            </a:extLst>
          </p:cNvPr>
          <p:cNvSpPr>
            <a:spLocks noGrp="1"/>
          </p:cNvSpPr>
          <p:nvPr>
            <p:ph type="body" sz="quarter" idx="14"/>
          </p:nvPr>
        </p:nvSpPr>
        <p:spPr>
          <a:xfrm>
            <a:off x="1020507" y="1917389"/>
            <a:ext cx="4088388" cy="4283486"/>
          </a:xfrm>
        </p:spPr>
        <p:txBody>
          <a:bodyPr/>
          <a:lstStyle/>
          <a:p>
            <a:r>
              <a:rPr lang="en-US" dirty="0"/>
              <a:t>Demand reduction resulting from relaxation of RFS2 would not be total</a:t>
            </a:r>
          </a:p>
          <a:p>
            <a:pPr lvl="1"/>
            <a:r>
              <a:rPr lang="en-US" sz="1400" dirty="0"/>
              <a:t>Ethanol as anti-knocking agent in gasoline fuel blends</a:t>
            </a:r>
          </a:p>
          <a:p>
            <a:r>
              <a:rPr lang="en-US" dirty="0"/>
              <a:t>Consequently, analysis is more descriptive than predictive</a:t>
            </a:r>
          </a:p>
          <a:p>
            <a:r>
              <a:rPr lang="en-US" dirty="0"/>
              <a:t>Possible narrative for more aggressive demand shocks:</a:t>
            </a:r>
          </a:p>
          <a:p>
            <a:pPr lvl="1"/>
            <a:r>
              <a:rPr lang="en-US" sz="1400" dirty="0"/>
              <a:t>Rapid and high uptake of electric vehicles displacing internal combustion</a:t>
            </a:r>
          </a:p>
        </p:txBody>
      </p:sp>
      <p:sp>
        <p:nvSpPr>
          <p:cNvPr id="5" name="Date">
            <a:extLst>
              <a:ext uri="{FF2B5EF4-FFF2-40B4-BE49-F238E27FC236}">
                <a16:creationId xmlns:a16="http://schemas.microsoft.com/office/drawing/2014/main" id="{2F2CC36B-4CC8-BB44-88DB-7A0F08098774}"/>
              </a:ext>
            </a:extLst>
          </p:cNvPr>
          <p:cNvSpPr>
            <a:spLocks noGrp="1"/>
          </p:cNvSpPr>
          <p:nvPr>
            <p:ph type="dt" sz="half" idx="10"/>
          </p:nvPr>
        </p:nvSpPr>
        <p:spPr/>
        <p:txBody>
          <a:bodyPr/>
          <a:lstStyle/>
          <a:p>
            <a:fld id="{D47A9A36-4EB0-BF46-AE48-7CDA251B954B}" type="datetime1">
              <a:rPr lang="en-US" smtClean="0"/>
              <a:t>12/15/2020</a:t>
            </a:fld>
            <a:endParaRPr lang="en-US" dirty="0"/>
          </a:p>
        </p:txBody>
      </p:sp>
      <p:sp>
        <p:nvSpPr>
          <p:cNvPr id="6" name="Slide Number">
            <a:extLst>
              <a:ext uri="{FF2B5EF4-FFF2-40B4-BE49-F238E27FC236}">
                <a16:creationId xmlns:a16="http://schemas.microsoft.com/office/drawing/2014/main" id="{7F526709-EB34-8246-9278-7067DBE717C4}"/>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8" name="Picture 7">
            <a:extLst>
              <a:ext uri="{FF2B5EF4-FFF2-40B4-BE49-F238E27FC236}">
                <a16:creationId xmlns:a16="http://schemas.microsoft.com/office/drawing/2014/main" id="{7BF6AB6C-4418-4A45-880B-F71BDCEB0E00}"/>
              </a:ext>
            </a:extLst>
          </p:cNvPr>
          <p:cNvPicPr>
            <a:picLocks noChangeAspect="1"/>
          </p:cNvPicPr>
          <p:nvPr/>
        </p:nvPicPr>
        <p:blipFill>
          <a:blip r:embed="rId2"/>
          <a:stretch>
            <a:fillRect/>
          </a:stretch>
        </p:blipFill>
        <p:spPr>
          <a:xfrm>
            <a:off x="5192785" y="1523734"/>
            <a:ext cx="5715798" cy="3810532"/>
          </a:xfrm>
          <a:prstGeom prst="rect">
            <a:avLst/>
          </a:prstGeom>
        </p:spPr>
      </p:pic>
    </p:spTree>
    <p:extLst>
      <p:ext uri="{BB962C8B-B14F-4D97-AF65-F5344CB8AC3E}">
        <p14:creationId xmlns:p14="http://schemas.microsoft.com/office/powerpoint/2010/main" val="1036406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D50457A-EE63-AD46-8E58-1E6CAA4D954F}"/>
              </a:ext>
            </a:extLst>
          </p:cNvPr>
          <p:cNvSpPr>
            <a:spLocks noGrp="1"/>
          </p:cNvSpPr>
          <p:nvPr>
            <p:ph type="ctrTitle"/>
          </p:nvPr>
        </p:nvSpPr>
        <p:spPr>
          <a:xfrm>
            <a:off x="1706307" y="414705"/>
            <a:ext cx="8779387" cy="498598"/>
          </a:xfrm>
        </p:spPr>
        <p:txBody>
          <a:bodyPr/>
          <a:lstStyle/>
          <a:p>
            <a:r>
              <a:rPr lang="en-US" dirty="0"/>
              <a:t>Results: Interactive Demo</a:t>
            </a:r>
          </a:p>
        </p:txBody>
      </p:sp>
      <p:sp>
        <p:nvSpPr>
          <p:cNvPr id="3" name="Subtitle 2">
            <a:extLst>
              <a:ext uri="{FF2B5EF4-FFF2-40B4-BE49-F238E27FC236}">
                <a16:creationId xmlns:a16="http://schemas.microsoft.com/office/drawing/2014/main" id="{00A9A807-2770-48CC-9BEC-4AE06C6757DB}"/>
              </a:ext>
            </a:extLst>
          </p:cNvPr>
          <p:cNvSpPr>
            <a:spLocks noGrp="1"/>
          </p:cNvSpPr>
          <p:nvPr>
            <p:ph type="subTitle" idx="1"/>
          </p:nvPr>
        </p:nvSpPr>
        <p:spPr>
          <a:xfrm>
            <a:off x="1706307" y="1007678"/>
            <a:ext cx="8514017" cy="338554"/>
          </a:xfrm>
        </p:spPr>
        <p:txBody>
          <a:bodyPr/>
          <a:lstStyle/>
          <a:p>
            <a:r>
              <a:rPr lang="en-US" dirty="0"/>
              <a:t>Reductions in exogenous bioenergy demand from 2020 to 2050</a:t>
            </a:r>
          </a:p>
        </p:txBody>
      </p:sp>
      <p:sp>
        <p:nvSpPr>
          <p:cNvPr id="15" name="Text Placeholder 14">
            <a:extLst>
              <a:ext uri="{FF2B5EF4-FFF2-40B4-BE49-F238E27FC236}">
                <a16:creationId xmlns:a16="http://schemas.microsoft.com/office/drawing/2014/main" id="{070E0A1E-086B-403C-8CD8-28D6626144E8}"/>
              </a:ext>
            </a:extLst>
          </p:cNvPr>
          <p:cNvSpPr>
            <a:spLocks noGrp="1"/>
          </p:cNvSpPr>
          <p:nvPr>
            <p:ph type="body" sz="quarter" idx="14"/>
          </p:nvPr>
        </p:nvSpPr>
        <p:spPr>
          <a:xfrm>
            <a:off x="1020507" y="1917389"/>
            <a:ext cx="4088388" cy="4283486"/>
          </a:xfrm>
        </p:spPr>
        <p:txBody>
          <a:bodyPr/>
          <a:lstStyle/>
          <a:p>
            <a:r>
              <a:rPr lang="en-US" dirty="0"/>
              <a:t>Demand reduction resulting from relaxation of RFS2 would not be total</a:t>
            </a:r>
          </a:p>
          <a:p>
            <a:pPr lvl="1"/>
            <a:r>
              <a:rPr lang="en-US" sz="1400" dirty="0"/>
              <a:t>Ethanol as anti-knocking agent in gasoline fuel blends</a:t>
            </a:r>
          </a:p>
          <a:p>
            <a:r>
              <a:rPr lang="en-US" dirty="0"/>
              <a:t>Consequently, analysis is more descriptive than predictive</a:t>
            </a:r>
          </a:p>
          <a:p>
            <a:r>
              <a:rPr lang="en-US" dirty="0"/>
              <a:t>Possible narrative for more aggressive demand shocks:</a:t>
            </a:r>
          </a:p>
          <a:p>
            <a:pPr lvl="1"/>
            <a:r>
              <a:rPr lang="en-US" sz="1400" dirty="0"/>
              <a:t>Rapid and high uptake of electric vehicles displacing internal combustion</a:t>
            </a:r>
          </a:p>
        </p:txBody>
      </p:sp>
      <p:sp>
        <p:nvSpPr>
          <p:cNvPr id="5" name="Date">
            <a:extLst>
              <a:ext uri="{FF2B5EF4-FFF2-40B4-BE49-F238E27FC236}">
                <a16:creationId xmlns:a16="http://schemas.microsoft.com/office/drawing/2014/main" id="{2F2CC36B-4CC8-BB44-88DB-7A0F08098774}"/>
              </a:ext>
            </a:extLst>
          </p:cNvPr>
          <p:cNvSpPr>
            <a:spLocks noGrp="1"/>
          </p:cNvSpPr>
          <p:nvPr>
            <p:ph type="dt" sz="half" idx="10"/>
          </p:nvPr>
        </p:nvSpPr>
        <p:spPr/>
        <p:txBody>
          <a:bodyPr/>
          <a:lstStyle/>
          <a:p>
            <a:fld id="{D47A9A36-4EB0-BF46-AE48-7CDA251B954B}" type="datetime1">
              <a:rPr lang="en-US" smtClean="0"/>
              <a:t>12/15/2020</a:t>
            </a:fld>
            <a:endParaRPr lang="en-US" dirty="0"/>
          </a:p>
        </p:txBody>
      </p:sp>
      <p:sp>
        <p:nvSpPr>
          <p:cNvPr id="6" name="Slide Number">
            <a:extLst>
              <a:ext uri="{FF2B5EF4-FFF2-40B4-BE49-F238E27FC236}">
                <a16:creationId xmlns:a16="http://schemas.microsoft.com/office/drawing/2014/main" id="{7F526709-EB34-8246-9278-7067DBE717C4}"/>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8" name="Picture 7">
            <a:extLst>
              <a:ext uri="{FF2B5EF4-FFF2-40B4-BE49-F238E27FC236}">
                <a16:creationId xmlns:a16="http://schemas.microsoft.com/office/drawing/2014/main" id="{7BF6AB6C-4418-4A45-880B-F71BDCEB0E00}"/>
              </a:ext>
            </a:extLst>
          </p:cNvPr>
          <p:cNvPicPr>
            <a:picLocks noChangeAspect="1"/>
          </p:cNvPicPr>
          <p:nvPr/>
        </p:nvPicPr>
        <p:blipFill>
          <a:blip r:embed="rId2"/>
          <a:stretch>
            <a:fillRect/>
          </a:stretch>
        </p:blipFill>
        <p:spPr>
          <a:xfrm>
            <a:off x="5192785" y="1523734"/>
            <a:ext cx="5715798" cy="3810532"/>
          </a:xfrm>
          <a:prstGeom prst="rect">
            <a:avLst/>
          </a:prstGeom>
        </p:spPr>
      </p:pic>
    </p:spTree>
    <p:extLst>
      <p:ext uri="{BB962C8B-B14F-4D97-AF65-F5344CB8AC3E}">
        <p14:creationId xmlns:p14="http://schemas.microsoft.com/office/powerpoint/2010/main" val="150371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D50457A-EE63-AD46-8E58-1E6CAA4D954F}"/>
              </a:ext>
            </a:extLst>
          </p:cNvPr>
          <p:cNvSpPr>
            <a:spLocks noGrp="1"/>
          </p:cNvSpPr>
          <p:nvPr>
            <p:ph type="ctrTitle"/>
          </p:nvPr>
        </p:nvSpPr>
        <p:spPr>
          <a:xfrm>
            <a:off x="1706307" y="414705"/>
            <a:ext cx="8779387" cy="498598"/>
          </a:xfrm>
        </p:spPr>
        <p:txBody>
          <a:bodyPr/>
          <a:lstStyle/>
          <a:p>
            <a:r>
              <a:rPr lang="en-US" dirty="0"/>
              <a:t>Conclusions and Discussion</a:t>
            </a:r>
          </a:p>
        </p:txBody>
      </p:sp>
      <p:sp>
        <p:nvSpPr>
          <p:cNvPr id="3" name="Subtitle 2">
            <a:extLst>
              <a:ext uri="{FF2B5EF4-FFF2-40B4-BE49-F238E27FC236}">
                <a16:creationId xmlns:a16="http://schemas.microsoft.com/office/drawing/2014/main" id="{00A9A807-2770-48CC-9BEC-4AE06C6757DB}"/>
              </a:ext>
            </a:extLst>
          </p:cNvPr>
          <p:cNvSpPr>
            <a:spLocks noGrp="1"/>
          </p:cNvSpPr>
          <p:nvPr>
            <p:ph type="subTitle" idx="1"/>
          </p:nvPr>
        </p:nvSpPr>
        <p:spPr>
          <a:xfrm>
            <a:off x="1706307" y="1007678"/>
            <a:ext cx="8514017" cy="338554"/>
          </a:xfrm>
        </p:spPr>
        <p:txBody>
          <a:bodyPr/>
          <a:lstStyle/>
          <a:p>
            <a:r>
              <a:rPr lang="en-US" dirty="0"/>
              <a:t>What additional analysis would increase impact?</a:t>
            </a:r>
          </a:p>
        </p:txBody>
      </p:sp>
      <p:sp>
        <p:nvSpPr>
          <p:cNvPr id="15" name="Text Placeholder 14">
            <a:extLst>
              <a:ext uri="{FF2B5EF4-FFF2-40B4-BE49-F238E27FC236}">
                <a16:creationId xmlns:a16="http://schemas.microsoft.com/office/drawing/2014/main" id="{070E0A1E-086B-403C-8CD8-28D6626144E8}"/>
              </a:ext>
            </a:extLst>
          </p:cNvPr>
          <p:cNvSpPr>
            <a:spLocks noGrp="1"/>
          </p:cNvSpPr>
          <p:nvPr>
            <p:ph type="body" sz="quarter" idx="14"/>
          </p:nvPr>
        </p:nvSpPr>
        <p:spPr>
          <a:xfrm>
            <a:off x="1020506" y="1917389"/>
            <a:ext cx="7905741" cy="4283486"/>
          </a:xfrm>
        </p:spPr>
        <p:txBody>
          <a:bodyPr/>
          <a:lstStyle/>
          <a:p>
            <a:r>
              <a:rPr lang="en-US" dirty="0"/>
              <a:t>If linked, ENVISAGE could produce estimates of GHG emissions impacts</a:t>
            </a:r>
          </a:p>
          <a:p>
            <a:r>
              <a:rPr lang="en-US" dirty="0"/>
              <a:t>Can we do a better job noting what demand decrease would actually result from relaxing RFS2 targets?</a:t>
            </a:r>
          </a:p>
        </p:txBody>
      </p:sp>
      <p:sp>
        <p:nvSpPr>
          <p:cNvPr id="5" name="Date">
            <a:extLst>
              <a:ext uri="{FF2B5EF4-FFF2-40B4-BE49-F238E27FC236}">
                <a16:creationId xmlns:a16="http://schemas.microsoft.com/office/drawing/2014/main" id="{2F2CC36B-4CC8-BB44-88DB-7A0F08098774}"/>
              </a:ext>
            </a:extLst>
          </p:cNvPr>
          <p:cNvSpPr>
            <a:spLocks noGrp="1"/>
          </p:cNvSpPr>
          <p:nvPr>
            <p:ph type="dt" sz="half" idx="10"/>
          </p:nvPr>
        </p:nvSpPr>
        <p:spPr/>
        <p:txBody>
          <a:bodyPr/>
          <a:lstStyle/>
          <a:p>
            <a:fld id="{D47A9A36-4EB0-BF46-AE48-7CDA251B954B}" type="datetime1">
              <a:rPr lang="en-US" smtClean="0"/>
              <a:t>12/15/2020</a:t>
            </a:fld>
            <a:endParaRPr lang="en-US" dirty="0"/>
          </a:p>
        </p:txBody>
      </p:sp>
      <p:sp>
        <p:nvSpPr>
          <p:cNvPr id="6" name="Slide Number">
            <a:extLst>
              <a:ext uri="{FF2B5EF4-FFF2-40B4-BE49-F238E27FC236}">
                <a16:creationId xmlns:a16="http://schemas.microsoft.com/office/drawing/2014/main" id="{7F526709-EB34-8246-9278-7067DBE717C4}"/>
              </a:ext>
            </a:extLst>
          </p:cNvPr>
          <p:cNvSpPr>
            <a:spLocks noGrp="1"/>
          </p:cNvSpPr>
          <p:nvPr>
            <p:ph type="sldNum" sz="quarter" idx="12"/>
          </p:nvPr>
        </p:nvSpPr>
        <p:spPr/>
        <p:txBody>
          <a:bodyPr/>
          <a:lstStyle/>
          <a:p>
            <a:fld id="{8A7A6979-0714-4377-B894-6BE4C2D6E202}" type="slidenum">
              <a:rPr lang="en-US" smtClean="0"/>
              <a:pPr/>
              <a:t>6</a:t>
            </a:fld>
            <a:endParaRPr lang="en-US" dirty="0"/>
          </a:p>
        </p:txBody>
      </p:sp>
    </p:spTree>
    <p:extLst>
      <p:ext uri="{BB962C8B-B14F-4D97-AF65-F5344CB8AC3E}">
        <p14:creationId xmlns:p14="http://schemas.microsoft.com/office/powerpoint/2010/main" val="495760953"/>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ENE-Template_Black_WideScreen" id="{E8253FD6-4D3C-2C43-B74E-034FBC1E3B5B}" vid="{C39021B0-4BDC-CE43-B723-2C9054F301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2020-08-24_Introduction</Template>
  <TotalTime>8725</TotalTime>
  <Words>346</Words>
  <Application>Microsoft Office PowerPoint</Application>
  <PresentationFormat>Widescreen</PresentationFormat>
  <Paragraphs>46</Paragraphs>
  <Slides>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vt:i4>
      </vt:variant>
    </vt:vector>
  </HeadingPairs>
  <TitlesOfParts>
    <vt:vector size="18" baseType="lpstr">
      <vt:lpstr>United Sans Reg Medium</vt:lpstr>
      <vt:lpstr>Wingdings</vt:lpstr>
      <vt:lpstr>Arial</vt:lpstr>
      <vt:lpstr>Acumin Pro</vt:lpstr>
      <vt:lpstr>Acumin Pro SemiCondensed</vt:lpstr>
      <vt:lpstr>United Sans Cd Md</vt:lpstr>
      <vt:lpstr>Acumin Pro ExtraCondensed Smbd</vt:lpstr>
      <vt:lpstr>Acumin Pro Semibold</vt:lpstr>
      <vt:lpstr>Acumin Pro ExtraCondensed</vt:lpstr>
      <vt:lpstr>Acumin Pro Medium</vt:lpstr>
      <vt:lpstr>Calibri</vt:lpstr>
      <vt:lpstr>Purdue2</vt:lpstr>
      <vt:lpstr>GLG Analysis of Coupled Systems    Impact of US Renewable Fuel Standards</vt:lpstr>
      <vt:lpstr>Motivation: RFS2 Targets Bioenergy at Expense of Other Outcomes</vt:lpstr>
      <vt:lpstr>Experimental Design: SIMPLE-G-US Corn/Soy Model</vt:lpstr>
      <vt:lpstr>Experimental Design: Caveats</vt:lpstr>
      <vt:lpstr>Results: Interactive Demo</vt:lpstr>
      <vt:lpstr>Conclusions and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 Johnson</dc:creator>
  <cp:lastModifiedBy>David R Johnson</cp:lastModifiedBy>
  <cp:revision>325</cp:revision>
  <dcterms:created xsi:type="dcterms:W3CDTF">2020-08-24T16:06:24Z</dcterms:created>
  <dcterms:modified xsi:type="dcterms:W3CDTF">2020-12-15T18:51:38Z</dcterms:modified>
</cp:coreProperties>
</file>