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4"/>
  </p:notesMasterIdLst>
  <p:sldIdLst>
    <p:sldId id="287" r:id="rId2"/>
    <p:sldId id="289" r:id="rId3"/>
    <p:sldId id="279" r:id="rId4"/>
    <p:sldId id="270" r:id="rId5"/>
    <p:sldId id="300" r:id="rId6"/>
    <p:sldId id="290" r:id="rId7"/>
    <p:sldId id="292" r:id="rId8"/>
    <p:sldId id="302" r:id="rId9"/>
    <p:sldId id="304" r:id="rId10"/>
    <p:sldId id="305" r:id="rId11"/>
    <p:sldId id="307" r:id="rId12"/>
    <p:sldId id="293" r:id="rId13"/>
  </p:sldIdLst>
  <p:sldSz cx="12192000" cy="6858000"/>
  <p:notesSz cx="6858000" cy="9144000"/>
  <p:embeddedFontLst>
    <p:embeddedFont>
      <p:font typeface="Acumin Pro" panose="020B0504020202020204" pitchFamily="34" charset="77"/>
      <p:regular r:id="rId15"/>
      <p:bold r:id="rId16"/>
      <p:italic r:id="rId17"/>
      <p:boldItalic r:id="rId18"/>
    </p:embeddedFont>
    <p:embeddedFont>
      <p:font typeface="Acumin Pro ExtraCondensed" panose="020B0508020202020204" pitchFamily="34" charset="77"/>
      <p:regular r:id="rId19"/>
      <p:bold r:id="rId20"/>
      <p:italic r:id="rId21"/>
      <p:boldItalic r:id="rId22"/>
    </p:embeddedFont>
    <p:embeddedFont>
      <p:font typeface="Acumin Pro ExtraCondensed Smbd" panose="020B0708020202020204" pitchFamily="34" charset="77"/>
      <p:regular r:id="rId23"/>
      <p:bold r:id="rId24"/>
      <p:italic r:id="rId25"/>
      <p:boldItalic r:id="rId26"/>
    </p:embeddedFont>
    <p:embeddedFont>
      <p:font typeface="Acumin Pro Medium" panose="020B0604020202020204" pitchFamily="34" charset="77"/>
      <p:regular r:id="rId27"/>
      <p:italic r:id="rId28"/>
    </p:embeddedFont>
    <p:embeddedFont>
      <p:font typeface="Acumin Pro Semibold" panose="020B0704020202020204" pitchFamily="34" charset="77"/>
      <p:regular r:id="rId29"/>
      <p:bold r:id="rId30"/>
      <p:italic r:id="rId31"/>
      <p:boldItalic r:id="rId32"/>
    </p:embeddedFont>
    <p:embeddedFont>
      <p:font typeface="Acumin Pro SemiCondensed" panose="020B0506020202020204" pitchFamily="34" charset="77"/>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United Sans Cd Md" pitchFamily="2" charset="77"/>
      <p:regular r:id="rId41"/>
    </p:embeddedFont>
    <p:embeddedFont>
      <p:font typeface="United Sans Reg Medium" pitchFamily="2" charset="77"/>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0" autoAdjust="0"/>
    <p:restoredTop sz="96327"/>
  </p:normalViewPr>
  <p:slideViewPr>
    <p:cSldViewPr snapToGrid="0" snapToObjects="1">
      <p:cViewPr>
        <p:scale>
          <a:sx n="100" d="100"/>
          <a:sy n="100" d="100"/>
        </p:scale>
        <p:origin x="1312" y="6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tableStyles" Target="tableStyles.xml"/><Relationship Id="rId20" Type="http://schemas.openxmlformats.org/officeDocument/2006/relationships/font" Target="fonts/font6.fntdata"/><Relationship Id="rId41"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12/15/20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RFS - Renewable Fuel Standard</a:t>
            </a:r>
            <a:r>
              <a:rPr lang="en-CA" dirty="0">
                <a:effectLst/>
              </a:rPr>
              <a:t> </a:t>
            </a:r>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12</a:t>
            </a:fld>
            <a:endParaRPr lang="en-US"/>
          </a:p>
        </p:txBody>
      </p:sp>
    </p:spTree>
    <p:extLst>
      <p:ext uri="{BB962C8B-B14F-4D97-AF65-F5344CB8AC3E}">
        <p14:creationId xmlns:p14="http://schemas.microsoft.com/office/powerpoint/2010/main" val="1408288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4" name="Purdue CoBrand">
            <a:extLst>
              <a:ext uri="{FF2B5EF4-FFF2-40B4-BE49-F238E27FC236}">
                <a16:creationId xmlns:a16="http://schemas.microsoft.com/office/drawing/2014/main" id="{9AB6502B-5B0A-1949-B76B-34F8254BD99E}"/>
              </a:ext>
            </a:extLst>
          </p:cNvPr>
          <p:cNvPicPr>
            <a:picLocks noChangeAspect="1"/>
          </p:cNvPicPr>
          <p:nvPr userDrawn="1"/>
        </p:nvPicPr>
        <p:blipFill>
          <a:blip r:embed="rId2"/>
          <a:stretch>
            <a:fillRect/>
          </a:stretch>
        </p:blipFill>
        <p:spPr>
          <a:xfrm>
            <a:off x="1738646" y="5990495"/>
            <a:ext cx="4349072" cy="4604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12/15/20</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blackWhite">
          <a:xfrm>
            <a:off x="1706307" y="414705"/>
            <a:ext cx="8779387" cy="498598"/>
          </a:xfrm>
          <a:prstGeom prst="rect">
            <a:avLst/>
          </a:prstGeom>
          <a:noFill/>
          <a:ln w="38100">
            <a:noFill/>
          </a:ln>
        </p:spPr>
        <p:txBody>
          <a:bodyPr wrap="square" lIns="0" tIns="0" rIns="0" bIns="0" anchor="b" anchorCtr="0">
            <a:spAutoFit/>
          </a:bodyPr>
          <a:lstStyle>
            <a:lvl1pPr algn="l">
              <a:defRPr sz="3600" b="1" i="1" cap="none" spc="0">
                <a:solidFill>
                  <a:schemeClr val="bg1">
                    <a:lumMod val="95000"/>
                    <a:lumOff val="5000"/>
                  </a:schemeClr>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r>
              <a:rPr lang="en-US" dirty="0"/>
              <a:t> title </a:t>
            </a:r>
            <a:r>
              <a:rPr lang="en-US" dirty="0" err="1"/>
              <a:t>title</a:t>
            </a:r>
            <a:r>
              <a:rPr lang="en-US" dirty="0"/>
              <a:t> </a:t>
            </a:r>
            <a:r>
              <a:rPr lang="en-US" dirty="0" err="1"/>
              <a:t>title</a:t>
            </a:r>
            <a:r>
              <a:rPr lang="en-US" dirty="0"/>
              <a:t> </a:t>
            </a:r>
            <a:r>
              <a:rPr lang="en-US" dirty="0" err="1"/>
              <a:t>title</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419009"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120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vl2pPr>
              <a:spcBef>
                <a:spcPts val="600"/>
              </a:spcBef>
              <a:defRPr sz="1800"/>
            </a:lvl2pPr>
            <a:lvl3pPr>
              <a:defRPr sz="1800"/>
            </a:lvl3pPr>
          </a:lstStyle>
          <a:p>
            <a:pPr lvl="0"/>
            <a:r>
              <a:rPr lang="en-US" dirty="0"/>
              <a:t>Bulleted copy. </a:t>
            </a:r>
            <a:r>
              <a:rPr lang="en-US" dirty="0" err="1"/>
              <a:t>Acumin</a:t>
            </a:r>
            <a:r>
              <a:rPr lang="en-US" dirty="0"/>
              <a:t> Pro Reg 18 pt. Keep it short with bite-size chunks of information.</a:t>
            </a:r>
          </a:p>
          <a:p>
            <a:pPr lvl="1"/>
            <a:r>
              <a:rPr lang="en-US" dirty="0"/>
              <a:t>Text</a:t>
            </a:r>
          </a:p>
          <a:p>
            <a:pPr lvl="2"/>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19" y="398930"/>
            <a:ext cx="8773381" cy="512448"/>
          </a:xfrm>
          <a:prstGeom prst="rect">
            <a:avLst/>
          </a:prstGeom>
          <a:noFill/>
          <a:ln w="38100">
            <a:noFill/>
          </a:ln>
        </p:spPr>
        <p:txBody>
          <a:bodyPr wrap="square" lIns="0" tIns="0" rIns="0" bIns="0" anchor="t" anchorCtr="0">
            <a:spAutoFit/>
          </a:bodyPr>
          <a:lstStyle>
            <a:lvl1pPr algn="l">
              <a:defRPr sz="3600" b="1" i="1" cap="none" spc="0">
                <a:solidFill>
                  <a:schemeClr val="bg1">
                    <a:lumMod val="95000"/>
                    <a:lumOff val="5000"/>
                  </a:schemeClr>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499719"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120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vl2pPr>
              <a:spcBef>
                <a:spcPts val="600"/>
              </a:spcBef>
              <a:defRPr sz="1800"/>
            </a:lvl2pPr>
          </a:lstStyle>
          <a:p>
            <a:pPr lvl="0"/>
            <a:r>
              <a:rPr lang="en-US" dirty="0"/>
              <a:t>Bulleted copy. </a:t>
            </a:r>
            <a:r>
              <a:rPr lang="en-US" dirty="0" err="1"/>
              <a:t>Acumin</a:t>
            </a:r>
            <a:r>
              <a:rPr lang="en-US" dirty="0"/>
              <a:t> Pro Reg 18 pt. Keep it short with bite-size chunks of information.</a:t>
            </a:r>
          </a:p>
          <a:p>
            <a:pPr lvl="1"/>
            <a:r>
              <a:rPr lang="en-US" dirty="0"/>
              <a:t>Text</a:t>
            </a:r>
          </a:p>
          <a:p>
            <a:pPr lvl="0"/>
            <a:r>
              <a:rPr lang="en-US" dirty="0"/>
              <a:t>Bulleted copy. </a:t>
            </a:r>
            <a:r>
              <a:rPr lang="en-US" dirty="0" err="1"/>
              <a:t>Acumin</a:t>
            </a:r>
            <a:r>
              <a:rPr lang="en-US" dirty="0"/>
              <a:t> Pro Reg 18 pt. Keep it short with bite-size chunks of information.</a:t>
            </a:r>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5" name="Purdue CoBrand">
            <a:extLst>
              <a:ext uri="{FF2B5EF4-FFF2-40B4-BE49-F238E27FC236}">
                <a16:creationId xmlns:a16="http://schemas.microsoft.com/office/drawing/2014/main" id="{934F17AF-7AE9-4149-B10D-B82F33E5C18C}"/>
              </a:ext>
            </a:extLst>
          </p:cNvPr>
          <p:cNvPicPr>
            <a:picLocks noChangeAspect="1"/>
          </p:cNvPicPr>
          <p:nvPr userDrawn="1"/>
        </p:nvPicPr>
        <p:blipFill>
          <a:blip r:embed="rId2"/>
          <a:stretch>
            <a:fillRect/>
          </a:stretch>
        </p:blipFill>
        <p:spPr>
          <a:xfrm>
            <a:off x="1738646" y="5990495"/>
            <a:ext cx="4349072" cy="46049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Cd Md" pitchFamily="50" charset="0"/>
              </a:defRPr>
            </a:lvl1pPr>
          </a:lstStyle>
          <a:p>
            <a:r>
              <a:rPr lang="en-US" b="1" spc="0" dirty="0">
                <a:latin typeface="United Sans Reg Medium" pitchFamily="2" charset="77"/>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9" name="Purdue CoBrand">
            <a:extLst>
              <a:ext uri="{FF2B5EF4-FFF2-40B4-BE49-F238E27FC236}">
                <a16:creationId xmlns:a16="http://schemas.microsoft.com/office/drawing/2014/main" id="{790AD127-8826-0E47-95BB-39CFA5D281A4}"/>
              </a:ext>
            </a:extLst>
          </p:cNvPr>
          <p:cNvPicPr>
            <a:picLocks noChangeAspect="1"/>
          </p:cNvPicPr>
          <p:nvPr userDrawn="1"/>
        </p:nvPicPr>
        <p:blipFill>
          <a:blip r:embed="rId2"/>
          <a:stretch>
            <a:fillRect/>
          </a:stretch>
        </p:blipFill>
        <p:spPr>
          <a:xfrm>
            <a:off x="1738646" y="5990495"/>
            <a:ext cx="4349072" cy="46049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12/15/20</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urdue CoBrand">
            <a:extLst>
              <a:ext uri="{FF2B5EF4-FFF2-40B4-BE49-F238E27FC236}">
                <a16:creationId xmlns:a16="http://schemas.microsoft.com/office/drawing/2014/main" id="{C2FF5183-91B5-7A4F-8DF7-90EB12D7A580}"/>
              </a:ext>
            </a:extLst>
          </p:cNvPr>
          <p:cNvPicPr>
            <a:picLocks noChangeAspect="1"/>
          </p:cNvPicPr>
          <p:nvPr userDrawn="1"/>
        </p:nvPicPr>
        <p:blipFill>
          <a:blip r:embed="rId2"/>
          <a:stretch>
            <a:fillRect/>
          </a:stretch>
        </p:blipFill>
        <p:spPr>
          <a:xfrm>
            <a:off x="1738651" y="5990495"/>
            <a:ext cx="4349062" cy="460489"/>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12/15/20</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A99057AB-58F9-7F45-997E-86E5EB2FE55E}"/>
              </a:ext>
            </a:extLst>
          </p:cNvPr>
          <p:cNvSpPr>
            <a:spLocks noGrp="1"/>
          </p:cNvSpPr>
          <p:nvPr>
            <p:ph type="ctrTitle"/>
          </p:nvPr>
        </p:nvSpPr>
        <p:spPr>
          <a:xfrm>
            <a:off x="196850" y="619963"/>
            <a:ext cx="11798300" cy="2516073"/>
          </a:xfrm>
        </p:spPr>
        <p:txBody>
          <a:bodyPr/>
          <a:lstStyle/>
          <a:p>
            <a:pPr algn="ctr"/>
            <a:r>
              <a:rPr lang="en-US" sz="6000" i="0" dirty="0"/>
              <a:t>Reimagining the US Agricultural System</a:t>
            </a:r>
            <a:br>
              <a:rPr lang="en-US" sz="6000" i="0" dirty="0"/>
            </a:br>
            <a:r>
              <a:rPr lang="en-US" sz="6000" i="0" dirty="0"/>
              <a:t>for</a:t>
            </a:r>
            <a:br>
              <a:rPr lang="en-US" sz="6000" i="0" dirty="0"/>
            </a:br>
            <a:r>
              <a:rPr lang="en-US" sz="6000" i="0" dirty="0"/>
              <a:t>Environmental Sustainability</a:t>
            </a:r>
          </a:p>
        </p:txBody>
      </p:sp>
      <p:sp>
        <p:nvSpPr>
          <p:cNvPr id="16" name="Subtitle">
            <a:extLst>
              <a:ext uri="{FF2B5EF4-FFF2-40B4-BE49-F238E27FC236}">
                <a16:creationId xmlns:a16="http://schemas.microsoft.com/office/drawing/2014/main" id="{90AB8154-1345-B043-BC41-9930779C6591}"/>
              </a:ext>
            </a:extLst>
          </p:cNvPr>
          <p:cNvSpPr>
            <a:spLocks noGrp="1"/>
          </p:cNvSpPr>
          <p:nvPr>
            <p:ph type="subTitle" idx="1"/>
          </p:nvPr>
        </p:nvSpPr>
        <p:spPr>
          <a:xfrm>
            <a:off x="2057400" y="3696534"/>
            <a:ext cx="8267699" cy="2539157"/>
          </a:xfrm>
        </p:spPr>
        <p:txBody>
          <a:bodyPr/>
          <a:lstStyle/>
          <a:p>
            <a:pPr algn="ctr"/>
            <a:r>
              <a:rPr lang="en-US" sz="2800" dirty="0"/>
              <a:t>Richard Lammers, University of New Hampshire</a:t>
            </a:r>
          </a:p>
          <a:p>
            <a:pPr algn="ctr"/>
            <a:r>
              <a:rPr lang="en-US" sz="2800" dirty="0"/>
              <a:t>David Johnson, Purdue University</a:t>
            </a:r>
          </a:p>
          <a:p>
            <a:pPr algn="ctr"/>
            <a:endParaRPr lang="en-US" sz="2800" dirty="0"/>
          </a:p>
          <a:p>
            <a:pPr algn="ctr"/>
            <a:r>
              <a:rPr lang="en-US" sz="2800" dirty="0"/>
              <a:t>Stakeholder Advisory Board Meeting</a:t>
            </a:r>
            <a:br>
              <a:rPr lang="en-US" sz="2800" dirty="0"/>
            </a:br>
            <a:r>
              <a:rPr lang="en-US" sz="2800" dirty="0"/>
              <a:t>December 15, 2020</a:t>
            </a:r>
          </a:p>
        </p:txBody>
      </p:sp>
    </p:spTree>
    <p:extLst>
      <p:ext uri="{BB962C8B-B14F-4D97-AF65-F5344CB8AC3E}">
        <p14:creationId xmlns:p14="http://schemas.microsoft.com/office/powerpoint/2010/main" val="21956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B3E2A7A-D44B-C347-BB8E-6DA097AEFD0F}"/>
              </a:ext>
            </a:extLst>
          </p:cNvPr>
          <p:cNvSpPr txBox="1"/>
          <p:nvPr/>
        </p:nvSpPr>
        <p:spPr>
          <a:xfrm>
            <a:off x="5769166" y="1091034"/>
            <a:ext cx="6367749" cy="2646878"/>
          </a:xfrm>
          <a:prstGeom prst="rect">
            <a:avLst/>
          </a:prstGeom>
          <a:noFill/>
        </p:spPr>
        <p:txBody>
          <a:bodyPr wrap="square" rtlCol="0">
            <a:spAutoFit/>
          </a:bodyPr>
          <a:lstStyle/>
          <a:p>
            <a:r>
              <a:rPr lang="en-US" b="1" dirty="0"/>
              <a:t>Example:</a:t>
            </a:r>
          </a:p>
          <a:p>
            <a:pPr marL="190500" indent="-190500">
              <a:buFont typeface="Arial" panose="020B0604020202020204" pitchFamily="34" charset="0"/>
              <a:buChar char="•"/>
            </a:pPr>
            <a:r>
              <a:rPr lang="en-US" b="1" dirty="0"/>
              <a:t>Join efforts from several papers</a:t>
            </a:r>
          </a:p>
          <a:p>
            <a:pPr marL="482600" lvl="1" indent="-203200">
              <a:buFont typeface="Arial" panose="020B0604020202020204" pitchFamily="34" charset="0"/>
              <a:buChar char="•"/>
            </a:pPr>
            <a:r>
              <a:rPr lang="en-US" b="1" dirty="0"/>
              <a:t>Nutrient management: Natural Solutions (</a:t>
            </a:r>
            <a:r>
              <a:rPr lang="en-US" b="1" u="sng" dirty="0"/>
              <a:t>Shan</a:t>
            </a:r>
            <a:r>
              <a:rPr lang="en-US" b="1" dirty="0"/>
              <a:t>)</a:t>
            </a:r>
          </a:p>
          <a:p>
            <a:pPr marL="482600" lvl="1" indent="-203200">
              <a:buFont typeface="Arial" panose="020B0604020202020204" pitchFamily="34" charset="0"/>
              <a:buChar char="•"/>
            </a:pPr>
            <a:r>
              <a:rPr lang="en-US" b="1" dirty="0"/>
              <a:t>Nutrient management: Policy Interventions and Spillovers (</a:t>
            </a:r>
            <a:r>
              <a:rPr lang="en-US" b="1" u="sng" dirty="0"/>
              <a:t>Jing</a:t>
            </a:r>
            <a:r>
              <a:rPr lang="en-US" b="1" dirty="0"/>
              <a:t>)</a:t>
            </a:r>
          </a:p>
          <a:p>
            <a:pPr marL="482600" lvl="1" indent="-203200">
              <a:buFont typeface="Arial" panose="020B0604020202020204" pitchFamily="34" charset="0"/>
              <a:buChar char="•"/>
            </a:pPr>
            <a:r>
              <a:rPr lang="en-US" b="1" dirty="0"/>
              <a:t>Water Scarcity: Impacts and Solutions (</a:t>
            </a:r>
            <a:r>
              <a:rPr lang="en-US" b="1" u="sng" dirty="0"/>
              <a:t>Iman &amp; Danielle</a:t>
            </a:r>
            <a:r>
              <a:rPr lang="en-US" b="1" dirty="0"/>
              <a:t>)</a:t>
            </a:r>
          </a:p>
          <a:p>
            <a:pPr marL="742950" lvl="1" indent="-285750">
              <a:buFont typeface="Arial" panose="020B0604020202020204" pitchFamily="34" charset="0"/>
              <a:buChar char="•"/>
            </a:pPr>
            <a:endParaRPr lang="en-US" sz="2000" b="1" dirty="0"/>
          </a:p>
          <a:p>
            <a:endParaRPr lang="en-US" sz="2000" b="1" dirty="0"/>
          </a:p>
        </p:txBody>
      </p:sp>
      <p:pic>
        <p:nvPicPr>
          <p:cNvPr id="2" name="Picture 1">
            <a:extLst>
              <a:ext uri="{FF2B5EF4-FFF2-40B4-BE49-F238E27FC236}">
                <a16:creationId xmlns:a16="http://schemas.microsoft.com/office/drawing/2014/main" id="{D1C7BF00-4E12-C04B-88DD-4A7262247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665" y="1469477"/>
            <a:ext cx="4788888" cy="5097322"/>
          </a:xfrm>
          <a:prstGeom prst="rect">
            <a:avLst/>
          </a:prstGeom>
          <a:noFill/>
          <a:ln w="15875">
            <a:solidFill>
              <a:schemeClr val="bg1"/>
            </a:solid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solidFill>
                  <a:srgbClr val="FFFFFF"/>
                </a:solidFill>
              </a14:hiddenFill>
            </a:ext>
          </a:extLst>
        </p:spPr>
      </p:pic>
      <p:sp>
        <p:nvSpPr>
          <p:cNvPr id="3" name="Right Arrow 2">
            <a:extLst>
              <a:ext uri="{FF2B5EF4-FFF2-40B4-BE49-F238E27FC236}">
                <a16:creationId xmlns:a16="http://schemas.microsoft.com/office/drawing/2014/main" id="{AFB276B3-EF45-C145-97F3-254A12AD9FA3}"/>
              </a:ext>
            </a:extLst>
          </p:cNvPr>
          <p:cNvSpPr/>
          <p:nvPr/>
        </p:nvSpPr>
        <p:spPr>
          <a:xfrm>
            <a:off x="5491675" y="4673600"/>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4" name="Right Arrow 3">
            <a:extLst>
              <a:ext uri="{FF2B5EF4-FFF2-40B4-BE49-F238E27FC236}">
                <a16:creationId xmlns:a16="http://schemas.microsoft.com/office/drawing/2014/main" id="{78446D15-C3BD-6143-8F77-D93A9BF36D48}"/>
              </a:ext>
            </a:extLst>
          </p:cNvPr>
          <p:cNvSpPr/>
          <p:nvPr/>
        </p:nvSpPr>
        <p:spPr>
          <a:xfrm>
            <a:off x="5484186" y="5003800"/>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5" name="Right Arrow 4">
            <a:extLst>
              <a:ext uri="{FF2B5EF4-FFF2-40B4-BE49-F238E27FC236}">
                <a16:creationId xmlns:a16="http://schemas.microsoft.com/office/drawing/2014/main" id="{DAAC3E35-D265-DA47-AB95-688206EDA9BA}"/>
              </a:ext>
            </a:extLst>
          </p:cNvPr>
          <p:cNvSpPr/>
          <p:nvPr/>
        </p:nvSpPr>
        <p:spPr>
          <a:xfrm>
            <a:off x="5484186" y="5613400"/>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13" name="Right Arrow 12">
            <a:extLst>
              <a:ext uri="{FF2B5EF4-FFF2-40B4-BE49-F238E27FC236}">
                <a16:creationId xmlns:a16="http://schemas.microsoft.com/office/drawing/2014/main" id="{CE1D69F2-6AC2-054A-98F7-C3DAA6BAC926}"/>
              </a:ext>
            </a:extLst>
          </p:cNvPr>
          <p:cNvSpPr/>
          <p:nvPr/>
        </p:nvSpPr>
        <p:spPr>
          <a:xfrm>
            <a:off x="5495203" y="3060700"/>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16" name="Title">
            <a:extLst>
              <a:ext uri="{FF2B5EF4-FFF2-40B4-BE49-F238E27FC236}">
                <a16:creationId xmlns:a16="http://schemas.microsoft.com/office/drawing/2014/main" id="{8E9BE89B-7FD3-DD46-B9B9-1B670C0B3340}"/>
              </a:ext>
            </a:extLst>
          </p:cNvPr>
          <p:cNvSpPr>
            <a:spLocks noGrp="1"/>
          </p:cNvSpPr>
          <p:nvPr>
            <p:ph type="ctrTitle"/>
          </p:nvPr>
        </p:nvSpPr>
        <p:spPr>
          <a:xfrm>
            <a:off x="275857" y="115531"/>
            <a:ext cx="11916143" cy="1011046"/>
          </a:xfrm>
        </p:spPr>
        <p:txBody>
          <a:bodyPr/>
          <a:lstStyle/>
          <a:p>
            <a:pPr marL="758825" indent="-758825">
              <a:tabLst>
                <a:tab pos="749300" algn="l"/>
              </a:tabLst>
            </a:pPr>
            <a:r>
              <a:rPr lang="en-US" i="0" dirty="0"/>
              <a:t>We need to start thinking about the next steps:</a:t>
            </a:r>
            <a:br>
              <a:rPr lang="en-US" i="0" dirty="0"/>
            </a:br>
            <a:r>
              <a:rPr lang="en-US" i="0" dirty="0"/>
              <a:t>How effective are multiple levers across the  FEWS Challenges?</a:t>
            </a:r>
          </a:p>
        </p:txBody>
      </p:sp>
      <p:sp>
        <p:nvSpPr>
          <p:cNvPr id="17" name="Rectangle 16">
            <a:extLst>
              <a:ext uri="{FF2B5EF4-FFF2-40B4-BE49-F238E27FC236}">
                <a16:creationId xmlns:a16="http://schemas.microsoft.com/office/drawing/2014/main" id="{A3F807D8-74B9-114A-A1C8-41AAF5CC68A1}"/>
              </a:ext>
            </a:extLst>
          </p:cNvPr>
          <p:cNvSpPr/>
          <p:nvPr/>
        </p:nvSpPr>
        <p:spPr>
          <a:xfrm>
            <a:off x="456578" y="3041886"/>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86BD8F-B3FC-4B4D-A517-61B294E12AB4}"/>
              </a:ext>
            </a:extLst>
          </p:cNvPr>
          <p:cNvSpPr/>
          <p:nvPr/>
        </p:nvSpPr>
        <p:spPr>
          <a:xfrm>
            <a:off x="450228" y="4661423"/>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6725B0D-DF4B-6041-99BB-D33AF9A0428F}"/>
              </a:ext>
            </a:extLst>
          </p:cNvPr>
          <p:cNvSpPr/>
          <p:nvPr/>
        </p:nvSpPr>
        <p:spPr>
          <a:xfrm>
            <a:off x="451262" y="4980097"/>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597561B-70FB-3342-9BCF-6D1D1A284E57}"/>
              </a:ext>
            </a:extLst>
          </p:cNvPr>
          <p:cNvSpPr/>
          <p:nvPr/>
        </p:nvSpPr>
        <p:spPr>
          <a:xfrm>
            <a:off x="451262" y="5594586"/>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6AAE4DD-2441-584F-B366-A1A6767B41D9}"/>
              </a:ext>
            </a:extLst>
          </p:cNvPr>
          <p:cNvSpPr/>
          <p:nvPr/>
        </p:nvSpPr>
        <p:spPr>
          <a:xfrm>
            <a:off x="451262" y="5280379"/>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a:extLst>
              <a:ext uri="{FF2B5EF4-FFF2-40B4-BE49-F238E27FC236}">
                <a16:creationId xmlns:a16="http://schemas.microsoft.com/office/drawing/2014/main" id="{BA7021BC-CB02-E444-B22E-8BB3183DE48E}"/>
              </a:ext>
            </a:extLst>
          </p:cNvPr>
          <p:cNvSpPr/>
          <p:nvPr/>
        </p:nvSpPr>
        <p:spPr>
          <a:xfrm>
            <a:off x="5484186" y="5308600"/>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24" name="Rectangle 23">
            <a:extLst>
              <a:ext uri="{FF2B5EF4-FFF2-40B4-BE49-F238E27FC236}">
                <a16:creationId xmlns:a16="http://schemas.microsoft.com/office/drawing/2014/main" id="{A278A1E6-6D31-824D-AC59-9D1FBEDB104B}"/>
              </a:ext>
            </a:extLst>
          </p:cNvPr>
          <p:cNvSpPr/>
          <p:nvPr/>
        </p:nvSpPr>
        <p:spPr>
          <a:xfrm>
            <a:off x="451262" y="5914109"/>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a:extLst>
              <a:ext uri="{FF2B5EF4-FFF2-40B4-BE49-F238E27FC236}">
                <a16:creationId xmlns:a16="http://schemas.microsoft.com/office/drawing/2014/main" id="{E0F82A54-F56F-CA41-85D1-0F7C0134ABFF}"/>
              </a:ext>
            </a:extLst>
          </p:cNvPr>
          <p:cNvSpPr/>
          <p:nvPr/>
        </p:nvSpPr>
        <p:spPr>
          <a:xfrm>
            <a:off x="5490283" y="5927607"/>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Tree>
    <p:extLst>
      <p:ext uri="{BB962C8B-B14F-4D97-AF65-F5344CB8AC3E}">
        <p14:creationId xmlns:p14="http://schemas.microsoft.com/office/powerpoint/2010/main" val="363835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B3E2A7A-D44B-C347-BB8E-6DA097AEFD0F}"/>
              </a:ext>
            </a:extLst>
          </p:cNvPr>
          <p:cNvSpPr txBox="1"/>
          <p:nvPr/>
        </p:nvSpPr>
        <p:spPr>
          <a:xfrm>
            <a:off x="5769166" y="1091034"/>
            <a:ext cx="6367749" cy="2646878"/>
          </a:xfrm>
          <a:prstGeom prst="rect">
            <a:avLst/>
          </a:prstGeom>
          <a:noFill/>
        </p:spPr>
        <p:txBody>
          <a:bodyPr wrap="square" rtlCol="0">
            <a:spAutoFit/>
          </a:bodyPr>
          <a:lstStyle/>
          <a:p>
            <a:r>
              <a:rPr lang="en-US" b="1" dirty="0"/>
              <a:t>Example:</a:t>
            </a:r>
          </a:p>
          <a:p>
            <a:pPr marL="190500" indent="-190500">
              <a:buFont typeface="Arial" panose="020B0604020202020204" pitchFamily="34" charset="0"/>
              <a:buChar char="•"/>
            </a:pPr>
            <a:r>
              <a:rPr lang="en-US" b="1" dirty="0"/>
              <a:t>Join efforts from several papers</a:t>
            </a:r>
          </a:p>
          <a:p>
            <a:pPr marL="482600" lvl="1" indent="-203200">
              <a:buFont typeface="Arial" panose="020B0604020202020204" pitchFamily="34" charset="0"/>
              <a:buChar char="•"/>
            </a:pPr>
            <a:r>
              <a:rPr lang="en-US" b="1" dirty="0"/>
              <a:t>Nutrient management: Natural Solutions (</a:t>
            </a:r>
            <a:r>
              <a:rPr lang="en-US" b="1" u="sng" dirty="0"/>
              <a:t>Shan</a:t>
            </a:r>
            <a:r>
              <a:rPr lang="en-US" b="1" dirty="0"/>
              <a:t>)</a:t>
            </a:r>
          </a:p>
          <a:p>
            <a:pPr marL="482600" lvl="1" indent="-203200">
              <a:buFont typeface="Arial" panose="020B0604020202020204" pitchFamily="34" charset="0"/>
              <a:buChar char="•"/>
            </a:pPr>
            <a:r>
              <a:rPr lang="en-US" b="1" dirty="0"/>
              <a:t>Nutrient management: Policy Interventions and Spillovers (</a:t>
            </a:r>
            <a:r>
              <a:rPr lang="en-US" b="1" u="sng" dirty="0"/>
              <a:t>Jing</a:t>
            </a:r>
            <a:r>
              <a:rPr lang="en-US" b="1" dirty="0"/>
              <a:t>)</a:t>
            </a:r>
          </a:p>
          <a:p>
            <a:pPr marL="482600" lvl="1" indent="-203200">
              <a:buFont typeface="Arial" panose="020B0604020202020204" pitchFamily="34" charset="0"/>
              <a:buChar char="•"/>
            </a:pPr>
            <a:r>
              <a:rPr lang="en-US" b="1" dirty="0"/>
              <a:t>Water Scarcity: Impacts and Solutions (</a:t>
            </a:r>
            <a:r>
              <a:rPr lang="en-US" b="1" u="sng" dirty="0"/>
              <a:t>Iman &amp; Danielle</a:t>
            </a:r>
            <a:r>
              <a:rPr lang="en-US" b="1" dirty="0"/>
              <a:t>)</a:t>
            </a:r>
          </a:p>
          <a:p>
            <a:pPr marL="742950" lvl="1" indent="-285750">
              <a:buFont typeface="Arial" panose="020B0604020202020204" pitchFamily="34" charset="0"/>
              <a:buChar char="•"/>
            </a:pPr>
            <a:endParaRPr lang="en-US" sz="2000" b="1" dirty="0"/>
          </a:p>
          <a:p>
            <a:endParaRPr lang="en-US" sz="2000" b="1" dirty="0"/>
          </a:p>
        </p:txBody>
      </p:sp>
      <p:pic>
        <p:nvPicPr>
          <p:cNvPr id="2" name="Picture 1">
            <a:extLst>
              <a:ext uri="{FF2B5EF4-FFF2-40B4-BE49-F238E27FC236}">
                <a16:creationId xmlns:a16="http://schemas.microsoft.com/office/drawing/2014/main" id="{D1C7BF00-4E12-C04B-88DD-4A7262247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665" y="1469477"/>
            <a:ext cx="4788888" cy="5097322"/>
          </a:xfrm>
          <a:prstGeom prst="rect">
            <a:avLst/>
          </a:prstGeom>
          <a:noFill/>
          <a:ln w="15875">
            <a:solidFill>
              <a:schemeClr val="bg1"/>
            </a:solid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solidFill>
                  <a:srgbClr val="FFFFFF"/>
                </a:solidFill>
              </a14:hiddenFill>
            </a:ext>
          </a:extLst>
        </p:spPr>
      </p:pic>
      <p:sp>
        <p:nvSpPr>
          <p:cNvPr id="3" name="Right Arrow 2">
            <a:extLst>
              <a:ext uri="{FF2B5EF4-FFF2-40B4-BE49-F238E27FC236}">
                <a16:creationId xmlns:a16="http://schemas.microsoft.com/office/drawing/2014/main" id="{AFB276B3-EF45-C145-97F3-254A12AD9FA3}"/>
              </a:ext>
            </a:extLst>
          </p:cNvPr>
          <p:cNvSpPr/>
          <p:nvPr/>
        </p:nvSpPr>
        <p:spPr>
          <a:xfrm>
            <a:off x="5491675" y="4673600"/>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4" name="Right Arrow 3">
            <a:extLst>
              <a:ext uri="{FF2B5EF4-FFF2-40B4-BE49-F238E27FC236}">
                <a16:creationId xmlns:a16="http://schemas.microsoft.com/office/drawing/2014/main" id="{78446D15-C3BD-6143-8F77-D93A9BF36D48}"/>
              </a:ext>
            </a:extLst>
          </p:cNvPr>
          <p:cNvSpPr/>
          <p:nvPr/>
        </p:nvSpPr>
        <p:spPr>
          <a:xfrm>
            <a:off x="5484186" y="5003800"/>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5" name="Right Arrow 4">
            <a:extLst>
              <a:ext uri="{FF2B5EF4-FFF2-40B4-BE49-F238E27FC236}">
                <a16:creationId xmlns:a16="http://schemas.microsoft.com/office/drawing/2014/main" id="{DAAC3E35-D265-DA47-AB95-688206EDA9BA}"/>
              </a:ext>
            </a:extLst>
          </p:cNvPr>
          <p:cNvSpPr/>
          <p:nvPr/>
        </p:nvSpPr>
        <p:spPr>
          <a:xfrm>
            <a:off x="5484186" y="5613400"/>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13" name="Right Arrow 12">
            <a:extLst>
              <a:ext uri="{FF2B5EF4-FFF2-40B4-BE49-F238E27FC236}">
                <a16:creationId xmlns:a16="http://schemas.microsoft.com/office/drawing/2014/main" id="{CE1D69F2-6AC2-054A-98F7-C3DAA6BAC926}"/>
              </a:ext>
            </a:extLst>
          </p:cNvPr>
          <p:cNvSpPr/>
          <p:nvPr/>
        </p:nvSpPr>
        <p:spPr>
          <a:xfrm>
            <a:off x="5495203" y="3060700"/>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grpSp>
        <p:nvGrpSpPr>
          <p:cNvPr id="15" name="Group 14">
            <a:extLst>
              <a:ext uri="{FF2B5EF4-FFF2-40B4-BE49-F238E27FC236}">
                <a16:creationId xmlns:a16="http://schemas.microsoft.com/office/drawing/2014/main" id="{8A387EE2-8A32-2848-951F-95ECDCC27E77}"/>
              </a:ext>
            </a:extLst>
          </p:cNvPr>
          <p:cNvGrpSpPr/>
          <p:nvPr/>
        </p:nvGrpSpPr>
        <p:grpSpPr>
          <a:xfrm>
            <a:off x="6870449" y="3782187"/>
            <a:ext cx="4092624" cy="2395820"/>
            <a:chOff x="6527800" y="3316071"/>
            <a:chExt cx="4092624" cy="2395820"/>
          </a:xfrm>
        </p:grpSpPr>
        <p:sp>
          <p:nvSpPr>
            <p:cNvPr id="6" name="Rounded Rectangle 5">
              <a:extLst>
                <a:ext uri="{FF2B5EF4-FFF2-40B4-BE49-F238E27FC236}">
                  <a16:creationId xmlns:a16="http://schemas.microsoft.com/office/drawing/2014/main" id="{50736AD7-EE7D-E841-842B-EADB2CED54B4}"/>
                </a:ext>
              </a:extLst>
            </p:cNvPr>
            <p:cNvSpPr/>
            <p:nvPr/>
          </p:nvSpPr>
          <p:spPr>
            <a:xfrm>
              <a:off x="7633447" y="3435196"/>
              <a:ext cx="1600200" cy="740664"/>
            </a:xfrm>
            <a:prstGeom prst="roundRect">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Agro-IBIS</a:t>
              </a:r>
            </a:p>
          </p:txBody>
        </p:sp>
        <p:sp>
          <p:nvSpPr>
            <p:cNvPr id="7" name="Rounded Rectangle 6">
              <a:extLst>
                <a:ext uri="{FF2B5EF4-FFF2-40B4-BE49-F238E27FC236}">
                  <a16:creationId xmlns:a16="http://schemas.microsoft.com/office/drawing/2014/main" id="{42405050-3544-D349-A9FF-34C0F1472E1E}"/>
                </a:ext>
              </a:extLst>
            </p:cNvPr>
            <p:cNvSpPr/>
            <p:nvPr/>
          </p:nvSpPr>
          <p:spPr>
            <a:xfrm>
              <a:off x="8969424" y="4865815"/>
              <a:ext cx="1600200" cy="740664"/>
            </a:xfrm>
            <a:prstGeom prst="roundRect">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WBM</a:t>
              </a:r>
            </a:p>
          </p:txBody>
        </p:sp>
        <p:sp>
          <p:nvSpPr>
            <p:cNvPr id="8" name="Rounded Rectangle 7">
              <a:extLst>
                <a:ext uri="{FF2B5EF4-FFF2-40B4-BE49-F238E27FC236}">
                  <a16:creationId xmlns:a16="http://schemas.microsoft.com/office/drawing/2014/main" id="{688F47FB-5C05-AB41-AD16-C58FDEB828BF}"/>
                </a:ext>
              </a:extLst>
            </p:cNvPr>
            <p:cNvSpPr/>
            <p:nvPr/>
          </p:nvSpPr>
          <p:spPr>
            <a:xfrm>
              <a:off x="6591300" y="4865815"/>
              <a:ext cx="1600200" cy="740664"/>
            </a:xfrm>
            <a:prstGeom prst="roundRect">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SIMPLE-G</a:t>
              </a:r>
            </a:p>
          </p:txBody>
        </p:sp>
        <p:pic>
          <p:nvPicPr>
            <p:cNvPr id="9" name="Picture 8">
              <a:extLst>
                <a:ext uri="{FF2B5EF4-FFF2-40B4-BE49-F238E27FC236}">
                  <a16:creationId xmlns:a16="http://schemas.microsoft.com/office/drawing/2014/main" id="{4F82A8F8-37C1-584F-B0AF-15578941D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40529">
              <a:off x="8203179" y="4877674"/>
              <a:ext cx="740664" cy="740664"/>
            </a:xfrm>
            <a:prstGeom prst="rect">
              <a:avLst/>
            </a:prstGeom>
          </p:spPr>
        </p:pic>
        <p:cxnSp>
          <p:nvCxnSpPr>
            <p:cNvPr id="10" name="Straight Arrow Connector 9">
              <a:extLst>
                <a:ext uri="{FF2B5EF4-FFF2-40B4-BE49-F238E27FC236}">
                  <a16:creationId xmlns:a16="http://schemas.microsoft.com/office/drawing/2014/main" id="{CA870D33-1390-1D4E-99BD-BCB0560BB076}"/>
                </a:ext>
              </a:extLst>
            </p:cNvPr>
            <p:cNvCxnSpPr>
              <a:cxnSpLocks/>
            </p:cNvCxnSpPr>
            <p:nvPr/>
          </p:nvCxnSpPr>
          <p:spPr>
            <a:xfrm>
              <a:off x="8665476" y="4313270"/>
              <a:ext cx="720840" cy="470851"/>
            </a:xfrm>
            <a:prstGeom prst="straightConnector1">
              <a:avLst/>
            </a:prstGeom>
            <a:ln w="25400">
              <a:solidFill>
                <a:schemeClr val="bg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EE8AB2-1F8B-9F43-9914-C58C6BD9DD81}"/>
                </a:ext>
              </a:extLst>
            </p:cNvPr>
            <p:cNvCxnSpPr>
              <a:cxnSpLocks/>
            </p:cNvCxnSpPr>
            <p:nvPr/>
          </p:nvCxnSpPr>
          <p:spPr>
            <a:xfrm flipH="1">
              <a:off x="7723181" y="4313270"/>
              <a:ext cx="560377" cy="470851"/>
            </a:xfrm>
            <a:prstGeom prst="straightConnector1">
              <a:avLst/>
            </a:prstGeom>
            <a:ln w="25400">
              <a:solidFill>
                <a:schemeClr val="bg1"/>
              </a:solidFill>
              <a:tailEnd type="stealth" w="med" len="lg"/>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4FD20EE1-956A-E542-A0CD-9F8FC193DE1C}"/>
                </a:ext>
              </a:extLst>
            </p:cNvPr>
            <p:cNvSpPr/>
            <p:nvPr/>
          </p:nvSpPr>
          <p:spPr>
            <a:xfrm>
              <a:off x="6527800" y="3316071"/>
              <a:ext cx="4092624" cy="2395820"/>
            </a:xfrm>
            <a:prstGeom prst="roundRect">
              <a:avLst>
                <a:gd name="adj" fmla="val 440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a:extLst>
              <a:ext uri="{FF2B5EF4-FFF2-40B4-BE49-F238E27FC236}">
                <a16:creationId xmlns:a16="http://schemas.microsoft.com/office/drawing/2014/main" id="{8E9BE89B-7FD3-DD46-B9B9-1B670C0B3340}"/>
              </a:ext>
            </a:extLst>
          </p:cNvPr>
          <p:cNvSpPr>
            <a:spLocks noGrp="1"/>
          </p:cNvSpPr>
          <p:nvPr>
            <p:ph type="ctrTitle"/>
          </p:nvPr>
        </p:nvSpPr>
        <p:spPr>
          <a:xfrm>
            <a:off x="275857" y="115531"/>
            <a:ext cx="11916143" cy="1011046"/>
          </a:xfrm>
        </p:spPr>
        <p:txBody>
          <a:bodyPr/>
          <a:lstStyle/>
          <a:p>
            <a:pPr marL="758825" indent="-758825">
              <a:tabLst>
                <a:tab pos="749300" algn="l"/>
              </a:tabLst>
            </a:pPr>
            <a:r>
              <a:rPr lang="en-US" i="0" dirty="0"/>
              <a:t>We need to start thinking about the next steps:</a:t>
            </a:r>
            <a:br>
              <a:rPr lang="en-US" i="0" dirty="0"/>
            </a:br>
            <a:r>
              <a:rPr lang="en-US" i="0" dirty="0"/>
              <a:t>How effective are multiple levers across the  FEWS Challenges?</a:t>
            </a:r>
          </a:p>
        </p:txBody>
      </p:sp>
      <p:sp>
        <p:nvSpPr>
          <p:cNvPr id="17" name="Rectangle 16">
            <a:extLst>
              <a:ext uri="{FF2B5EF4-FFF2-40B4-BE49-F238E27FC236}">
                <a16:creationId xmlns:a16="http://schemas.microsoft.com/office/drawing/2014/main" id="{A3F807D8-74B9-114A-A1C8-41AAF5CC68A1}"/>
              </a:ext>
            </a:extLst>
          </p:cNvPr>
          <p:cNvSpPr/>
          <p:nvPr/>
        </p:nvSpPr>
        <p:spPr>
          <a:xfrm>
            <a:off x="456578" y="3041886"/>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86BD8F-B3FC-4B4D-A517-61B294E12AB4}"/>
              </a:ext>
            </a:extLst>
          </p:cNvPr>
          <p:cNvSpPr/>
          <p:nvPr/>
        </p:nvSpPr>
        <p:spPr>
          <a:xfrm>
            <a:off x="450228" y="4661423"/>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6725B0D-DF4B-6041-99BB-D33AF9A0428F}"/>
              </a:ext>
            </a:extLst>
          </p:cNvPr>
          <p:cNvSpPr/>
          <p:nvPr/>
        </p:nvSpPr>
        <p:spPr>
          <a:xfrm>
            <a:off x="451262" y="4980097"/>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597561B-70FB-3342-9BCF-6D1D1A284E57}"/>
              </a:ext>
            </a:extLst>
          </p:cNvPr>
          <p:cNvSpPr/>
          <p:nvPr/>
        </p:nvSpPr>
        <p:spPr>
          <a:xfrm>
            <a:off x="451262" y="5594586"/>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C6D3BC9-9B03-4145-8F85-853DDDE17311}"/>
              </a:ext>
            </a:extLst>
          </p:cNvPr>
          <p:cNvSpPr txBox="1"/>
          <p:nvPr/>
        </p:nvSpPr>
        <p:spPr>
          <a:xfrm>
            <a:off x="6870449" y="3413135"/>
            <a:ext cx="4092624" cy="461665"/>
          </a:xfrm>
          <a:prstGeom prst="rect">
            <a:avLst/>
          </a:prstGeom>
          <a:noFill/>
        </p:spPr>
        <p:txBody>
          <a:bodyPr wrap="square" rtlCol="0">
            <a:spAutoFit/>
          </a:bodyPr>
          <a:lstStyle/>
          <a:p>
            <a:pPr algn="ctr"/>
            <a:r>
              <a:rPr lang="en-US" sz="2400" b="1" dirty="0"/>
              <a:t>Model Framework</a:t>
            </a:r>
          </a:p>
        </p:txBody>
      </p:sp>
      <p:sp>
        <p:nvSpPr>
          <p:cNvPr id="22" name="Rectangle 21">
            <a:extLst>
              <a:ext uri="{FF2B5EF4-FFF2-40B4-BE49-F238E27FC236}">
                <a16:creationId xmlns:a16="http://schemas.microsoft.com/office/drawing/2014/main" id="{C6AAE4DD-2441-584F-B366-A1A6767B41D9}"/>
              </a:ext>
            </a:extLst>
          </p:cNvPr>
          <p:cNvSpPr/>
          <p:nvPr/>
        </p:nvSpPr>
        <p:spPr>
          <a:xfrm>
            <a:off x="451262" y="5280379"/>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a:extLst>
              <a:ext uri="{FF2B5EF4-FFF2-40B4-BE49-F238E27FC236}">
                <a16:creationId xmlns:a16="http://schemas.microsoft.com/office/drawing/2014/main" id="{BA7021BC-CB02-E444-B22E-8BB3183DE48E}"/>
              </a:ext>
            </a:extLst>
          </p:cNvPr>
          <p:cNvSpPr/>
          <p:nvPr/>
        </p:nvSpPr>
        <p:spPr>
          <a:xfrm>
            <a:off x="5484186" y="5308600"/>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24" name="Rectangle 23">
            <a:extLst>
              <a:ext uri="{FF2B5EF4-FFF2-40B4-BE49-F238E27FC236}">
                <a16:creationId xmlns:a16="http://schemas.microsoft.com/office/drawing/2014/main" id="{A278A1E6-6D31-824D-AC59-9D1FBEDB104B}"/>
              </a:ext>
            </a:extLst>
          </p:cNvPr>
          <p:cNvSpPr/>
          <p:nvPr/>
        </p:nvSpPr>
        <p:spPr>
          <a:xfrm>
            <a:off x="451262" y="5914109"/>
            <a:ext cx="4950459" cy="28551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a:extLst>
              <a:ext uri="{FF2B5EF4-FFF2-40B4-BE49-F238E27FC236}">
                <a16:creationId xmlns:a16="http://schemas.microsoft.com/office/drawing/2014/main" id="{E0F82A54-F56F-CA41-85D1-0F7C0134ABFF}"/>
              </a:ext>
            </a:extLst>
          </p:cNvPr>
          <p:cNvSpPr/>
          <p:nvPr/>
        </p:nvSpPr>
        <p:spPr>
          <a:xfrm>
            <a:off x="5490283" y="5927607"/>
            <a:ext cx="419100" cy="266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12" name="Right Brace 11">
            <a:extLst>
              <a:ext uri="{FF2B5EF4-FFF2-40B4-BE49-F238E27FC236}">
                <a16:creationId xmlns:a16="http://schemas.microsoft.com/office/drawing/2014/main" id="{4CAB196A-1AAD-6647-B79B-77689E1404D1}"/>
              </a:ext>
            </a:extLst>
          </p:cNvPr>
          <p:cNvSpPr/>
          <p:nvPr/>
        </p:nvSpPr>
        <p:spPr>
          <a:xfrm>
            <a:off x="6034639" y="3060700"/>
            <a:ext cx="288000" cy="3236307"/>
          </a:xfrm>
          <a:prstGeom prst="rightBrace">
            <a:avLst>
              <a:gd name="adj1" fmla="val 52220"/>
              <a:gd name="adj2" fmla="val 62597"/>
            </a:avLst>
          </a:prstGeom>
          <a:ln w="317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rgbClr val="00B0F0"/>
                </a:solidFill>
              </a:ln>
            </a:endParaRPr>
          </a:p>
        </p:txBody>
      </p:sp>
    </p:spTree>
    <p:extLst>
      <p:ext uri="{BB962C8B-B14F-4D97-AF65-F5344CB8AC3E}">
        <p14:creationId xmlns:p14="http://schemas.microsoft.com/office/powerpoint/2010/main" val="81799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1915143" y="302969"/>
            <a:ext cx="10276858" cy="512448"/>
          </a:xfrm>
        </p:spPr>
        <p:txBody>
          <a:bodyPr/>
          <a:lstStyle/>
          <a:p>
            <a:r>
              <a:rPr lang="en-US" i="0" dirty="0"/>
              <a:t>What do we need from the SAB?</a:t>
            </a:r>
          </a:p>
        </p:txBody>
      </p:sp>
      <p:sp>
        <p:nvSpPr>
          <p:cNvPr id="3" name="TextBox 2">
            <a:extLst>
              <a:ext uri="{FF2B5EF4-FFF2-40B4-BE49-F238E27FC236}">
                <a16:creationId xmlns:a16="http://schemas.microsoft.com/office/drawing/2014/main" id="{82788354-1B84-7B4B-9CF0-ADC13EDD3AF8}"/>
              </a:ext>
            </a:extLst>
          </p:cNvPr>
          <p:cNvSpPr txBox="1"/>
          <p:nvPr/>
        </p:nvSpPr>
        <p:spPr>
          <a:xfrm>
            <a:off x="568713" y="1103290"/>
            <a:ext cx="7047122" cy="4893647"/>
          </a:xfrm>
          <a:prstGeom prst="rect">
            <a:avLst/>
          </a:prstGeom>
          <a:noFill/>
        </p:spPr>
        <p:txBody>
          <a:bodyPr wrap="none" rtlCol="0">
            <a:spAutoFit/>
          </a:bodyPr>
          <a:lstStyle/>
          <a:p>
            <a:pPr marL="285750" indent="-285750">
              <a:buFont typeface="Arial" panose="020B0604020202020204" pitchFamily="34" charset="0"/>
              <a:buChar char="•"/>
            </a:pPr>
            <a:r>
              <a:rPr lang="en-US" sz="2400" b="1" dirty="0"/>
              <a:t>Identify</a:t>
            </a:r>
          </a:p>
          <a:p>
            <a:pPr marL="742950" lvl="1" indent="-285750">
              <a:buFont typeface="Arial" panose="020B0604020202020204" pitchFamily="34" charset="0"/>
              <a:buChar char="•"/>
            </a:pPr>
            <a:r>
              <a:rPr lang="en-US" sz="2400" b="1" dirty="0"/>
              <a:t>Research questions to ask</a:t>
            </a:r>
          </a:p>
          <a:p>
            <a:pPr marL="742950" lvl="1" indent="-285750">
              <a:buFont typeface="Arial" panose="020B0604020202020204" pitchFamily="34" charset="0"/>
              <a:buChar char="•"/>
            </a:pPr>
            <a:r>
              <a:rPr lang="en-US" sz="2400" b="1" dirty="0"/>
              <a:t>Policy-relevance</a:t>
            </a:r>
          </a:p>
          <a:p>
            <a:pPr lvl="1"/>
            <a:endParaRPr lang="en-US" sz="2400" b="1" dirty="0"/>
          </a:p>
          <a:p>
            <a:pPr marL="285750" indent="-285750">
              <a:buFont typeface="Arial" panose="020B0604020202020204" pitchFamily="34" charset="0"/>
              <a:buChar char="•"/>
            </a:pPr>
            <a:r>
              <a:rPr lang="en-US" sz="2400" b="1" dirty="0"/>
              <a:t>How best to build on the existing sub-projects</a:t>
            </a:r>
          </a:p>
          <a:p>
            <a:pPr marL="742950" lvl="1" indent="-285750">
              <a:buFont typeface="Arial" panose="020B0604020202020204" pitchFamily="34" charset="0"/>
              <a:buChar char="•"/>
            </a:pPr>
            <a:r>
              <a:rPr lang="en-US" sz="2400" b="1" dirty="0"/>
              <a:t>New connections</a:t>
            </a:r>
          </a:p>
          <a:p>
            <a:pPr marL="742950" lvl="1" indent="-285750">
              <a:buFont typeface="Arial" panose="020B0604020202020204" pitchFamily="34" charset="0"/>
              <a:buChar char="•"/>
            </a:pPr>
            <a:r>
              <a:rPr lang="en-US" sz="2400" b="1" dirty="0"/>
              <a:t>Leveraging ENVISAGE/Climate policy</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Guidance on best directions to go</a:t>
            </a:r>
          </a:p>
          <a:p>
            <a:pPr marL="742950" lvl="1"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Set priorities</a:t>
            </a:r>
          </a:p>
          <a:p>
            <a:pPr lvl="1"/>
            <a:endParaRPr lang="en-US" sz="2400" b="1" dirty="0"/>
          </a:p>
          <a:p>
            <a:pPr marL="285750" indent="-285750">
              <a:buFont typeface="Arial" panose="020B0604020202020204" pitchFamily="34" charset="0"/>
              <a:buChar char="•"/>
            </a:pPr>
            <a:endParaRPr lang="en-US" sz="2400" b="1" dirty="0"/>
          </a:p>
        </p:txBody>
      </p:sp>
      <p:grpSp>
        <p:nvGrpSpPr>
          <p:cNvPr id="15" name="Group 14">
            <a:extLst>
              <a:ext uri="{FF2B5EF4-FFF2-40B4-BE49-F238E27FC236}">
                <a16:creationId xmlns:a16="http://schemas.microsoft.com/office/drawing/2014/main" id="{C4160284-FE6E-7A42-AF6C-87F3A7FF29BD}"/>
              </a:ext>
            </a:extLst>
          </p:cNvPr>
          <p:cNvGrpSpPr/>
          <p:nvPr/>
        </p:nvGrpSpPr>
        <p:grpSpPr>
          <a:xfrm>
            <a:off x="7615835" y="3991508"/>
            <a:ext cx="4092624" cy="2395820"/>
            <a:chOff x="6527800" y="3316071"/>
            <a:chExt cx="4092624" cy="2395820"/>
          </a:xfrm>
        </p:grpSpPr>
        <p:sp>
          <p:nvSpPr>
            <p:cNvPr id="16" name="Rounded Rectangle 15">
              <a:extLst>
                <a:ext uri="{FF2B5EF4-FFF2-40B4-BE49-F238E27FC236}">
                  <a16:creationId xmlns:a16="http://schemas.microsoft.com/office/drawing/2014/main" id="{E5B17BFB-AD4E-6B47-ADFD-8C0F1E64D73A}"/>
                </a:ext>
              </a:extLst>
            </p:cNvPr>
            <p:cNvSpPr/>
            <p:nvPr/>
          </p:nvSpPr>
          <p:spPr>
            <a:xfrm>
              <a:off x="8935052" y="3464093"/>
              <a:ext cx="1600200" cy="740664"/>
            </a:xfrm>
            <a:prstGeom prst="roundRect">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Agro-IBIS</a:t>
              </a:r>
            </a:p>
          </p:txBody>
        </p:sp>
        <p:sp>
          <p:nvSpPr>
            <p:cNvPr id="17" name="Rounded Rectangle 16">
              <a:extLst>
                <a:ext uri="{FF2B5EF4-FFF2-40B4-BE49-F238E27FC236}">
                  <a16:creationId xmlns:a16="http://schemas.microsoft.com/office/drawing/2014/main" id="{E06A9B71-85F7-2941-8C86-6ECBF1FA7342}"/>
                </a:ext>
              </a:extLst>
            </p:cNvPr>
            <p:cNvSpPr/>
            <p:nvPr/>
          </p:nvSpPr>
          <p:spPr>
            <a:xfrm>
              <a:off x="8969424" y="4865815"/>
              <a:ext cx="1600200" cy="740664"/>
            </a:xfrm>
            <a:prstGeom prst="roundRect">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WBM</a:t>
              </a:r>
            </a:p>
          </p:txBody>
        </p:sp>
        <p:sp>
          <p:nvSpPr>
            <p:cNvPr id="18" name="Rounded Rectangle 17">
              <a:extLst>
                <a:ext uri="{FF2B5EF4-FFF2-40B4-BE49-F238E27FC236}">
                  <a16:creationId xmlns:a16="http://schemas.microsoft.com/office/drawing/2014/main" id="{50316946-2CEC-5B40-8FFC-67A6AB03306D}"/>
                </a:ext>
              </a:extLst>
            </p:cNvPr>
            <p:cNvSpPr/>
            <p:nvPr/>
          </p:nvSpPr>
          <p:spPr>
            <a:xfrm>
              <a:off x="6591300" y="4865815"/>
              <a:ext cx="1600200" cy="740664"/>
            </a:xfrm>
            <a:prstGeom prst="roundRect">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SIMPLE-G</a:t>
              </a:r>
            </a:p>
          </p:txBody>
        </p:sp>
        <p:pic>
          <p:nvPicPr>
            <p:cNvPr id="19" name="Picture 18">
              <a:extLst>
                <a:ext uri="{FF2B5EF4-FFF2-40B4-BE49-F238E27FC236}">
                  <a16:creationId xmlns:a16="http://schemas.microsoft.com/office/drawing/2014/main" id="{92531C01-B474-C141-9121-8589BF8E3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40529">
              <a:off x="8203179" y="4877674"/>
              <a:ext cx="740664" cy="740664"/>
            </a:xfrm>
            <a:prstGeom prst="rect">
              <a:avLst/>
            </a:prstGeom>
          </p:spPr>
        </p:pic>
        <p:cxnSp>
          <p:nvCxnSpPr>
            <p:cNvPr id="20" name="Straight Arrow Connector 19">
              <a:extLst>
                <a:ext uri="{FF2B5EF4-FFF2-40B4-BE49-F238E27FC236}">
                  <a16:creationId xmlns:a16="http://schemas.microsoft.com/office/drawing/2014/main" id="{3ED00A58-449B-EC45-B330-8A4CF266C614}"/>
                </a:ext>
              </a:extLst>
            </p:cNvPr>
            <p:cNvCxnSpPr>
              <a:cxnSpLocks/>
            </p:cNvCxnSpPr>
            <p:nvPr/>
          </p:nvCxnSpPr>
          <p:spPr>
            <a:xfrm>
              <a:off x="9675640" y="4330657"/>
              <a:ext cx="0" cy="444502"/>
            </a:xfrm>
            <a:prstGeom prst="straightConnector1">
              <a:avLst/>
            </a:prstGeom>
            <a:ln w="25400">
              <a:solidFill>
                <a:schemeClr val="bg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16CFDA0-03A9-BE48-AD7E-1F7C2A612D54}"/>
                </a:ext>
              </a:extLst>
            </p:cNvPr>
            <p:cNvCxnSpPr>
              <a:cxnSpLocks/>
            </p:cNvCxnSpPr>
            <p:nvPr/>
          </p:nvCxnSpPr>
          <p:spPr>
            <a:xfrm flipH="1">
              <a:off x="8336956" y="4353777"/>
              <a:ext cx="560377" cy="470851"/>
            </a:xfrm>
            <a:prstGeom prst="straightConnector1">
              <a:avLst/>
            </a:prstGeom>
            <a:ln w="25400">
              <a:solidFill>
                <a:schemeClr val="bg1"/>
              </a:solidFill>
              <a:tailEnd type="stealth" w="med" len="lg"/>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3C115AA5-5165-1B42-8CC4-7CB37DF90B82}"/>
                </a:ext>
              </a:extLst>
            </p:cNvPr>
            <p:cNvSpPr/>
            <p:nvPr/>
          </p:nvSpPr>
          <p:spPr>
            <a:xfrm>
              <a:off x="6527800" y="3316071"/>
              <a:ext cx="4092624" cy="2395820"/>
            </a:xfrm>
            <a:prstGeom prst="roundRect">
              <a:avLst>
                <a:gd name="adj" fmla="val 440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F55A309A-7E4C-8445-AF3C-A66A3ECA230C}"/>
              </a:ext>
            </a:extLst>
          </p:cNvPr>
          <p:cNvSpPr txBox="1"/>
          <p:nvPr/>
        </p:nvSpPr>
        <p:spPr>
          <a:xfrm>
            <a:off x="7615835" y="3622456"/>
            <a:ext cx="4092624" cy="461665"/>
          </a:xfrm>
          <a:prstGeom prst="rect">
            <a:avLst/>
          </a:prstGeom>
          <a:noFill/>
        </p:spPr>
        <p:txBody>
          <a:bodyPr wrap="square" rtlCol="0">
            <a:spAutoFit/>
          </a:bodyPr>
          <a:lstStyle/>
          <a:p>
            <a:pPr algn="ctr"/>
            <a:r>
              <a:rPr lang="en-US" sz="2400" b="1" dirty="0"/>
              <a:t>Model Framework</a:t>
            </a:r>
          </a:p>
        </p:txBody>
      </p:sp>
      <p:sp>
        <p:nvSpPr>
          <p:cNvPr id="26" name="Rounded Rectangle 25">
            <a:extLst>
              <a:ext uri="{FF2B5EF4-FFF2-40B4-BE49-F238E27FC236}">
                <a16:creationId xmlns:a16="http://schemas.microsoft.com/office/drawing/2014/main" id="{32B69FB9-D099-0D4D-99D6-EDCA4362AF79}"/>
              </a:ext>
            </a:extLst>
          </p:cNvPr>
          <p:cNvSpPr/>
          <p:nvPr/>
        </p:nvSpPr>
        <p:spPr>
          <a:xfrm>
            <a:off x="7709915" y="4140534"/>
            <a:ext cx="1600200" cy="740664"/>
          </a:xfrm>
          <a:prstGeom prst="roundRect">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ENVISAGE</a:t>
            </a:r>
          </a:p>
        </p:txBody>
      </p:sp>
      <p:cxnSp>
        <p:nvCxnSpPr>
          <p:cNvPr id="27" name="Straight Arrow Connector 26">
            <a:extLst>
              <a:ext uri="{FF2B5EF4-FFF2-40B4-BE49-F238E27FC236}">
                <a16:creationId xmlns:a16="http://schemas.microsoft.com/office/drawing/2014/main" id="{09EF8487-2103-FD4A-9104-A25362B6ECF7}"/>
              </a:ext>
            </a:extLst>
          </p:cNvPr>
          <p:cNvCxnSpPr>
            <a:cxnSpLocks/>
          </p:cNvCxnSpPr>
          <p:nvPr/>
        </p:nvCxnSpPr>
        <p:spPr>
          <a:xfrm>
            <a:off x="8480252" y="5000299"/>
            <a:ext cx="1" cy="459259"/>
          </a:xfrm>
          <a:prstGeom prst="straightConnector1">
            <a:avLst/>
          </a:prstGeom>
          <a:ln w="25400">
            <a:solidFill>
              <a:schemeClr val="bg1"/>
            </a:solidFill>
            <a:prstDash val="sysDash"/>
            <a:tailEnd type="stealth"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83E481-548A-B244-A364-940DB041414B}"/>
              </a:ext>
            </a:extLst>
          </p:cNvPr>
          <p:cNvCxnSpPr>
            <a:cxnSpLocks/>
          </p:cNvCxnSpPr>
          <p:nvPr/>
        </p:nvCxnSpPr>
        <p:spPr>
          <a:xfrm rot="10800000" flipH="1">
            <a:off x="9294513" y="4992919"/>
            <a:ext cx="560377" cy="470851"/>
          </a:xfrm>
          <a:prstGeom prst="straightConnector1">
            <a:avLst/>
          </a:prstGeom>
          <a:ln w="25400">
            <a:solidFill>
              <a:schemeClr val="bg1"/>
            </a:solidFill>
            <a:prstDash val="sysDash"/>
            <a:tailEnd type="stealth" w="med"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419209A-1432-4F4F-BF90-A3B454B9A341}"/>
              </a:ext>
            </a:extLst>
          </p:cNvPr>
          <p:cNvCxnSpPr>
            <a:cxnSpLocks/>
          </p:cNvCxnSpPr>
          <p:nvPr/>
        </p:nvCxnSpPr>
        <p:spPr>
          <a:xfrm flipV="1">
            <a:off x="10982218" y="5006094"/>
            <a:ext cx="0" cy="429747"/>
          </a:xfrm>
          <a:prstGeom prst="straightConnector1">
            <a:avLst/>
          </a:prstGeom>
          <a:ln w="25400">
            <a:solidFill>
              <a:schemeClr val="bg1"/>
            </a:solidFill>
            <a:prstDash val="sysDash"/>
            <a:tailEnd type="stealth"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B734CA3-7F2F-C44D-A7BA-CD63775FABA9}"/>
              </a:ext>
            </a:extLst>
          </p:cNvPr>
          <p:cNvCxnSpPr>
            <a:cxnSpLocks/>
          </p:cNvCxnSpPr>
          <p:nvPr/>
        </p:nvCxnSpPr>
        <p:spPr>
          <a:xfrm flipV="1">
            <a:off x="8629963" y="4999620"/>
            <a:ext cx="1" cy="459259"/>
          </a:xfrm>
          <a:prstGeom prst="straightConnector1">
            <a:avLst/>
          </a:prstGeom>
          <a:ln w="25400">
            <a:solidFill>
              <a:schemeClr val="bg1"/>
            </a:solidFill>
            <a:prstDash val="sysDash"/>
            <a:tailEnd type="stealth" w="med" len="lg"/>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8711E05-B258-8F42-9312-1F80B7B743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8472" y="229251"/>
            <a:ext cx="3127746" cy="3329193"/>
          </a:xfrm>
          <a:prstGeom prst="rect">
            <a:avLst/>
          </a:prstGeom>
          <a:noFill/>
          <a:ln w="15875">
            <a:solidFill>
              <a:schemeClr val="bg1"/>
            </a:solid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solidFill>
                  <a:srgbClr val="FFFFFF"/>
                </a:solidFill>
              </a14:hiddenFill>
            </a:ext>
          </a:extLst>
        </p:spPr>
      </p:pic>
    </p:spTree>
    <p:extLst>
      <p:ext uri="{BB962C8B-B14F-4D97-AF65-F5344CB8AC3E}">
        <p14:creationId xmlns:p14="http://schemas.microsoft.com/office/powerpoint/2010/main" val="111468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1706307" y="400855"/>
            <a:ext cx="8779387" cy="512448"/>
          </a:xfrm>
        </p:spPr>
        <p:txBody>
          <a:bodyPr/>
          <a:lstStyle/>
          <a:p>
            <a:r>
              <a:rPr lang="en-US" i="0" dirty="0"/>
              <a:t>The Project Focuses on Four Interrelated Challenges</a:t>
            </a:r>
          </a:p>
        </p:txBody>
      </p:sp>
      <p:sp>
        <p:nvSpPr>
          <p:cNvPr id="3" name="Subtitle 2">
            <a:extLst>
              <a:ext uri="{FF2B5EF4-FFF2-40B4-BE49-F238E27FC236}">
                <a16:creationId xmlns:a16="http://schemas.microsoft.com/office/drawing/2014/main" id="{00A9A807-2770-48CC-9BEC-4AE06C6757DB}"/>
              </a:ext>
            </a:extLst>
          </p:cNvPr>
          <p:cNvSpPr>
            <a:spLocks noGrp="1"/>
          </p:cNvSpPr>
          <p:nvPr>
            <p:ph type="subTitle" idx="1"/>
          </p:nvPr>
        </p:nvSpPr>
        <p:spPr>
          <a:xfrm>
            <a:off x="1706307" y="1007678"/>
            <a:ext cx="8246157" cy="341599"/>
          </a:xfrm>
        </p:spPr>
        <p:txBody>
          <a:bodyPr/>
          <a:lstStyle/>
          <a:p>
            <a:r>
              <a:rPr lang="en-US" dirty="0"/>
              <a:t>How can varied stakeholders balance solutions across domains?</a:t>
            </a:r>
          </a:p>
        </p:txBody>
      </p:sp>
      <p:sp>
        <p:nvSpPr>
          <p:cNvPr id="15" name="Text Placeholder 14">
            <a:extLst>
              <a:ext uri="{FF2B5EF4-FFF2-40B4-BE49-F238E27FC236}">
                <a16:creationId xmlns:a16="http://schemas.microsoft.com/office/drawing/2014/main" id="{070E0A1E-086B-403C-8CD8-28D6626144E8}"/>
              </a:ext>
            </a:extLst>
          </p:cNvPr>
          <p:cNvSpPr>
            <a:spLocks noGrp="1"/>
          </p:cNvSpPr>
          <p:nvPr>
            <p:ph type="body" sz="quarter" idx="14"/>
          </p:nvPr>
        </p:nvSpPr>
        <p:spPr>
          <a:xfrm>
            <a:off x="8078986" y="2659933"/>
            <a:ext cx="3500005" cy="2046714"/>
          </a:xfrm>
        </p:spPr>
        <p:txBody>
          <a:bodyPr>
            <a:spAutoFit/>
          </a:bodyPr>
          <a:lstStyle/>
          <a:p>
            <a:pPr marL="0" indent="0">
              <a:buNone/>
            </a:pPr>
            <a:r>
              <a:rPr lang="en-US" b="1" dirty="0"/>
              <a:t>Four primary outcome domains</a:t>
            </a:r>
          </a:p>
          <a:p>
            <a:pPr lvl="1"/>
            <a:r>
              <a:rPr lang="en-US" dirty="0"/>
              <a:t>Water quantity</a:t>
            </a:r>
          </a:p>
          <a:p>
            <a:pPr lvl="1"/>
            <a:r>
              <a:rPr lang="en-US" dirty="0"/>
              <a:t>Water quality</a:t>
            </a:r>
          </a:p>
          <a:p>
            <a:pPr lvl="1"/>
            <a:r>
              <a:rPr lang="en-US" dirty="0"/>
              <a:t>Food production</a:t>
            </a:r>
          </a:p>
          <a:p>
            <a:pPr lvl="1"/>
            <a:r>
              <a:rPr lang="en-US" dirty="0"/>
              <a:t>Energy and GHG emissions</a:t>
            </a:r>
          </a:p>
          <a:p>
            <a:pPr marL="228600" lvl="1" indent="0">
              <a:buNone/>
            </a:pPr>
            <a:r>
              <a:rPr lang="en-US" dirty="0"/>
              <a:t> </a:t>
            </a:r>
          </a:p>
        </p:txBody>
      </p:sp>
      <p:pic>
        <p:nvPicPr>
          <p:cNvPr id="10" name="Picture 9">
            <a:extLst>
              <a:ext uri="{FF2B5EF4-FFF2-40B4-BE49-F238E27FC236}">
                <a16:creationId xmlns:a16="http://schemas.microsoft.com/office/drawing/2014/main" id="{27E19738-F61D-4F4A-A5FF-62D5907386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3009" y="1570135"/>
            <a:ext cx="6671017" cy="4630740"/>
          </a:xfrm>
          <a:prstGeom prst="rect">
            <a:avLst/>
          </a:prstGeom>
        </p:spPr>
      </p:pic>
    </p:spTree>
    <p:extLst>
      <p:ext uri="{BB962C8B-B14F-4D97-AF65-F5344CB8AC3E}">
        <p14:creationId xmlns:p14="http://schemas.microsoft.com/office/powerpoint/2010/main" val="294315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1706307" y="400855"/>
            <a:ext cx="8779387" cy="512448"/>
          </a:xfrm>
        </p:spPr>
        <p:txBody>
          <a:bodyPr/>
          <a:lstStyle/>
          <a:p>
            <a:r>
              <a:rPr lang="en-US" i="0" dirty="0"/>
              <a:t>Method for Multi-lever Understanding - Model Coupling</a:t>
            </a:r>
          </a:p>
        </p:txBody>
      </p:sp>
      <p:pic>
        <p:nvPicPr>
          <p:cNvPr id="8" name="Picture 7">
            <a:extLst>
              <a:ext uri="{FF2B5EF4-FFF2-40B4-BE49-F238E27FC236}">
                <a16:creationId xmlns:a16="http://schemas.microsoft.com/office/drawing/2014/main" id="{A32A4B47-B92D-4F28-AC2B-E7D99D353E1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286" b="23066"/>
          <a:stretch/>
        </p:blipFill>
        <p:spPr>
          <a:xfrm>
            <a:off x="790575" y="1569719"/>
            <a:ext cx="7410506" cy="4628609"/>
          </a:xfrm>
          <a:prstGeom prst="rect">
            <a:avLst/>
          </a:prstGeom>
        </p:spPr>
      </p:pic>
      <p:sp>
        <p:nvSpPr>
          <p:cNvPr id="9" name="Text Placeholder 14">
            <a:extLst>
              <a:ext uri="{FF2B5EF4-FFF2-40B4-BE49-F238E27FC236}">
                <a16:creationId xmlns:a16="http://schemas.microsoft.com/office/drawing/2014/main" id="{33ABFE9A-4190-4CF9-96F7-B80040ACC632}"/>
              </a:ext>
            </a:extLst>
          </p:cNvPr>
          <p:cNvSpPr txBox="1">
            <a:spLocks/>
          </p:cNvSpPr>
          <p:nvPr/>
        </p:nvSpPr>
        <p:spPr>
          <a:xfrm>
            <a:off x="8414962" y="1872784"/>
            <a:ext cx="3539145" cy="3847207"/>
          </a:xfrm>
          <a:prstGeom prst="rect">
            <a:avLst/>
          </a:prstGeom>
        </p:spPr>
        <p:txBody>
          <a:bodyPr vert="horz" wrap="square" lIns="0" tIns="0" rIns="0" bIns="0" rtlCol="0">
            <a:spAutoFit/>
          </a:bodyPr>
          <a:lstStyle>
            <a:lvl1pPr marL="274320" marR="0" indent="-274320" algn="l" defTabSz="457200" rtl="0" eaLnBrk="1" fontAlgn="auto" latinLnBrk="0" hangingPunct="1">
              <a:lnSpc>
                <a:spcPct val="100000"/>
              </a:lnSpc>
              <a:spcBef>
                <a:spcPts val="120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6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b="1" dirty="0"/>
              <a:t>21 “pieces of pie”</a:t>
            </a:r>
          </a:p>
          <a:p>
            <a:r>
              <a:rPr lang="en-US" b="1" dirty="0"/>
              <a:t>Coupled models and information passing between them</a:t>
            </a:r>
          </a:p>
          <a:p>
            <a:r>
              <a:rPr lang="en-US" b="1" dirty="0"/>
              <a:t>Necessary first step</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B87C0E19-F48B-2646-A779-3C61C2FB195E}"/>
              </a:ext>
            </a:extLst>
          </p:cNvPr>
          <p:cNvPicPr>
            <a:picLocks noChangeAspect="1"/>
          </p:cNvPicPr>
          <p:nvPr/>
        </p:nvPicPr>
        <p:blipFill>
          <a:blip r:embed="rId3"/>
          <a:stretch>
            <a:fillRect/>
          </a:stretch>
        </p:blipFill>
        <p:spPr>
          <a:xfrm>
            <a:off x="8642865" y="3884023"/>
            <a:ext cx="2658199" cy="1426013"/>
          </a:xfrm>
          <a:prstGeom prst="rect">
            <a:avLst/>
          </a:prstGeom>
        </p:spPr>
      </p:pic>
    </p:spTree>
    <p:extLst>
      <p:ext uri="{BB962C8B-B14F-4D97-AF65-F5344CB8AC3E}">
        <p14:creationId xmlns:p14="http://schemas.microsoft.com/office/powerpoint/2010/main" val="4751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A9A807-2770-48CC-9BEC-4AE06C6757DB}"/>
              </a:ext>
            </a:extLst>
          </p:cNvPr>
          <p:cNvSpPr>
            <a:spLocks noGrp="1"/>
          </p:cNvSpPr>
          <p:nvPr>
            <p:ph type="subTitle" idx="1"/>
          </p:nvPr>
        </p:nvSpPr>
        <p:spPr>
          <a:xfrm>
            <a:off x="1706307" y="1007678"/>
            <a:ext cx="8246157" cy="341599"/>
          </a:xfrm>
        </p:spPr>
        <p:txBody>
          <a:bodyPr/>
          <a:lstStyle/>
          <a:p>
            <a:r>
              <a:rPr lang="en-US" dirty="0"/>
              <a:t>In-progress analyses</a:t>
            </a:r>
          </a:p>
        </p:txBody>
      </p:sp>
      <p:sp>
        <p:nvSpPr>
          <p:cNvPr id="15" name="Text Placeholder 14">
            <a:extLst>
              <a:ext uri="{FF2B5EF4-FFF2-40B4-BE49-F238E27FC236}">
                <a16:creationId xmlns:a16="http://schemas.microsoft.com/office/drawing/2014/main" id="{070E0A1E-086B-403C-8CD8-28D6626144E8}"/>
              </a:ext>
            </a:extLst>
          </p:cNvPr>
          <p:cNvSpPr>
            <a:spLocks noGrp="1"/>
          </p:cNvSpPr>
          <p:nvPr>
            <p:ph type="body" sz="quarter" idx="14"/>
          </p:nvPr>
        </p:nvSpPr>
        <p:spPr>
          <a:xfrm>
            <a:off x="8503095" y="1902097"/>
            <a:ext cx="3267075" cy="1004086"/>
          </a:xfrm>
        </p:spPr>
        <p:txBody>
          <a:bodyPr/>
          <a:lstStyle/>
          <a:p>
            <a:pPr marL="0" indent="0">
              <a:buNone/>
            </a:pPr>
            <a:r>
              <a:rPr lang="en-US" b="1" dirty="0"/>
              <a:t>Most papers use only one or two of the four models</a:t>
            </a:r>
          </a:p>
        </p:txBody>
      </p:sp>
      <p:pic>
        <p:nvPicPr>
          <p:cNvPr id="8" name="Picture 7">
            <a:extLst>
              <a:ext uri="{FF2B5EF4-FFF2-40B4-BE49-F238E27FC236}">
                <a16:creationId xmlns:a16="http://schemas.microsoft.com/office/drawing/2014/main" id="{91C9569E-6256-4833-A03B-E576DB9575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286" b="23066"/>
          <a:stretch/>
        </p:blipFill>
        <p:spPr>
          <a:xfrm>
            <a:off x="790575" y="1569719"/>
            <a:ext cx="7410506" cy="4628609"/>
          </a:xfrm>
          <a:prstGeom prst="rect">
            <a:avLst/>
          </a:prstGeom>
        </p:spPr>
      </p:pic>
      <p:sp>
        <p:nvSpPr>
          <p:cNvPr id="4" name="Oval 3">
            <a:extLst>
              <a:ext uri="{FF2B5EF4-FFF2-40B4-BE49-F238E27FC236}">
                <a16:creationId xmlns:a16="http://schemas.microsoft.com/office/drawing/2014/main" id="{EC703FDF-4721-3F46-A3A7-03934892C677}"/>
              </a:ext>
            </a:extLst>
          </p:cNvPr>
          <p:cNvSpPr/>
          <p:nvPr/>
        </p:nvSpPr>
        <p:spPr>
          <a:xfrm>
            <a:off x="3402199" y="2266096"/>
            <a:ext cx="4430794" cy="1162903"/>
          </a:xfrm>
          <a:prstGeom prst="ellipse">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8A43774-5C69-4F4B-ABC1-5D5654F7D4F3}"/>
              </a:ext>
            </a:extLst>
          </p:cNvPr>
          <p:cNvCxnSpPr>
            <a:cxnSpLocks/>
          </p:cNvCxnSpPr>
          <p:nvPr/>
        </p:nvCxnSpPr>
        <p:spPr>
          <a:xfrm>
            <a:off x="7480453" y="3159677"/>
            <a:ext cx="1022642" cy="50366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 Placeholder 14">
            <a:extLst>
              <a:ext uri="{FF2B5EF4-FFF2-40B4-BE49-F238E27FC236}">
                <a16:creationId xmlns:a16="http://schemas.microsoft.com/office/drawing/2014/main" id="{B312DFDA-2655-6746-9CDB-36603AF8293B}"/>
              </a:ext>
            </a:extLst>
          </p:cNvPr>
          <p:cNvSpPr txBox="1">
            <a:spLocks/>
          </p:cNvSpPr>
          <p:nvPr/>
        </p:nvSpPr>
        <p:spPr>
          <a:xfrm>
            <a:off x="8503096" y="2659252"/>
            <a:ext cx="3267075" cy="2831544"/>
          </a:xfrm>
          <a:prstGeom prst="rect">
            <a:avLst/>
          </a:prstGeom>
          <a:ln w="15875">
            <a:noFill/>
          </a:ln>
        </p:spPr>
        <p:txBody>
          <a:bodyPr vert="horz" lIns="0" tIns="0" rIns="0" bIns="0" rtlCol="0">
            <a:spAutoFit/>
          </a:bodyPr>
          <a:lstStyle>
            <a:lvl1pPr marL="274320" marR="0" indent="-274320" algn="l" defTabSz="457200" rtl="0" eaLnBrk="1" fontAlgn="auto" latinLnBrk="0" hangingPunct="1">
              <a:lnSpc>
                <a:spcPct val="100000"/>
              </a:lnSpc>
              <a:spcBef>
                <a:spcPts val="120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6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b="1" dirty="0">
                <a:solidFill>
                  <a:srgbClr val="00B0F0"/>
                </a:solidFill>
              </a:rPr>
              <a:t>Example 1: </a:t>
            </a:r>
          </a:p>
          <a:p>
            <a:r>
              <a:rPr lang="en-US" b="1" dirty="0">
                <a:solidFill>
                  <a:srgbClr val="00B0F0"/>
                </a:solidFill>
              </a:rPr>
              <a:t>Nutrient Management: Nitrogen removal and field-margin management paper</a:t>
            </a:r>
          </a:p>
          <a:p>
            <a:r>
              <a:rPr lang="en-US" b="1" dirty="0">
                <a:solidFill>
                  <a:srgbClr val="00B0F0"/>
                </a:solidFill>
              </a:rPr>
              <a:t>One-way coupling</a:t>
            </a:r>
          </a:p>
          <a:p>
            <a:pPr lvl="1"/>
            <a:r>
              <a:rPr lang="en-US" b="1" dirty="0">
                <a:solidFill>
                  <a:srgbClr val="00B0F0"/>
                </a:solidFill>
              </a:rPr>
              <a:t>(</a:t>
            </a:r>
            <a:r>
              <a:rPr lang="en-US" b="1" dirty="0" err="1">
                <a:solidFill>
                  <a:srgbClr val="00B0F0"/>
                </a:solidFill>
              </a:rPr>
              <a:t>Agro</a:t>
            </a:r>
            <a:r>
              <a:rPr lang="en-US" b="1" dirty="0">
                <a:solidFill>
                  <a:srgbClr val="00B0F0"/>
                </a:solidFill>
              </a:rPr>
              <a:t>-IBIS to WBM)</a:t>
            </a:r>
          </a:p>
          <a:p>
            <a:r>
              <a:rPr lang="en-US" b="1" dirty="0">
                <a:solidFill>
                  <a:srgbClr val="00B0F0"/>
                </a:solidFill>
              </a:rPr>
              <a:t>Two lever domains</a:t>
            </a:r>
          </a:p>
          <a:p>
            <a:pPr lvl="1"/>
            <a:r>
              <a:rPr lang="en-US" b="1" dirty="0">
                <a:solidFill>
                  <a:srgbClr val="00B0F0"/>
                </a:solidFill>
              </a:rPr>
              <a:t>(IRR, NIT)</a:t>
            </a:r>
          </a:p>
        </p:txBody>
      </p:sp>
      <p:sp>
        <p:nvSpPr>
          <p:cNvPr id="14" name="Title">
            <a:extLst>
              <a:ext uri="{FF2B5EF4-FFF2-40B4-BE49-F238E27FC236}">
                <a16:creationId xmlns:a16="http://schemas.microsoft.com/office/drawing/2014/main" id="{A3ADC01D-C2DE-5F46-B805-C3FB65F04058}"/>
              </a:ext>
            </a:extLst>
          </p:cNvPr>
          <p:cNvSpPr>
            <a:spLocks noGrp="1"/>
          </p:cNvSpPr>
          <p:nvPr>
            <p:ph type="ctrTitle"/>
          </p:nvPr>
        </p:nvSpPr>
        <p:spPr>
          <a:xfrm>
            <a:off x="1706307" y="400855"/>
            <a:ext cx="8779387" cy="512448"/>
          </a:xfrm>
        </p:spPr>
        <p:txBody>
          <a:bodyPr/>
          <a:lstStyle/>
          <a:p>
            <a:r>
              <a:rPr lang="en-US" i="0" dirty="0"/>
              <a:t>Method for Multi-lever Understanding - Model Coupling</a:t>
            </a:r>
          </a:p>
        </p:txBody>
      </p:sp>
    </p:spTree>
    <p:extLst>
      <p:ext uri="{BB962C8B-B14F-4D97-AF65-F5344CB8AC3E}">
        <p14:creationId xmlns:p14="http://schemas.microsoft.com/office/powerpoint/2010/main" val="96098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A9A807-2770-48CC-9BEC-4AE06C6757DB}"/>
              </a:ext>
            </a:extLst>
          </p:cNvPr>
          <p:cNvSpPr>
            <a:spLocks noGrp="1"/>
          </p:cNvSpPr>
          <p:nvPr>
            <p:ph type="subTitle" idx="1"/>
          </p:nvPr>
        </p:nvSpPr>
        <p:spPr>
          <a:xfrm>
            <a:off x="1706307" y="1007678"/>
            <a:ext cx="8246157" cy="341599"/>
          </a:xfrm>
        </p:spPr>
        <p:txBody>
          <a:bodyPr/>
          <a:lstStyle/>
          <a:p>
            <a:r>
              <a:rPr lang="en-US" dirty="0"/>
              <a:t>In-progress analyses</a:t>
            </a:r>
          </a:p>
        </p:txBody>
      </p:sp>
      <p:sp>
        <p:nvSpPr>
          <p:cNvPr id="15" name="Text Placeholder 14">
            <a:extLst>
              <a:ext uri="{FF2B5EF4-FFF2-40B4-BE49-F238E27FC236}">
                <a16:creationId xmlns:a16="http://schemas.microsoft.com/office/drawing/2014/main" id="{070E0A1E-086B-403C-8CD8-28D6626144E8}"/>
              </a:ext>
            </a:extLst>
          </p:cNvPr>
          <p:cNvSpPr>
            <a:spLocks noGrp="1"/>
          </p:cNvSpPr>
          <p:nvPr>
            <p:ph type="body" sz="quarter" idx="14"/>
          </p:nvPr>
        </p:nvSpPr>
        <p:spPr>
          <a:xfrm>
            <a:off x="8503095" y="1902097"/>
            <a:ext cx="3267075" cy="1004086"/>
          </a:xfrm>
        </p:spPr>
        <p:txBody>
          <a:bodyPr/>
          <a:lstStyle/>
          <a:p>
            <a:pPr marL="0" indent="0">
              <a:buNone/>
            </a:pPr>
            <a:r>
              <a:rPr lang="en-US" b="1" dirty="0"/>
              <a:t>Most papers use only one or two of the four models</a:t>
            </a:r>
          </a:p>
        </p:txBody>
      </p:sp>
      <p:pic>
        <p:nvPicPr>
          <p:cNvPr id="8" name="Picture 7">
            <a:extLst>
              <a:ext uri="{FF2B5EF4-FFF2-40B4-BE49-F238E27FC236}">
                <a16:creationId xmlns:a16="http://schemas.microsoft.com/office/drawing/2014/main" id="{91C9569E-6256-4833-A03B-E576DB9575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286" b="23066"/>
          <a:stretch/>
        </p:blipFill>
        <p:spPr>
          <a:xfrm>
            <a:off x="790575" y="1569719"/>
            <a:ext cx="7410506" cy="4628609"/>
          </a:xfrm>
          <a:prstGeom prst="rect">
            <a:avLst/>
          </a:prstGeom>
        </p:spPr>
      </p:pic>
      <p:sp>
        <p:nvSpPr>
          <p:cNvPr id="12" name="Text Placeholder 14">
            <a:extLst>
              <a:ext uri="{FF2B5EF4-FFF2-40B4-BE49-F238E27FC236}">
                <a16:creationId xmlns:a16="http://schemas.microsoft.com/office/drawing/2014/main" id="{B312DFDA-2655-6746-9CDB-36603AF8293B}"/>
              </a:ext>
            </a:extLst>
          </p:cNvPr>
          <p:cNvSpPr txBox="1">
            <a:spLocks/>
          </p:cNvSpPr>
          <p:nvPr/>
        </p:nvSpPr>
        <p:spPr>
          <a:xfrm>
            <a:off x="8503096" y="2659252"/>
            <a:ext cx="3267075" cy="2831544"/>
          </a:xfrm>
          <a:prstGeom prst="rect">
            <a:avLst/>
          </a:prstGeom>
          <a:ln w="15875">
            <a:noFill/>
          </a:ln>
        </p:spPr>
        <p:txBody>
          <a:bodyPr vert="horz" lIns="0" tIns="0" rIns="0" bIns="0" rtlCol="0">
            <a:spAutoFit/>
          </a:bodyPr>
          <a:lstStyle>
            <a:lvl1pPr marL="274320" marR="0" indent="-274320" algn="l" defTabSz="457200" rtl="0" eaLnBrk="1" fontAlgn="auto" latinLnBrk="0" hangingPunct="1">
              <a:lnSpc>
                <a:spcPct val="100000"/>
              </a:lnSpc>
              <a:spcBef>
                <a:spcPts val="120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6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b="1" dirty="0">
                <a:solidFill>
                  <a:srgbClr val="00B0F0"/>
                </a:solidFill>
              </a:rPr>
              <a:t>Example 2: </a:t>
            </a:r>
          </a:p>
          <a:p>
            <a:r>
              <a:rPr lang="en-US" b="1" dirty="0">
                <a:solidFill>
                  <a:srgbClr val="00B0F0"/>
                </a:solidFill>
              </a:rPr>
              <a:t>Nutrient Management: Policy Interventions and Spillovers </a:t>
            </a:r>
          </a:p>
          <a:p>
            <a:r>
              <a:rPr lang="en-US" b="1" dirty="0">
                <a:solidFill>
                  <a:srgbClr val="00B0F0"/>
                </a:solidFill>
              </a:rPr>
              <a:t>One-way coupling</a:t>
            </a:r>
          </a:p>
          <a:p>
            <a:pPr lvl="1"/>
            <a:r>
              <a:rPr lang="en-US" b="1" dirty="0">
                <a:solidFill>
                  <a:srgbClr val="00B0F0"/>
                </a:solidFill>
              </a:rPr>
              <a:t>(</a:t>
            </a:r>
            <a:r>
              <a:rPr lang="en-US" b="1" dirty="0" err="1">
                <a:solidFill>
                  <a:srgbClr val="00B0F0"/>
                </a:solidFill>
              </a:rPr>
              <a:t>Agro</a:t>
            </a:r>
            <a:r>
              <a:rPr lang="en-US" b="1" dirty="0">
                <a:solidFill>
                  <a:srgbClr val="00B0F0"/>
                </a:solidFill>
              </a:rPr>
              <a:t>-IBIS to SIMPLE-G)</a:t>
            </a:r>
          </a:p>
          <a:p>
            <a:r>
              <a:rPr lang="en-US" b="1" dirty="0">
                <a:solidFill>
                  <a:srgbClr val="00B0F0"/>
                </a:solidFill>
              </a:rPr>
              <a:t>Two lever domains</a:t>
            </a:r>
          </a:p>
          <a:p>
            <a:pPr lvl="1"/>
            <a:r>
              <a:rPr lang="en-US" b="1" dirty="0">
                <a:solidFill>
                  <a:srgbClr val="00B0F0"/>
                </a:solidFill>
              </a:rPr>
              <a:t>(IRR, NIT)</a:t>
            </a:r>
          </a:p>
        </p:txBody>
      </p:sp>
      <p:sp>
        <p:nvSpPr>
          <p:cNvPr id="14" name="Title">
            <a:extLst>
              <a:ext uri="{FF2B5EF4-FFF2-40B4-BE49-F238E27FC236}">
                <a16:creationId xmlns:a16="http://schemas.microsoft.com/office/drawing/2014/main" id="{A3ADC01D-C2DE-5F46-B805-C3FB65F04058}"/>
              </a:ext>
            </a:extLst>
          </p:cNvPr>
          <p:cNvSpPr>
            <a:spLocks noGrp="1"/>
          </p:cNvSpPr>
          <p:nvPr>
            <p:ph type="ctrTitle"/>
          </p:nvPr>
        </p:nvSpPr>
        <p:spPr>
          <a:xfrm>
            <a:off x="1706307" y="400855"/>
            <a:ext cx="8779387" cy="512448"/>
          </a:xfrm>
        </p:spPr>
        <p:txBody>
          <a:bodyPr/>
          <a:lstStyle/>
          <a:p>
            <a:r>
              <a:rPr lang="en-US" i="0" dirty="0"/>
              <a:t>Method for Multi-lever Understanding - Model Coupling</a:t>
            </a:r>
          </a:p>
        </p:txBody>
      </p:sp>
      <p:sp>
        <p:nvSpPr>
          <p:cNvPr id="10" name="Oval 9">
            <a:extLst>
              <a:ext uri="{FF2B5EF4-FFF2-40B4-BE49-F238E27FC236}">
                <a16:creationId xmlns:a16="http://schemas.microsoft.com/office/drawing/2014/main" id="{B469845C-5DFD-454A-B515-52ECE3551EEF}"/>
              </a:ext>
            </a:extLst>
          </p:cNvPr>
          <p:cNvSpPr/>
          <p:nvPr/>
        </p:nvSpPr>
        <p:spPr>
          <a:xfrm rot="16200000">
            <a:off x="2893059" y="2339337"/>
            <a:ext cx="3027684" cy="2971803"/>
          </a:xfrm>
          <a:prstGeom prst="ellipse">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465A13D-8AF9-9C4F-9043-5FD95609C4EB}"/>
              </a:ext>
            </a:extLst>
          </p:cNvPr>
          <p:cNvCxnSpPr>
            <a:cxnSpLocks/>
          </p:cNvCxnSpPr>
          <p:nvPr/>
        </p:nvCxnSpPr>
        <p:spPr>
          <a:xfrm flipV="1">
            <a:off x="5892803" y="3646449"/>
            <a:ext cx="2515217" cy="23975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28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A9A807-2770-48CC-9BEC-4AE06C6757DB}"/>
              </a:ext>
            </a:extLst>
          </p:cNvPr>
          <p:cNvSpPr>
            <a:spLocks noGrp="1"/>
          </p:cNvSpPr>
          <p:nvPr>
            <p:ph type="subTitle" idx="1"/>
          </p:nvPr>
        </p:nvSpPr>
        <p:spPr>
          <a:xfrm>
            <a:off x="1706307" y="1007678"/>
            <a:ext cx="8246157" cy="341599"/>
          </a:xfrm>
        </p:spPr>
        <p:txBody>
          <a:bodyPr/>
          <a:lstStyle/>
          <a:p>
            <a:r>
              <a:rPr lang="en-US" dirty="0"/>
              <a:t>In-progress analyses</a:t>
            </a:r>
          </a:p>
        </p:txBody>
      </p:sp>
      <p:sp>
        <p:nvSpPr>
          <p:cNvPr id="15" name="Text Placeholder 14">
            <a:extLst>
              <a:ext uri="{FF2B5EF4-FFF2-40B4-BE49-F238E27FC236}">
                <a16:creationId xmlns:a16="http://schemas.microsoft.com/office/drawing/2014/main" id="{070E0A1E-086B-403C-8CD8-28D6626144E8}"/>
              </a:ext>
            </a:extLst>
          </p:cNvPr>
          <p:cNvSpPr>
            <a:spLocks noGrp="1"/>
          </p:cNvSpPr>
          <p:nvPr>
            <p:ph type="body" sz="quarter" idx="14"/>
          </p:nvPr>
        </p:nvSpPr>
        <p:spPr>
          <a:xfrm>
            <a:off x="8503095" y="1902097"/>
            <a:ext cx="3267075" cy="1004086"/>
          </a:xfrm>
        </p:spPr>
        <p:txBody>
          <a:bodyPr/>
          <a:lstStyle/>
          <a:p>
            <a:pPr marL="0" indent="0">
              <a:buNone/>
            </a:pPr>
            <a:r>
              <a:rPr lang="en-US" b="1" dirty="0"/>
              <a:t>Most papers use only one or two of the four models</a:t>
            </a:r>
          </a:p>
        </p:txBody>
      </p:sp>
      <p:pic>
        <p:nvPicPr>
          <p:cNvPr id="8" name="Picture 7">
            <a:extLst>
              <a:ext uri="{FF2B5EF4-FFF2-40B4-BE49-F238E27FC236}">
                <a16:creationId xmlns:a16="http://schemas.microsoft.com/office/drawing/2014/main" id="{91C9569E-6256-4833-A03B-E576DB9575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286" b="23066"/>
          <a:stretch/>
        </p:blipFill>
        <p:spPr>
          <a:xfrm>
            <a:off x="790575" y="1569719"/>
            <a:ext cx="7410506" cy="4628609"/>
          </a:xfrm>
          <a:prstGeom prst="rect">
            <a:avLst/>
          </a:prstGeom>
        </p:spPr>
      </p:pic>
      <p:sp>
        <p:nvSpPr>
          <p:cNvPr id="12" name="Text Placeholder 14">
            <a:extLst>
              <a:ext uri="{FF2B5EF4-FFF2-40B4-BE49-F238E27FC236}">
                <a16:creationId xmlns:a16="http://schemas.microsoft.com/office/drawing/2014/main" id="{B312DFDA-2655-6746-9CDB-36603AF8293B}"/>
              </a:ext>
            </a:extLst>
          </p:cNvPr>
          <p:cNvSpPr txBox="1">
            <a:spLocks/>
          </p:cNvSpPr>
          <p:nvPr/>
        </p:nvSpPr>
        <p:spPr>
          <a:xfrm>
            <a:off x="8503096" y="2659252"/>
            <a:ext cx="3267075" cy="2277547"/>
          </a:xfrm>
          <a:prstGeom prst="rect">
            <a:avLst/>
          </a:prstGeom>
          <a:ln w="15875">
            <a:noFill/>
          </a:ln>
        </p:spPr>
        <p:txBody>
          <a:bodyPr vert="horz" lIns="0" tIns="0" rIns="0" bIns="0" rtlCol="0">
            <a:spAutoFit/>
          </a:bodyPr>
          <a:lstStyle>
            <a:lvl1pPr marL="274320" marR="0" indent="-274320" algn="l" defTabSz="457200" rtl="0" eaLnBrk="1" fontAlgn="auto" latinLnBrk="0" hangingPunct="1">
              <a:lnSpc>
                <a:spcPct val="100000"/>
              </a:lnSpc>
              <a:spcBef>
                <a:spcPts val="120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6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b="1" dirty="0">
                <a:solidFill>
                  <a:srgbClr val="00B0F0"/>
                </a:solidFill>
              </a:rPr>
              <a:t>Example 3: </a:t>
            </a:r>
          </a:p>
          <a:p>
            <a:r>
              <a:rPr lang="en-US" b="1" dirty="0">
                <a:solidFill>
                  <a:srgbClr val="00B0F0"/>
                </a:solidFill>
              </a:rPr>
              <a:t>Water Scarcity paper</a:t>
            </a:r>
          </a:p>
          <a:p>
            <a:r>
              <a:rPr lang="en-US" b="1" dirty="0">
                <a:solidFill>
                  <a:srgbClr val="00B0F0"/>
                </a:solidFill>
              </a:rPr>
              <a:t>Two-way coupling</a:t>
            </a:r>
          </a:p>
          <a:p>
            <a:pPr lvl="1"/>
            <a:r>
              <a:rPr lang="en-US" b="1" dirty="0">
                <a:solidFill>
                  <a:srgbClr val="00B0F0"/>
                </a:solidFill>
              </a:rPr>
              <a:t>(WBM, SIMPLE-G)</a:t>
            </a:r>
          </a:p>
          <a:p>
            <a:r>
              <a:rPr lang="en-US" b="1" dirty="0">
                <a:solidFill>
                  <a:srgbClr val="00B0F0"/>
                </a:solidFill>
              </a:rPr>
              <a:t>Two lever domains</a:t>
            </a:r>
          </a:p>
          <a:p>
            <a:pPr lvl="1"/>
            <a:r>
              <a:rPr lang="en-US" b="1" dirty="0">
                <a:solidFill>
                  <a:srgbClr val="00B0F0"/>
                </a:solidFill>
              </a:rPr>
              <a:t>(IRR, PRD)</a:t>
            </a:r>
          </a:p>
        </p:txBody>
      </p:sp>
      <p:sp>
        <p:nvSpPr>
          <p:cNvPr id="14" name="Title">
            <a:extLst>
              <a:ext uri="{FF2B5EF4-FFF2-40B4-BE49-F238E27FC236}">
                <a16:creationId xmlns:a16="http://schemas.microsoft.com/office/drawing/2014/main" id="{A3ADC01D-C2DE-5F46-B805-C3FB65F04058}"/>
              </a:ext>
            </a:extLst>
          </p:cNvPr>
          <p:cNvSpPr>
            <a:spLocks noGrp="1"/>
          </p:cNvSpPr>
          <p:nvPr>
            <p:ph type="ctrTitle"/>
          </p:nvPr>
        </p:nvSpPr>
        <p:spPr>
          <a:xfrm>
            <a:off x="1706307" y="400855"/>
            <a:ext cx="8779387" cy="512448"/>
          </a:xfrm>
        </p:spPr>
        <p:txBody>
          <a:bodyPr/>
          <a:lstStyle/>
          <a:p>
            <a:r>
              <a:rPr lang="en-US" i="0" dirty="0"/>
              <a:t>Method for Multi-lever Understanding - Model Coupling</a:t>
            </a:r>
          </a:p>
        </p:txBody>
      </p:sp>
      <p:sp>
        <p:nvSpPr>
          <p:cNvPr id="10" name="Oval 9">
            <a:extLst>
              <a:ext uri="{FF2B5EF4-FFF2-40B4-BE49-F238E27FC236}">
                <a16:creationId xmlns:a16="http://schemas.microsoft.com/office/drawing/2014/main" id="{B469845C-5DFD-454A-B515-52ECE3551EEF}"/>
              </a:ext>
            </a:extLst>
          </p:cNvPr>
          <p:cNvSpPr/>
          <p:nvPr/>
        </p:nvSpPr>
        <p:spPr>
          <a:xfrm rot="20020726">
            <a:off x="2774017" y="2925880"/>
            <a:ext cx="5384919" cy="1970571"/>
          </a:xfrm>
          <a:prstGeom prst="ellipse">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465A13D-8AF9-9C4F-9043-5FD95609C4EB}"/>
              </a:ext>
            </a:extLst>
          </p:cNvPr>
          <p:cNvCxnSpPr>
            <a:cxnSpLocks/>
          </p:cNvCxnSpPr>
          <p:nvPr/>
        </p:nvCxnSpPr>
        <p:spPr>
          <a:xfrm>
            <a:off x="7609114" y="3536302"/>
            <a:ext cx="798906" cy="1101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88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405420-6E4D-7A40-8D3C-9BF3A98F7CA7}"/>
              </a:ext>
            </a:extLst>
          </p:cNvPr>
          <p:cNvSpPr txBox="1"/>
          <p:nvPr/>
        </p:nvSpPr>
        <p:spPr>
          <a:xfrm>
            <a:off x="6257918" y="948448"/>
            <a:ext cx="5028786" cy="1846659"/>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Current set of six papers (  ) cover 9 of 13 policy levers</a:t>
            </a:r>
          </a:p>
          <a:p>
            <a:pPr marL="285750" indent="-285750">
              <a:buFont typeface="Arial" panose="020B0604020202020204" pitchFamily="34" charset="0"/>
              <a:buChar char="•"/>
            </a:pPr>
            <a:endParaRPr lang="en-US" sz="2400" b="1" dirty="0"/>
          </a:p>
          <a:p>
            <a:endParaRPr lang="en-US" sz="2400" b="1" dirty="0"/>
          </a:p>
          <a:p>
            <a:endParaRPr lang="en-US" b="1" dirty="0"/>
          </a:p>
        </p:txBody>
      </p:sp>
      <p:pic>
        <p:nvPicPr>
          <p:cNvPr id="47" name="Picture 46">
            <a:extLst>
              <a:ext uri="{FF2B5EF4-FFF2-40B4-BE49-F238E27FC236}">
                <a16:creationId xmlns:a16="http://schemas.microsoft.com/office/drawing/2014/main" id="{277E1901-CE03-1B44-81C4-1327273DEC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665" y="1190077"/>
            <a:ext cx="4788888" cy="5097322"/>
          </a:xfrm>
          <a:prstGeom prst="rect">
            <a:avLst/>
          </a:prstGeom>
          <a:noFill/>
          <a:ln w="15875">
            <a:solidFill>
              <a:schemeClr val="bg1"/>
            </a:solid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solidFill>
                  <a:srgbClr val="FFFFFF"/>
                </a:solidFill>
              </a14:hiddenFill>
            </a:ext>
          </a:extLst>
        </p:spPr>
      </p:pic>
      <p:sp>
        <p:nvSpPr>
          <p:cNvPr id="20" name="Rectangle 19">
            <a:extLst>
              <a:ext uri="{FF2B5EF4-FFF2-40B4-BE49-F238E27FC236}">
                <a16:creationId xmlns:a16="http://schemas.microsoft.com/office/drawing/2014/main" id="{BA874633-4E86-014B-AA80-4812308B54DE}"/>
              </a:ext>
            </a:extLst>
          </p:cNvPr>
          <p:cNvSpPr/>
          <p:nvPr/>
        </p:nvSpPr>
        <p:spPr>
          <a:xfrm>
            <a:off x="476574" y="2454257"/>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89595-8B45-5E4F-B1AF-824D7CAB390D}"/>
              </a:ext>
            </a:extLst>
          </p:cNvPr>
          <p:cNvSpPr/>
          <p:nvPr/>
        </p:nvSpPr>
        <p:spPr>
          <a:xfrm>
            <a:off x="476574" y="2766275"/>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CFFB4FA-826D-384D-920C-6B2DFA902D2D}"/>
              </a:ext>
            </a:extLst>
          </p:cNvPr>
          <p:cNvSpPr/>
          <p:nvPr/>
        </p:nvSpPr>
        <p:spPr>
          <a:xfrm>
            <a:off x="471678" y="3406419"/>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24B0F49-2960-EA4F-BA59-1C2C4A13E210}"/>
              </a:ext>
            </a:extLst>
          </p:cNvPr>
          <p:cNvSpPr/>
          <p:nvPr/>
        </p:nvSpPr>
        <p:spPr>
          <a:xfrm>
            <a:off x="471678" y="3718437"/>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6590864-74A9-D640-AA0E-EFFE3D4A611A}"/>
              </a:ext>
            </a:extLst>
          </p:cNvPr>
          <p:cNvSpPr/>
          <p:nvPr/>
        </p:nvSpPr>
        <p:spPr>
          <a:xfrm>
            <a:off x="478819" y="4385085"/>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AF747AE-EEDA-314B-9BE0-4D5B10DBDA8E}"/>
              </a:ext>
            </a:extLst>
          </p:cNvPr>
          <p:cNvSpPr/>
          <p:nvPr/>
        </p:nvSpPr>
        <p:spPr>
          <a:xfrm>
            <a:off x="478819" y="4697103"/>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DEACE59-E8FF-F845-BC20-3D534925C904}"/>
              </a:ext>
            </a:extLst>
          </p:cNvPr>
          <p:cNvSpPr/>
          <p:nvPr/>
        </p:nvSpPr>
        <p:spPr>
          <a:xfrm>
            <a:off x="471678" y="5006910"/>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10AE799-AF67-2F40-9301-2DE844CC4EBA}"/>
              </a:ext>
            </a:extLst>
          </p:cNvPr>
          <p:cNvSpPr/>
          <p:nvPr/>
        </p:nvSpPr>
        <p:spPr>
          <a:xfrm>
            <a:off x="471678" y="5318928"/>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69C4634-15DE-A94C-9659-F7CA1716C997}"/>
              </a:ext>
            </a:extLst>
          </p:cNvPr>
          <p:cNvSpPr/>
          <p:nvPr/>
        </p:nvSpPr>
        <p:spPr>
          <a:xfrm>
            <a:off x="471678" y="5647054"/>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5F84E7C-E46F-AC41-A3B5-21DD02954E10}"/>
              </a:ext>
            </a:extLst>
          </p:cNvPr>
          <p:cNvSpPr>
            <a:spLocks noChangeAspect="1"/>
          </p:cNvSpPr>
          <p:nvPr/>
        </p:nvSpPr>
        <p:spPr>
          <a:xfrm>
            <a:off x="5529000" y="2504990"/>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C816C58-BAC1-2249-9B1A-96408BBCE7BC}"/>
              </a:ext>
            </a:extLst>
          </p:cNvPr>
          <p:cNvSpPr>
            <a:spLocks noChangeAspect="1"/>
          </p:cNvSpPr>
          <p:nvPr/>
        </p:nvSpPr>
        <p:spPr>
          <a:xfrm>
            <a:off x="5530064" y="2814783"/>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B6876FE0-85E6-6549-8BDC-9F7B7C4D70C3}"/>
              </a:ext>
            </a:extLst>
          </p:cNvPr>
          <p:cNvSpPr>
            <a:spLocks noChangeAspect="1"/>
          </p:cNvSpPr>
          <p:nvPr/>
        </p:nvSpPr>
        <p:spPr>
          <a:xfrm>
            <a:off x="5529755" y="3454927"/>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42646BD-8858-3448-A678-1888E7340766}"/>
              </a:ext>
            </a:extLst>
          </p:cNvPr>
          <p:cNvSpPr>
            <a:spLocks noChangeAspect="1"/>
          </p:cNvSpPr>
          <p:nvPr/>
        </p:nvSpPr>
        <p:spPr>
          <a:xfrm>
            <a:off x="5528695" y="3790762"/>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4EFC1A3C-1E78-724C-96DD-374E08B27209}"/>
              </a:ext>
            </a:extLst>
          </p:cNvPr>
          <p:cNvSpPr>
            <a:spLocks noChangeAspect="1"/>
          </p:cNvSpPr>
          <p:nvPr/>
        </p:nvSpPr>
        <p:spPr>
          <a:xfrm>
            <a:off x="5529450" y="4436212"/>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BDF1DEB-0D4F-9147-9F54-4E486697FA30}"/>
              </a:ext>
            </a:extLst>
          </p:cNvPr>
          <p:cNvSpPr>
            <a:spLocks noChangeAspect="1"/>
          </p:cNvSpPr>
          <p:nvPr/>
        </p:nvSpPr>
        <p:spPr>
          <a:xfrm>
            <a:off x="5528245" y="4745611"/>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21D7988A-E5E3-464D-9EDF-8A27C2743E99}"/>
              </a:ext>
            </a:extLst>
          </p:cNvPr>
          <p:cNvSpPr>
            <a:spLocks noChangeAspect="1"/>
          </p:cNvSpPr>
          <p:nvPr/>
        </p:nvSpPr>
        <p:spPr>
          <a:xfrm>
            <a:off x="5530815" y="5058743"/>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0E563BD6-9E1F-E544-97EA-4CCB8205F402}"/>
              </a:ext>
            </a:extLst>
          </p:cNvPr>
          <p:cNvSpPr>
            <a:spLocks noChangeAspect="1"/>
          </p:cNvSpPr>
          <p:nvPr/>
        </p:nvSpPr>
        <p:spPr>
          <a:xfrm>
            <a:off x="5531265" y="5374086"/>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2C90277E-BFC0-D24E-BF7D-D49739DDD05D}"/>
              </a:ext>
            </a:extLst>
          </p:cNvPr>
          <p:cNvSpPr>
            <a:spLocks noChangeAspect="1"/>
          </p:cNvSpPr>
          <p:nvPr/>
        </p:nvSpPr>
        <p:spPr>
          <a:xfrm>
            <a:off x="5530510" y="5698818"/>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itle">
            <a:extLst>
              <a:ext uri="{FF2B5EF4-FFF2-40B4-BE49-F238E27FC236}">
                <a16:creationId xmlns:a16="http://schemas.microsoft.com/office/drawing/2014/main" id="{3CEC59F4-E2B7-5A47-A365-D4EA4AAC8B07}"/>
              </a:ext>
            </a:extLst>
          </p:cNvPr>
          <p:cNvSpPr>
            <a:spLocks noGrp="1"/>
          </p:cNvSpPr>
          <p:nvPr>
            <p:ph type="ctrTitle"/>
          </p:nvPr>
        </p:nvSpPr>
        <p:spPr>
          <a:xfrm>
            <a:off x="1915143" y="146855"/>
            <a:ext cx="10276858" cy="512448"/>
          </a:xfrm>
        </p:spPr>
        <p:txBody>
          <a:bodyPr/>
          <a:lstStyle/>
          <a:p>
            <a:r>
              <a:rPr lang="en-US" i="0" dirty="0"/>
              <a:t>Why do we need multi-lever modeling?</a:t>
            </a:r>
          </a:p>
        </p:txBody>
      </p:sp>
      <p:sp>
        <p:nvSpPr>
          <p:cNvPr id="53" name="Oval 52">
            <a:extLst>
              <a:ext uri="{FF2B5EF4-FFF2-40B4-BE49-F238E27FC236}">
                <a16:creationId xmlns:a16="http://schemas.microsoft.com/office/drawing/2014/main" id="{7843BB6B-1EF9-424D-88EB-65C776AFAA2A}"/>
              </a:ext>
            </a:extLst>
          </p:cNvPr>
          <p:cNvSpPr>
            <a:spLocks noChangeAspect="1"/>
          </p:cNvSpPr>
          <p:nvPr/>
        </p:nvSpPr>
        <p:spPr>
          <a:xfrm>
            <a:off x="10281843" y="1082576"/>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320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D682B506-16A5-AB4D-8611-21EE425A3E2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8618"/>
          <a:stretch/>
        </p:blipFill>
        <p:spPr>
          <a:xfrm>
            <a:off x="8839200" y="3618948"/>
            <a:ext cx="3262281" cy="3172439"/>
          </a:xfrm>
          <a:prstGeom prst="rect">
            <a:avLst/>
          </a:prstGeom>
        </p:spPr>
      </p:pic>
      <p:sp>
        <p:nvSpPr>
          <p:cNvPr id="4" name="TextBox 3">
            <a:extLst>
              <a:ext uri="{FF2B5EF4-FFF2-40B4-BE49-F238E27FC236}">
                <a16:creationId xmlns:a16="http://schemas.microsoft.com/office/drawing/2014/main" id="{D4405420-6E4D-7A40-8D3C-9BF3A98F7CA7}"/>
              </a:ext>
            </a:extLst>
          </p:cNvPr>
          <p:cNvSpPr txBox="1"/>
          <p:nvPr/>
        </p:nvSpPr>
        <p:spPr>
          <a:xfrm>
            <a:off x="6257918" y="948448"/>
            <a:ext cx="5028786" cy="5539978"/>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Current set of six papers (  ) cover 9 of 13 policy levers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Deep connections between systems under study</a:t>
            </a:r>
          </a:p>
          <a:p>
            <a:pPr marL="742950" lvl="1" indent="-285750">
              <a:buFont typeface="Arial" panose="020B0604020202020204" pitchFamily="34" charset="0"/>
              <a:buChar char="•"/>
            </a:pPr>
            <a:r>
              <a:rPr lang="en-US" sz="2400" b="1" dirty="0"/>
              <a:t>Complex Feedbacks</a:t>
            </a:r>
          </a:p>
          <a:p>
            <a:pPr marL="742950" lvl="1" indent="-285750">
              <a:buFont typeface="Arial" panose="020B0604020202020204" pitchFamily="34" charset="0"/>
              <a:buChar char="•"/>
            </a:pPr>
            <a:r>
              <a:rPr lang="en-US" sz="2400" b="1" dirty="0"/>
              <a:t>Collisions or interference</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Unified and </a:t>
            </a:r>
          </a:p>
          <a:p>
            <a:r>
              <a:rPr lang="en-US" sz="2400" b="1" dirty="0"/>
              <a:t>	harmonized </a:t>
            </a:r>
          </a:p>
          <a:p>
            <a:r>
              <a:rPr lang="en-US" sz="2400" b="1" dirty="0"/>
              <a:t>	comparisons </a:t>
            </a:r>
          </a:p>
          <a:p>
            <a:r>
              <a:rPr lang="en-US" sz="2400" b="1" dirty="0"/>
              <a:t>	between </a:t>
            </a:r>
          </a:p>
          <a:p>
            <a:r>
              <a:rPr lang="en-US" sz="2400" b="1" dirty="0"/>
              <a:t>	levers</a:t>
            </a:r>
          </a:p>
          <a:p>
            <a:endParaRPr lang="en-US" sz="2400" b="1" dirty="0"/>
          </a:p>
          <a:p>
            <a:endParaRPr lang="en-US" b="1" dirty="0"/>
          </a:p>
        </p:txBody>
      </p:sp>
      <p:sp>
        <p:nvSpPr>
          <p:cNvPr id="51" name="Title">
            <a:extLst>
              <a:ext uri="{FF2B5EF4-FFF2-40B4-BE49-F238E27FC236}">
                <a16:creationId xmlns:a16="http://schemas.microsoft.com/office/drawing/2014/main" id="{3CEC59F4-E2B7-5A47-A365-D4EA4AAC8B07}"/>
              </a:ext>
            </a:extLst>
          </p:cNvPr>
          <p:cNvSpPr>
            <a:spLocks noGrp="1"/>
          </p:cNvSpPr>
          <p:nvPr>
            <p:ph type="ctrTitle"/>
          </p:nvPr>
        </p:nvSpPr>
        <p:spPr>
          <a:xfrm>
            <a:off x="1915143" y="146855"/>
            <a:ext cx="10276858" cy="512448"/>
          </a:xfrm>
        </p:spPr>
        <p:txBody>
          <a:bodyPr/>
          <a:lstStyle/>
          <a:p>
            <a:r>
              <a:rPr lang="en-US" i="0" dirty="0"/>
              <a:t>Why do we need multi-lever modeling?</a:t>
            </a:r>
          </a:p>
        </p:txBody>
      </p:sp>
      <p:sp>
        <p:nvSpPr>
          <p:cNvPr id="53" name="Oval 52">
            <a:extLst>
              <a:ext uri="{FF2B5EF4-FFF2-40B4-BE49-F238E27FC236}">
                <a16:creationId xmlns:a16="http://schemas.microsoft.com/office/drawing/2014/main" id="{7843BB6B-1EF9-424D-88EB-65C776AFAA2A}"/>
              </a:ext>
            </a:extLst>
          </p:cNvPr>
          <p:cNvSpPr>
            <a:spLocks noChangeAspect="1"/>
          </p:cNvSpPr>
          <p:nvPr/>
        </p:nvSpPr>
        <p:spPr>
          <a:xfrm>
            <a:off x="10281843" y="1082576"/>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56628FF2-8EBF-D94D-9142-E0BF06F61C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665" y="1190077"/>
            <a:ext cx="4788888" cy="5097322"/>
          </a:xfrm>
          <a:prstGeom prst="rect">
            <a:avLst/>
          </a:prstGeom>
          <a:noFill/>
          <a:ln w="15875">
            <a:solidFill>
              <a:schemeClr val="bg1"/>
            </a:solid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solidFill>
                  <a:srgbClr val="FFFFFF"/>
                </a:solidFill>
              </a14:hiddenFill>
            </a:ext>
          </a:extLst>
        </p:spPr>
      </p:pic>
      <p:sp>
        <p:nvSpPr>
          <p:cNvPr id="38" name="Rectangle 37">
            <a:extLst>
              <a:ext uri="{FF2B5EF4-FFF2-40B4-BE49-F238E27FC236}">
                <a16:creationId xmlns:a16="http://schemas.microsoft.com/office/drawing/2014/main" id="{86F5DA38-D244-D249-93D1-BED9F3D0677D}"/>
              </a:ext>
            </a:extLst>
          </p:cNvPr>
          <p:cNvSpPr/>
          <p:nvPr/>
        </p:nvSpPr>
        <p:spPr>
          <a:xfrm>
            <a:off x="476574" y="2454257"/>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4BAA5B5-AC72-B34D-89B5-67589BF64D47}"/>
              </a:ext>
            </a:extLst>
          </p:cNvPr>
          <p:cNvSpPr/>
          <p:nvPr/>
        </p:nvSpPr>
        <p:spPr>
          <a:xfrm>
            <a:off x="476574" y="2766275"/>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F8F7BEA-2B2E-924D-B6B4-C4AA882BFA4A}"/>
              </a:ext>
            </a:extLst>
          </p:cNvPr>
          <p:cNvSpPr/>
          <p:nvPr/>
        </p:nvSpPr>
        <p:spPr>
          <a:xfrm>
            <a:off x="471678" y="3406419"/>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DB45D1F-D548-CE4F-A53B-74333A93A180}"/>
              </a:ext>
            </a:extLst>
          </p:cNvPr>
          <p:cNvSpPr/>
          <p:nvPr/>
        </p:nvSpPr>
        <p:spPr>
          <a:xfrm>
            <a:off x="471678" y="3718437"/>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9AFD28E5-C46C-7142-8E94-34BA5DA9DF66}"/>
              </a:ext>
            </a:extLst>
          </p:cNvPr>
          <p:cNvSpPr/>
          <p:nvPr/>
        </p:nvSpPr>
        <p:spPr>
          <a:xfrm>
            <a:off x="478819" y="4385085"/>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8FC94E7-73FC-724F-9F15-A101822CD28E}"/>
              </a:ext>
            </a:extLst>
          </p:cNvPr>
          <p:cNvSpPr/>
          <p:nvPr/>
        </p:nvSpPr>
        <p:spPr>
          <a:xfrm>
            <a:off x="478819" y="4697103"/>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82C42D58-C31B-1F43-9324-B425BFD66C9B}"/>
              </a:ext>
            </a:extLst>
          </p:cNvPr>
          <p:cNvSpPr/>
          <p:nvPr/>
        </p:nvSpPr>
        <p:spPr>
          <a:xfrm>
            <a:off x="471678" y="5006910"/>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56162F7-5272-A04A-8E9B-A060E0F482A1}"/>
              </a:ext>
            </a:extLst>
          </p:cNvPr>
          <p:cNvSpPr/>
          <p:nvPr/>
        </p:nvSpPr>
        <p:spPr>
          <a:xfrm>
            <a:off x="471678" y="5318928"/>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D3AB062-2BEB-F04D-A94F-21E68E682E9E}"/>
              </a:ext>
            </a:extLst>
          </p:cNvPr>
          <p:cNvSpPr/>
          <p:nvPr/>
        </p:nvSpPr>
        <p:spPr>
          <a:xfrm>
            <a:off x="471678" y="5647054"/>
            <a:ext cx="4910061" cy="291038"/>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CD29B685-6929-3A47-A83B-77435E16FEF4}"/>
              </a:ext>
            </a:extLst>
          </p:cNvPr>
          <p:cNvSpPr>
            <a:spLocks noChangeAspect="1"/>
          </p:cNvSpPr>
          <p:nvPr/>
        </p:nvSpPr>
        <p:spPr>
          <a:xfrm>
            <a:off x="5529000" y="2504990"/>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5D2C92C1-D62E-DC41-AC32-907C4E5872DC}"/>
              </a:ext>
            </a:extLst>
          </p:cNvPr>
          <p:cNvSpPr>
            <a:spLocks noChangeAspect="1"/>
          </p:cNvSpPr>
          <p:nvPr/>
        </p:nvSpPr>
        <p:spPr>
          <a:xfrm>
            <a:off x="5530064" y="2814783"/>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B463A455-19F7-8443-8BB7-F27AD2902996}"/>
              </a:ext>
            </a:extLst>
          </p:cNvPr>
          <p:cNvSpPr>
            <a:spLocks noChangeAspect="1"/>
          </p:cNvSpPr>
          <p:nvPr/>
        </p:nvSpPr>
        <p:spPr>
          <a:xfrm>
            <a:off x="5529755" y="3454927"/>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AE583C0E-EE51-6749-81C6-981CA8386096}"/>
              </a:ext>
            </a:extLst>
          </p:cNvPr>
          <p:cNvSpPr>
            <a:spLocks noChangeAspect="1"/>
          </p:cNvSpPr>
          <p:nvPr/>
        </p:nvSpPr>
        <p:spPr>
          <a:xfrm>
            <a:off x="5528695" y="3790762"/>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03C4FE33-6F89-D34E-95DB-DB7136A0EB25}"/>
              </a:ext>
            </a:extLst>
          </p:cNvPr>
          <p:cNvSpPr>
            <a:spLocks noChangeAspect="1"/>
          </p:cNvSpPr>
          <p:nvPr/>
        </p:nvSpPr>
        <p:spPr>
          <a:xfrm>
            <a:off x="5529450" y="4436212"/>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91EFF79-0795-1944-8DFB-0BFEF777412A}"/>
              </a:ext>
            </a:extLst>
          </p:cNvPr>
          <p:cNvSpPr>
            <a:spLocks noChangeAspect="1"/>
          </p:cNvSpPr>
          <p:nvPr/>
        </p:nvSpPr>
        <p:spPr>
          <a:xfrm>
            <a:off x="5528245" y="4745611"/>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12E176CA-5DB1-0147-947A-E7A08BE4ECE2}"/>
              </a:ext>
            </a:extLst>
          </p:cNvPr>
          <p:cNvSpPr>
            <a:spLocks noChangeAspect="1"/>
          </p:cNvSpPr>
          <p:nvPr/>
        </p:nvSpPr>
        <p:spPr>
          <a:xfrm>
            <a:off x="5530815" y="5058743"/>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6823ABE5-DA21-C74E-B0D3-ED4CA9E8D9AD}"/>
              </a:ext>
            </a:extLst>
          </p:cNvPr>
          <p:cNvSpPr>
            <a:spLocks noChangeAspect="1"/>
          </p:cNvSpPr>
          <p:nvPr/>
        </p:nvSpPr>
        <p:spPr>
          <a:xfrm>
            <a:off x="5531265" y="5374086"/>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D3C8154A-52A4-C141-BACC-DFAA772BBC50}"/>
              </a:ext>
            </a:extLst>
          </p:cNvPr>
          <p:cNvSpPr>
            <a:spLocks noChangeAspect="1"/>
          </p:cNvSpPr>
          <p:nvPr/>
        </p:nvSpPr>
        <p:spPr>
          <a:xfrm>
            <a:off x="5530510" y="5698818"/>
            <a:ext cx="188497" cy="1884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343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C7BF00-4E12-C04B-88DD-4A7262247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665" y="1469477"/>
            <a:ext cx="4788888" cy="5097322"/>
          </a:xfrm>
          <a:prstGeom prst="rect">
            <a:avLst/>
          </a:prstGeom>
          <a:noFill/>
          <a:ln w="15875">
            <a:solidFill>
              <a:schemeClr val="bg1"/>
            </a:solid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solidFill>
                  <a:srgbClr val="FFFFFF"/>
                </a:solidFill>
              </a14:hiddenFill>
            </a:ext>
          </a:extLst>
        </p:spPr>
      </p:pic>
      <p:sp>
        <p:nvSpPr>
          <p:cNvPr id="16" name="Title">
            <a:extLst>
              <a:ext uri="{FF2B5EF4-FFF2-40B4-BE49-F238E27FC236}">
                <a16:creationId xmlns:a16="http://schemas.microsoft.com/office/drawing/2014/main" id="{8E9BE89B-7FD3-DD46-B9B9-1B670C0B3340}"/>
              </a:ext>
            </a:extLst>
          </p:cNvPr>
          <p:cNvSpPr>
            <a:spLocks noGrp="1"/>
          </p:cNvSpPr>
          <p:nvPr>
            <p:ph type="ctrTitle"/>
          </p:nvPr>
        </p:nvSpPr>
        <p:spPr>
          <a:xfrm>
            <a:off x="275857" y="115531"/>
            <a:ext cx="11916143" cy="1011046"/>
          </a:xfrm>
        </p:spPr>
        <p:txBody>
          <a:bodyPr/>
          <a:lstStyle/>
          <a:p>
            <a:pPr marL="758825" indent="-758825">
              <a:tabLst>
                <a:tab pos="749300" algn="l"/>
              </a:tabLst>
            </a:pPr>
            <a:r>
              <a:rPr lang="en-US" i="0" dirty="0"/>
              <a:t>We need to start thinking about the next steps:</a:t>
            </a:r>
            <a:br>
              <a:rPr lang="en-US" i="0" dirty="0"/>
            </a:br>
            <a:r>
              <a:rPr lang="en-US" i="0" dirty="0"/>
              <a:t>How effective are multiple levers across the  FEWS Challenges?</a:t>
            </a:r>
          </a:p>
        </p:txBody>
      </p:sp>
      <p:sp>
        <p:nvSpPr>
          <p:cNvPr id="11" name="TextBox 10">
            <a:extLst>
              <a:ext uri="{FF2B5EF4-FFF2-40B4-BE49-F238E27FC236}">
                <a16:creationId xmlns:a16="http://schemas.microsoft.com/office/drawing/2014/main" id="{181A70A7-265F-AA4A-A6D9-DA91B340735B}"/>
              </a:ext>
            </a:extLst>
          </p:cNvPr>
          <p:cNvSpPr txBox="1"/>
          <p:nvPr/>
        </p:nvSpPr>
        <p:spPr>
          <a:xfrm>
            <a:off x="5769166" y="1091034"/>
            <a:ext cx="6367749" cy="2646878"/>
          </a:xfrm>
          <a:prstGeom prst="rect">
            <a:avLst/>
          </a:prstGeom>
          <a:noFill/>
        </p:spPr>
        <p:txBody>
          <a:bodyPr wrap="square" rtlCol="0">
            <a:spAutoFit/>
          </a:bodyPr>
          <a:lstStyle/>
          <a:p>
            <a:r>
              <a:rPr lang="en-US" b="1" dirty="0"/>
              <a:t>Example:</a:t>
            </a:r>
          </a:p>
          <a:p>
            <a:pPr marL="190500" indent="-190500">
              <a:buFont typeface="Arial" panose="020B0604020202020204" pitchFamily="34" charset="0"/>
              <a:buChar char="•"/>
            </a:pPr>
            <a:r>
              <a:rPr lang="en-US" b="1" dirty="0"/>
              <a:t>Join efforts from several papers</a:t>
            </a:r>
          </a:p>
          <a:p>
            <a:pPr marL="482600" lvl="1" indent="-203200">
              <a:buFont typeface="Arial" panose="020B0604020202020204" pitchFamily="34" charset="0"/>
              <a:buChar char="•"/>
            </a:pPr>
            <a:r>
              <a:rPr lang="en-US" b="1" dirty="0"/>
              <a:t>Nutrient management: Natural Solutions (</a:t>
            </a:r>
            <a:r>
              <a:rPr lang="en-US" b="1" u="sng" dirty="0"/>
              <a:t>Shan</a:t>
            </a:r>
            <a:r>
              <a:rPr lang="en-US" b="1" dirty="0"/>
              <a:t>)</a:t>
            </a:r>
          </a:p>
          <a:p>
            <a:pPr marL="482600" lvl="1" indent="-203200">
              <a:buFont typeface="Arial" panose="020B0604020202020204" pitchFamily="34" charset="0"/>
              <a:buChar char="•"/>
            </a:pPr>
            <a:r>
              <a:rPr lang="en-US" b="1" dirty="0"/>
              <a:t>Nutrient management: Policy Interventions and Spillovers (</a:t>
            </a:r>
            <a:r>
              <a:rPr lang="en-US" b="1" u="sng" dirty="0"/>
              <a:t>Jing</a:t>
            </a:r>
            <a:r>
              <a:rPr lang="en-US" b="1" dirty="0"/>
              <a:t>)</a:t>
            </a:r>
          </a:p>
          <a:p>
            <a:pPr marL="482600" lvl="1" indent="-203200">
              <a:buFont typeface="Arial" panose="020B0604020202020204" pitchFamily="34" charset="0"/>
              <a:buChar char="•"/>
            </a:pPr>
            <a:r>
              <a:rPr lang="en-US" b="1" dirty="0"/>
              <a:t>Water Scarcity: Impacts and Solutions (</a:t>
            </a:r>
            <a:r>
              <a:rPr lang="en-US" b="1" u="sng" dirty="0"/>
              <a:t>Iman &amp; Danielle</a:t>
            </a:r>
            <a:r>
              <a:rPr lang="en-US" b="1" dirty="0"/>
              <a:t>)</a:t>
            </a:r>
          </a:p>
          <a:p>
            <a:pPr marL="742950" lvl="1" indent="-285750">
              <a:buFont typeface="Arial" panose="020B0604020202020204" pitchFamily="34" charset="0"/>
              <a:buChar char="•"/>
            </a:pPr>
            <a:endParaRPr lang="en-US" sz="2000" b="1" dirty="0"/>
          </a:p>
          <a:p>
            <a:endParaRPr lang="en-US" sz="2000" b="1" dirty="0"/>
          </a:p>
        </p:txBody>
      </p:sp>
    </p:spTree>
    <p:extLst>
      <p:ext uri="{BB962C8B-B14F-4D97-AF65-F5344CB8AC3E}">
        <p14:creationId xmlns:p14="http://schemas.microsoft.com/office/powerpoint/2010/main" val="273042596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ENE-Template_Black_WideScreen" id="{E8253FD6-4D3C-2C43-B74E-034FBC1E3B5B}" vid="{C39021B0-4BDC-CE43-B723-2C9054F30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2020-08-24_Introduction</Template>
  <TotalTime>17553</TotalTime>
  <Words>504</Words>
  <Application>Microsoft Macintosh PowerPoint</Application>
  <PresentationFormat>Widescreen</PresentationFormat>
  <Paragraphs>103</Paragraphs>
  <Slides>12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Calibri</vt:lpstr>
      <vt:lpstr>Acumin Pro Medium</vt:lpstr>
      <vt:lpstr>United Sans Cd Md</vt:lpstr>
      <vt:lpstr>Arial</vt:lpstr>
      <vt:lpstr>Wingdings</vt:lpstr>
      <vt:lpstr>Acumin Pro ExtraCondensed Smbd</vt:lpstr>
      <vt:lpstr>Acumin Pro ExtraCondensed</vt:lpstr>
      <vt:lpstr>Acumin Pro</vt:lpstr>
      <vt:lpstr>Acumin Pro SemiCondensed</vt:lpstr>
      <vt:lpstr>United Sans Reg Medium</vt:lpstr>
      <vt:lpstr>Acumin Pro Semibold</vt:lpstr>
      <vt:lpstr>Purdue2</vt:lpstr>
      <vt:lpstr>Reimagining the US Agricultural System for Environmental Sustainability</vt:lpstr>
      <vt:lpstr>The Project Focuses on Four Interrelated Challenges</vt:lpstr>
      <vt:lpstr>Method for Multi-lever Understanding - Model Coupling</vt:lpstr>
      <vt:lpstr>Method for Multi-lever Understanding - Model Coupling</vt:lpstr>
      <vt:lpstr>Method for Multi-lever Understanding - Model Coupling</vt:lpstr>
      <vt:lpstr>Method for Multi-lever Understanding - Model Coupling</vt:lpstr>
      <vt:lpstr>Why do we need multi-lever modeling?</vt:lpstr>
      <vt:lpstr>Why do we need multi-lever modeling?</vt:lpstr>
      <vt:lpstr>We need to start thinking about the next steps: How effective are multiple levers across the  FEWS Challenges?</vt:lpstr>
      <vt:lpstr>We need to start thinking about the next steps: How effective are multiple levers across the  FEWS Challenges?</vt:lpstr>
      <vt:lpstr>We need to start thinking about the next steps: How effective are multiple levers across the  FEWS Challenges?</vt:lpstr>
      <vt:lpstr>What do we need from the SAB?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 Johnson</dc:creator>
  <cp:lastModifiedBy>Lammers, Richard</cp:lastModifiedBy>
  <cp:revision>412</cp:revision>
  <dcterms:created xsi:type="dcterms:W3CDTF">2020-08-24T16:06:24Z</dcterms:created>
  <dcterms:modified xsi:type="dcterms:W3CDTF">2020-12-15T17:30:46Z</dcterms:modified>
</cp:coreProperties>
</file>