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4"/>
  </p:notesMasterIdLst>
  <p:sldIdLst>
    <p:sldId id="256" r:id="rId3"/>
    <p:sldId id="307" r:id="rId4"/>
    <p:sldId id="312" r:id="rId5"/>
    <p:sldId id="298" r:id="rId6"/>
    <p:sldId id="299" r:id="rId7"/>
    <p:sldId id="313" r:id="rId8"/>
    <p:sldId id="266" r:id="rId9"/>
    <p:sldId id="262" r:id="rId10"/>
    <p:sldId id="317" r:id="rId11"/>
    <p:sldId id="314" r:id="rId12"/>
    <p:sldId id="320" r:id="rId13"/>
    <p:sldId id="311" r:id="rId14"/>
    <p:sldId id="306" r:id="rId15"/>
    <p:sldId id="287" r:id="rId16"/>
    <p:sldId id="319" r:id="rId17"/>
    <p:sldId id="318" r:id="rId18"/>
    <p:sldId id="296" r:id="rId19"/>
    <p:sldId id="258" r:id="rId20"/>
    <p:sldId id="293" r:id="rId21"/>
    <p:sldId id="302" r:id="rId22"/>
    <p:sldId id="303" r:id="rId23"/>
    <p:sldId id="300" r:id="rId24"/>
    <p:sldId id="284" r:id="rId25"/>
    <p:sldId id="294" r:id="rId26"/>
    <p:sldId id="260" r:id="rId27"/>
    <p:sldId id="261" r:id="rId28"/>
    <p:sldId id="257" r:id="rId29"/>
    <p:sldId id="286" r:id="rId30"/>
    <p:sldId id="270" r:id="rId31"/>
    <p:sldId id="292" r:id="rId32"/>
    <p:sldId id="297"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457" autoAdjust="0"/>
    <p:restoredTop sz="79714" autoAdjust="0"/>
  </p:normalViewPr>
  <p:slideViewPr>
    <p:cSldViewPr snapToGrid="0">
      <p:cViewPr varScale="1">
        <p:scale>
          <a:sx n="83" d="100"/>
          <a:sy n="83" d="100"/>
        </p:scale>
        <p:origin x="174" y="78"/>
      </p:cViewPr>
      <p:guideLst/>
    </p:cSldViewPr>
  </p:slideViewPr>
  <p:notesTextViewPr>
    <p:cViewPr>
      <p:scale>
        <a:sx n="1" d="1"/>
        <a:sy n="1" d="1"/>
      </p:scale>
      <p:origin x="0" y="0"/>
    </p:cViewPr>
  </p:notesTextViewPr>
  <p:sorterViewPr>
    <p:cViewPr>
      <p:scale>
        <a:sx n="150" d="100"/>
        <a:sy n="15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D:\H\Dropbox\W\17_SIMPLEg_Global\AGU_2020_figures.xlsx"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file:///D:\H\Dropbox\W\17_SIMPLEg_Global\AGU_2020_figures.xlsx" TargetMode="Externa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file:///D:\H\Dropbox\W\17_SIMPLEg_Global\AGU_2020_figures.xlsx" TargetMode="Externa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file:///D:\H\Dropbox\W\17_SIMPLEg_Global\AGU_2020_figures.xlsx" TargetMode="Externa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file:///D:\H\Dropbox\W\17_SIMPLEg_Global\AGU_2020_figures.xlsx" TargetMode="Externa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oleObject" Target="file:///D:\H\Dropbox\W\17_SIMPLEg_Global\AGU_2020_figures.xlsx" TargetMode="External"/></Relationships>
</file>

<file path=ppt/charts/_rels/chart7.xml.rels><?xml version="1.0" encoding="UTF-8" standalone="yes"?>
<Relationships xmlns="http://schemas.openxmlformats.org/package/2006/relationships"><Relationship Id="rId3" Type="http://schemas.openxmlformats.org/officeDocument/2006/relationships/oleObject" Target="Book3"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H\watScarcity\doc\figures.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H\watScarcity\doc\figures.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Sub Saharan Africa</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pandemic!$D$1</c:f>
              <c:strCache>
                <c:ptCount val="1"/>
                <c:pt idx="0">
                  <c:v>COSTS</c:v>
                </c:pt>
              </c:strCache>
            </c:strRef>
          </c:tx>
          <c:spPr>
            <a:solidFill>
              <a:schemeClr val="accent4">
                <a:lumMod val="60000"/>
                <a:lumOff val="40000"/>
              </a:schemeClr>
            </a:solidFill>
            <a:ln>
              <a:noFill/>
            </a:ln>
            <a:effectLst/>
          </c:spPr>
          <c:invertIfNegative val="0"/>
          <c:cat>
            <c:strRef>
              <c:f>pandemic!$C$76:$C$80</c:f>
              <c:strCache>
                <c:ptCount val="5"/>
                <c:pt idx="0">
                  <c:v>GHG</c:v>
                </c:pt>
                <c:pt idx="1">
                  <c:v>Land</c:v>
                </c:pt>
                <c:pt idx="2">
                  <c:v>Water</c:v>
                </c:pt>
                <c:pt idx="3">
                  <c:v>Hunger</c:v>
                </c:pt>
                <c:pt idx="4">
                  <c:v>Food Price</c:v>
                </c:pt>
              </c:strCache>
            </c:strRef>
          </c:cat>
          <c:val>
            <c:numRef>
              <c:f>pandemic!$D$76:$D$80</c:f>
              <c:numCache>
                <c:formatCode>General</c:formatCode>
                <c:ptCount val="5"/>
                <c:pt idx="0">
                  <c:v>-4.5659999999999999E-2</c:v>
                </c:pt>
                <c:pt idx="1">
                  <c:v>1.6043099999999999</c:v>
                </c:pt>
                <c:pt idx="2">
                  <c:v>1.57698</c:v>
                </c:pt>
                <c:pt idx="3">
                  <c:v>2.0720299999999998</c:v>
                </c:pt>
                <c:pt idx="4">
                  <c:v>1.8787799999999999</c:v>
                </c:pt>
              </c:numCache>
            </c:numRef>
          </c:val>
          <c:extLst>
            <c:ext xmlns:c16="http://schemas.microsoft.com/office/drawing/2014/chart" uri="{C3380CC4-5D6E-409C-BE32-E72D297353CC}">
              <c16:uniqueId val="{00000000-B60C-4C7C-A058-9D644DACD201}"/>
            </c:ext>
          </c:extLst>
        </c:ser>
        <c:ser>
          <c:idx val="1"/>
          <c:order val="1"/>
          <c:tx>
            <c:strRef>
              <c:f>pandemic!$E$1</c:f>
              <c:strCache>
                <c:ptCount val="1"/>
                <c:pt idx="0">
                  <c:v>WATER</c:v>
                </c:pt>
              </c:strCache>
            </c:strRef>
          </c:tx>
          <c:spPr>
            <a:solidFill>
              <a:schemeClr val="accent1"/>
            </a:solidFill>
            <a:ln>
              <a:noFill/>
            </a:ln>
            <a:effectLst/>
          </c:spPr>
          <c:invertIfNegative val="0"/>
          <c:cat>
            <c:strRef>
              <c:f>pandemic!$C$76:$C$80</c:f>
              <c:strCache>
                <c:ptCount val="5"/>
                <c:pt idx="0">
                  <c:v>GHG</c:v>
                </c:pt>
                <c:pt idx="1">
                  <c:v>Land</c:v>
                </c:pt>
                <c:pt idx="2">
                  <c:v>Water</c:v>
                </c:pt>
                <c:pt idx="3">
                  <c:v>Hunger</c:v>
                </c:pt>
                <c:pt idx="4">
                  <c:v>Food Price</c:v>
                </c:pt>
              </c:strCache>
            </c:strRef>
          </c:cat>
          <c:val>
            <c:numRef>
              <c:f>pandemic!$E$76:$E$80</c:f>
              <c:numCache>
                <c:formatCode>General</c:formatCode>
                <c:ptCount val="5"/>
                <c:pt idx="0">
                  <c:v>-4.0000000000000002E-4</c:v>
                </c:pt>
                <c:pt idx="1">
                  <c:v>1.225E-2</c:v>
                </c:pt>
                <c:pt idx="2">
                  <c:v>-9.9650000000000002E-2</c:v>
                </c:pt>
                <c:pt idx="4">
                  <c:v>2.0999999999999999E-3</c:v>
                </c:pt>
              </c:numCache>
            </c:numRef>
          </c:val>
          <c:extLst>
            <c:ext xmlns:c16="http://schemas.microsoft.com/office/drawing/2014/chart" uri="{C3380CC4-5D6E-409C-BE32-E72D297353CC}">
              <c16:uniqueId val="{00000001-B60C-4C7C-A058-9D644DACD201}"/>
            </c:ext>
          </c:extLst>
        </c:ser>
        <c:ser>
          <c:idx val="2"/>
          <c:order val="2"/>
          <c:tx>
            <c:strRef>
              <c:f>pandemic!$F$1</c:f>
              <c:strCache>
                <c:ptCount val="1"/>
                <c:pt idx="0">
                  <c:v>HEAT</c:v>
                </c:pt>
              </c:strCache>
            </c:strRef>
          </c:tx>
          <c:spPr>
            <a:solidFill>
              <a:srgbClr val="C00000"/>
            </a:solidFill>
            <a:ln>
              <a:noFill/>
            </a:ln>
            <a:effectLst/>
          </c:spPr>
          <c:invertIfNegative val="0"/>
          <c:cat>
            <c:strRef>
              <c:f>pandemic!$C$76:$C$80</c:f>
              <c:strCache>
                <c:ptCount val="5"/>
                <c:pt idx="0">
                  <c:v>GHG</c:v>
                </c:pt>
                <c:pt idx="1">
                  <c:v>Land</c:v>
                </c:pt>
                <c:pt idx="2">
                  <c:v>Water</c:v>
                </c:pt>
                <c:pt idx="3">
                  <c:v>Hunger</c:v>
                </c:pt>
                <c:pt idx="4">
                  <c:v>Food Price</c:v>
                </c:pt>
              </c:strCache>
            </c:strRef>
          </c:cat>
          <c:val>
            <c:numRef>
              <c:f>pandemic!$F$76:$F$80</c:f>
              <c:numCache>
                <c:formatCode>General</c:formatCode>
                <c:ptCount val="5"/>
                <c:pt idx="0">
                  <c:v>-2.9700700000000002</c:v>
                </c:pt>
                <c:pt idx="1">
                  <c:v>0.75199000000000005</c:v>
                </c:pt>
                <c:pt idx="2">
                  <c:v>0.73917999999999995</c:v>
                </c:pt>
                <c:pt idx="3">
                  <c:v>26.813469999999999</c:v>
                </c:pt>
                <c:pt idx="4">
                  <c:v>14.59736</c:v>
                </c:pt>
              </c:numCache>
            </c:numRef>
          </c:val>
          <c:extLst>
            <c:ext xmlns:c16="http://schemas.microsoft.com/office/drawing/2014/chart" uri="{C3380CC4-5D6E-409C-BE32-E72D297353CC}">
              <c16:uniqueId val="{00000002-B60C-4C7C-A058-9D644DACD201}"/>
            </c:ext>
          </c:extLst>
        </c:ser>
        <c:ser>
          <c:idx val="3"/>
          <c:order val="3"/>
          <c:tx>
            <c:strRef>
              <c:f>pandemic!$G$1</c:f>
              <c:strCache>
                <c:ptCount val="1"/>
                <c:pt idx="0">
                  <c:v>INCOME</c:v>
                </c:pt>
              </c:strCache>
            </c:strRef>
          </c:tx>
          <c:spPr>
            <a:solidFill>
              <a:schemeClr val="accent6"/>
            </a:solidFill>
            <a:ln>
              <a:noFill/>
            </a:ln>
            <a:effectLst/>
          </c:spPr>
          <c:invertIfNegative val="0"/>
          <c:cat>
            <c:strRef>
              <c:f>pandemic!$C$76:$C$80</c:f>
              <c:strCache>
                <c:ptCount val="5"/>
                <c:pt idx="0">
                  <c:v>GHG</c:v>
                </c:pt>
                <c:pt idx="1">
                  <c:v>Land</c:v>
                </c:pt>
                <c:pt idx="2">
                  <c:v>Water</c:v>
                </c:pt>
                <c:pt idx="3">
                  <c:v>Hunger</c:v>
                </c:pt>
                <c:pt idx="4">
                  <c:v>Food Price</c:v>
                </c:pt>
              </c:strCache>
            </c:strRef>
          </c:cat>
          <c:val>
            <c:numRef>
              <c:f>pandemic!$G$76:$G$80</c:f>
              <c:numCache>
                <c:formatCode>General</c:formatCode>
                <c:ptCount val="5"/>
                <c:pt idx="0">
                  <c:v>-2.4569299999999998</c:v>
                </c:pt>
                <c:pt idx="1">
                  <c:v>-1.34131</c:v>
                </c:pt>
                <c:pt idx="2">
                  <c:v>-1.31846</c:v>
                </c:pt>
                <c:pt idx="3">
                  <c:v>8.7808399999999995</c:v>
                </c:pt>
                <c:pt idx="4">
                  <c:v>-1.5711999999999999</c:v>
                </c:pt>
              </c:numCache>
            </c:numRef>
          </c:val>
          <c:extLst>
            <c:ext xmlns:c16="http://schemas.microsoft.com/office/drawing/2014/chart" uri="{C3380CC4-5D6E-409C-BE32-E72D297353CC}">
              <c16:uniqueId val="{00000003-B60C-4C7C-A058-9D644DACD201}"/>
            </c:ext>
          </c:extLst>
        </c:ser>
        <c:dLbls>
          <c:showLegendKey val="0"/>
          <c:showVal val="0"/>
          <c:showCatName val="0"/>
          <c:showSerName val="0"/>
          <c:showPercent val="0"/>
          <c:showBubbleSize val="0"/>
        </c:dLbls>
        <c:gapWidth val="50"/>
        <c:overlap val="100"/>
        <c:axId val="31860863"/>
        <c:axId val="857701791"/>
      </c:barChart>
      <c:catAx>
        <c:axId val="31860863"/>
        <c:scaling>
          <c:orientation val="minMax"/>
        </c:scaling>
        <c:delete val="0"/>
        <c:axPos val="b"/>
        <c:numFmt formatCode="General" sourceLinked="1"/>
        <c:majorTickMark val="none"/>
        <c:minorTickMark val="none"/>
        <c:tickLblPos val="low"/>
        <c:spPr>
          <a:noFill/>
          <a:ln w="19050" cap="flat" cmpd="sng" algn="ctr">
            <a:solidFill>
              <a:schemeClr val="dk1"/>
            </a:solidFill>
            <a:prstDash val="solid"/>
            <a:miter lim="800000"/>
          </a:ln>
          <a:effectLst/>
        </c:spPr>
        <c:txPr>
          <a:bodyPr rot="-6000000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crossAx val="857701791"/>
        <c:crosses val="autoZero"/>
        <c:auto val="1"/>
        <c:lblAlgn val="ctr"/>
        <c:lblOffset val="100"/>
        <c:noMultiLvlLbl val="0"/>
      </c:catAx>
      <c:valAx>
        <c:axId val="857701791"/>
        <c:scaling>
          <c:orientation val="minMax"/>
          <c:min val="-5"/>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31860863"/>
        <c:crosses val="autoZero"/>
        <c:crossBetween val="between"/>
        <c:majorUnit val="5"/>
      </c:valAx>
      <c:spPr>
        <a:noFill/>
        <a:ln>
          <a:noFill/>
        </a:ln>
        <a:effectLst/>
      </c:spPr>
    </c:plotArea>
    <c:plotVisOnly val="1"/>
    <c:dispBlanksAs val="gap"/>
    <c:showDLblsOverMax val="0"/>
    <c:extLst/>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South Asia</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pandemic!$D$1</c:f>
              <c:strCache>
                <c:ptCount val="1"/>
                <c:pt idx="0">
                  <c:v>COSTS</c:v>
                </c:pt>
              </c:strCache>
            </c:strRef>
          </c:tx>
          <c:spPr>
            <a:solidFill>
              <a:schemeClr val="accent4">
                <a:lumMod val="60000"/>
                <a:lumOff val="40000"/>
              </a:schemeClr>
            </a:solidFill>
            <a:ln>
              <a:noFill/>
            </a:ln>
            <a:effectLst/>
          </c:spPr>
          <c:invertIfNegative val="0"/>
          <c:cat>
            <c:strRef>
              <c:f>pandemic!$C$66:$C$70</c:f>
              <c:strCache>
                <c:ptCount val="5"/>
                <c:pt idx="0">
                  <c:v>GHG</c:v>
                </c:pt>
                <c:pt idx="1">
                  <c:v>Land</c:v>
                </c:pt>
                <c:pt idx="2">
                  <c:v>Water</c:v>
                </c:pt>
                <c:pt idx="3">
                  <c:v>Hunger</c:v>
                </c:pt>
                <c:pt idx="4">
                  <c:v>Food Price</c:v>
                </c:pt>
              </c:strCache>
            </c:strRef>
          </c:cat>
          <c:val>
            <c:numRef>
              <c:f>pandemic!$D$66:$D$70</c:f>
              <c:numCache>
                <c:formatCode>General</c:formatCode>
                <c:ptCount val="5"/>
                <c:pt idx="0">
                  <c:v>1.02684</c:v>
                </c:pt>
                <c:pt idx="1">
                  <c:v>0.98329999999999995</c:v>
                </c:pt>
                <c:pt idx="2">
                  <c:v>1.4471400000000001</c:v>
                </c:pt>
                <c:pt idx="3">
                  <c:v>1.8044899999999999</c:v>
                </c:pt>
                <c:pt idx="4">
                  <c:v>2.14256</c:v>
                </c:pt>
              </c:numCache>
            </c:numRef>
          </c:val>
          <c:extLst>
            <c:ext xmlns:c16="http://schemas.microsoft.com/office/drawing/2014/chart" uri="{C3380CC4-5D6E-409C-BE32-E72D297353CC}">
              <c16:uniqueId val="{00000000-4267-4E0A-A472-EAD87A2B482B}"/>
            </c:ext>
          </c:extLst>
        </c:ser>
        <c:ser>
          <c:idx val="1"/>
          <c:order val="1"/>
          <c:tx>
            <c:strRef>
              <c:f>pandemic!$E$1</c:f>
              <c:strCache>
                <c:ptCount val="1"/>
                <c:pt idx="0">
                  <c:v>WATER</c:v>
                </c:pt>
              </c:strCache>
            </c:strRef>
          </c:tx>
          <c:spPr>
            <a:solidFill>
              <a:schemeClr val="accent1"/>
            </a:solidFill>
            <a:ln>
              <a:noFill/>
            </a:ln>
            <a:effectLst/>
          </c:spPr>
          <c:invertIfNegative val="0"/>
          <c:cat>
            <c:strRef>
              <c:f>pandemic!$C$66:$C$70</c:f>
              <c:strCache>
                <c:ptCount val="5"/>
                <c:pt idx="0">
                  <c:v>GHG</c:v>
                </c:pt>
                <c:pt idx="1">
                  <c:v>Land</c:v>
                </c:pt>
                <c:pt idx="2">
                  <c:v>Water</c:v>
                </c:pt>
                <c:pt idx="3">
                  <c:v>Hunger</c:v>
                </c:pt>
                <c:pt idx="4">
                  <c:v>Food Price</c:v>
                </c:pt>
              </c:strCache>
            </c:strRef>
          </c:cat>
          <c:val>
            <c:numRef>
              <c:f>pandemic!$E$66:$E$70</c:f>
              <c:numCache>
                <c:formatCode>General</c:formatCode>
                <c:ptCount val="5"/>
                <c:pt idx="0">
                  <c:v>-8.6499999999999997E-3</c:v>
                </c:pt>
                <c:pt idx="1">
                  <c:v>2.0559999999999998E-2</c:v>
                </c:pt>
                <c:pt idx="2">
                  <c:v>0.26906999999999998</c:v>
                </c:pt>
                <c:pt idx="4">
                  <c:v>2.384E-2</c:v>
                </c:pt>
              </c:numCache>
            </c:numRef>
          </c:val>
          <c:extLst>
            <c:ext xmlns:c16="http://schemas.microsoft.com/office/drawing/2014/chart" uri="{C3380CC4-5D6E-409C-BE32-E72D297353CC}">
              <c16:uniqueId val="{00000001-4267-4E0A-A472-EAD87A2B482B}"/>
            </c:ext>
          </c:extLst>
        </c:ser>
        <c:ser>
          <c:idx val="2"/>
          <c:order val="2"/>
          <c:tx>
            <c:strRef>
              <c:f>pandemic!$F$1</c:f>
              <c:strCache>
                <c:ptCount val="1"/>
                <c:pt idx="0">
                  <c:v>HEAT</c:v>
                </c:pt>
              </c:strCache>
            </c:strRef>
          </c:tx>
          <c:spPr>
            <a:solidFill>
              <a:srgbClr val="C00000"/>
            </a:solidFill>
            <a:ln>
              <a:noFill/>
            </a:ln>
            <a:effectLst/>
          </c:spPr>
          <c:invertIfNegative val="0"/>
          <c:cat>
            <c:strRef>
              <c:f>pandemic!$C$66:$C$70</c:f>
              <c:strCache>
                <c:ptCount val="5"/>
                <c:pt idx="0">
                  <c:v>GHG</c:v>
                </c:pt>
                <c:pt idx="1">
                  <c:v>Land</c:v>
                </c:pt>
                <c:pt idx="2">
                  <c:v>Water</c:v>
                </c:pt>
                <c:pt idx="3">
                  <c:v>Hunger</c:v>
                </c:pt>
                <c:pt idx="4">
                  <c:v>Food Price</c:v>
                </c:pt>
              </c:strCache>
            </c:strRef>
          </c:cat>
          <c:val>
            <c:numRef>
              <c:f>pandemic!$F$66:$F$70</c:f>
              <c:numCache>
                <c:formatCode>General</c:formatCode>
                <c:ptCount val="5"/>
                <c:pt idx="0">
                  <c:v>0.20798</c:v>
                </c:pt>
                <c:pt idx="1">
                  <c:v>0.17493</c:v>
                </c:pt>
                <c:pt idx="2">
                  <c:v>0.25744</c:v>
                </c:pt>
                <c:pt idx="3">
                  <c:v>5.0619999999999998E-2</c:v>
                </c:pt>
                <c:pt idx="4">
                  <c:v>-7.9649999999999999E-2</c:v>
                </c:pt>
              </c:numCache>
            </c:numRef>
          </c:val>
          <c:extLst>
            <c:ext xmlns:c16="http://schemas.microsoft.com/office/drawing/2014/chart" uri="{C3380CC4-5D6E-409C-BE32-E72D297353CC}">
              <c16:uniqueId val="{00000002-4267-4E0A-A472-EAD87A2B482B}"/>
            </c:ext>
          </c:extLst>
        </c:ser>
        <c:ser>
          <c:idx val="3"/>
          <c:order val="3"/>
          <c:tx>
            <c:strRef>
              <c:f>pandemic!$G$1</c:f>
              <c:strCache>
                <c:ptCount val="1"/>
                <c:pt idx="0">
                  <c:v>INCOME</c:v>
                </c:pt>
              </c:strCache>
            </c:strRef>
          </c:tx>
          <c:spPr>
            <a:solidFill>
              <a:schemeClr val="accent6"/>
            </a:solidFill>
            <a:ln>
              <a:noFill/>
            </a:ln>
            <a:effectLst/>
          </c:spPr>
          <c:invertIfNegative val="0"/>
          <c:cat>
            <c:strRef>
              <c:f>pandemic!$C$66:$C$70</c:f>
              <c:strCache>
                <c:ptCount val="5"/>
                <c:pt idx="0">
                  <c:v>GHG</c:v>
                </c:pt>
                <c:pt idx="1">
                  <c:v>Land</c:v>
                </c:pt>
                <c:pt idx="2">
                  <c:v>Water</c:v>
                </c:pt>
                <c:pt idx="3">
                  <c:v>Hunger</c:v>
                </c:pt>
                <c:pt idx="4">
                  <c:v>Food Price</c:v>
                </c:pt>
              </c:strCache>
            </c:strRef>
          </c:cat>
          <c:val>
            <c:numRef>
              <c:f>pandemic!$G$66:$G$70</c:f>
              <c:numCache>
                <c:formatCode>General</c:formatCode>
                <c:ptCount val="5"/>
                <c:pt idx="0">
                  <c:v>-3.1982499999999998</c:v>
                </c:pt>
                <c:pt idx="1">
                  <c:v>-1.4507099999999999</c:v>
                </c:pt>
                <c:pt idx="2">
                  <c:v>-2.1350600000000002</c:v>
                </c:pt>
                <c:pt idx="3">
                  <c:v>11.87974</c:v>
                </c:pt>
                <c:pt idx="4">
                  <c:v>-3.1608800000000001</c:v>
                </c:pt>
              </c:numCache>
            </c:numRef>
          </c:val>
          <c:extLst>
            <c:ext xmlns:c16="http://schemas.microsoft.com/office/drawing/2014/chart" uri="{C3380CC4-5D6E-409C-BE32-E72D297353CC}">
              <c16:uniqueId val="{00000003-4267-4E0A-A472-EAD87A2B482B}"/>
            </c:ext>
          </c:extLst>
        </c:ser>
        <c:dLbls>
          <c:showLegendKey val="0"/>
          <c:showVal val="0"/>
          <c:showCatName val="0"/>
          <c:showSerName val="0"/>
          <c:showPercent val="0"/>
          <c:showBubbleSize val="0"/>
        </c:dLbls>
        <c:gapWidth val="50"/>
        <c:overlap val="100"/>
        <c:axId val="31860863"/>
        <c:axId val="857701791"/>
      </c:barChart>
      <c:catAx>
        <c:axId val="31860863"/>
        <c:scaling>
          <c:orientation val="minMax"/>
        </c:scaling>
        <c:delete val="0"/>
        <c:axPos val="b"/>
        <c:numFmt formatCode="General" sourceLinked="1"/>
        <c:majorTickMark val="none"/>
        <c:minorTickMark val="none"/>
        <c:tickLblPos val="low"/>
        <c:spPr>
          <a:noFill/>
          <a:ln w="19050" cap="flat" cmpd="sng" algn="ctr">
            <a:solidFill>
              <a:schemeClr val="dk1"/>
            </a:solidFill>
            <a:prstDash val="solid"/>
            <a:miter lim="800000"/>
          </a:ln>
          <a:effectLst/>
        </c:spPr>
        <c:txPr>
          <a:bodyPr rot="-6000000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crossAx val="857701791"/>
        <c:crosses val="autoZero"/>
        <c:auto val="1"/>
        <c:lblAlgn val="ctr"/>
        <c:lblOffset val="100"/>
        <c:noMultiLvlLbl val="0"/>
      </c:catAx>
      <c:valAx>
        <c:axId val="857701791"/>
        <c:scaling>
          <c:orientation val="minMax"/>
          <c:max val="10"/>
          <c:min val="-5"/>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31860863"/>
        <c:crosses val="autoZero"/>
        <c:crossBetween val="between"/>
        <c:majorUnit val="5"/>
      </c:valAx>
      <c:spPr>
        <a:noFill/>
        <a:ln>
          <a:noFill/>
        </a:ln>
        <a:effectLst/>
      </c:spPr>
    </c:plotArea>
    <c:plotVisOnly val="1"/>
    <c:dispBlanksAs val="gap"/>
    <c:showDLblsOverMax val="0"/>
    <c:extLst/>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China</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pandemic!$D$1</c:f>
              <c:strCache>
                <c:ptCount val="1"/>
                <c:pt idx="0">
                  <c:v>COSTS</c:v>
                </c:pt>
              </c:strCache>
            </c:strRef>
          </c:tx>
          <c:spPr>
            <a:solidFill>
              <a:schemeClr val="accent4">
                <a:lumMod val="60000"/>
                <a:lumOff val="40000"/>
              </a:schemeClr>
            </a:solidFill>
            <a:ln>
              <a:noFill/>
            </a:ln>
            <a:effectLst/>
          </c:spPr>
          <c:invertIfNegative val="0"/>
          <c:cat>
            <c:strRef>
              <c:f>pandemic!$C$22:$C$26</c:f>
              <c:strCache>
                <c:ptCount val="5"/>
                <c:pt idx="0">
                  <c:v>GHG</c:v>
                </c:pt>
                <c:pt idx="1">
                  <c:v>Land</c:v>
                </c:pt>
                <c:pt idx="2">
                  <c:v>Water</c:v>
                </c:pt>
                <c:pt idx="3">
                  <c:v>Hunger</c:v>
                </c:pt>
                <c:pt idx="4">
                  <c:v>Food Price</c:v>
                </c:pt>
              </c:strCache>
            </c:strRef>
          </c:cat>
          <c:val>
            <c:numRef>
              <c:f>pandemic!$D$22:$D$26</c:f>
              <c:numCache>
                <c:formatCode>General</c:formatCode>
                <c:ptCount val="5"/>
                <c:pt idx="0">
                  <c:v>-0.29010000000000002</c:v>
                </c:pt>
                <c:pt idx="1">
                  <c:v>0.71094999999999997</c:v>
                </c:pt>
                <c:pt idx="2">
                  <c:v>0.99924000000000002</c:v>
                </c:pt>
                <c:pt idx="3">
                  <c:v>2.0536599999999998</c:v>
                </c:pt>
                <c:pt idx="4">
                  <c:v>1.4031899999999999</c:v>
                </c:pt>
              </c:numCache>
            </c:numRef>
          </c:val>
          <c:extLst>
            <c:ext xmlns:c16="http://schemas.microsoft.com/office/drawing/2014/chart" uri="{C3380CC4-5D6E-409C-BE32-E72D297353CC}">
              <c16:uniqueId val="{00000000-E6AE-449D-B106-37F9639C2A3C}"/>
            </c:ext>
          </c:extLst>
        </c:ser>
        <c:ser>
          <c:idx val="1"/>
          <c:order val="1"/>
          <c:tx>
            <c:strRef>
              <c:f>pandemic!$E$1</c:f>
              <c:strCache>
                <c:ptCount val="1"/>
                <c:pt idx="0">
                  <c:v>WATER</c:v>
                </c:pt>
              </c:strCache>
            </c:strRef>
          </c:tx>
          <c:spPr>
            <a:solidFill>
              <a:schemeClr val="accent1"/>
            </a:solidFill>
            <a:ln>
              <a:noFill/>
            </a:ln>
            <a:effectLst/>
          </c:spPr>
          <c:invertIfNegative val="0"/>
          <c:cat>
            <c:strRef>
              <c:f>pandemic!$C$22:$C$26</c:f>
              <c:strCache>
                <c:ptCount val="5"/>
                <c:pt idx="0">
                  <c:v>GHG</c:v>
                </c:pt>
                <c:pt idx="1">
                  <c:v>Land</c:v>
                </c:pt>
                <c:pt idx="2">
                  <c:v>Water</c:v>
                </c:pt>
                <c:pt idx="3">
                  <c:v>Hunger</c:v>
                </c:pt>
                <c:pt idx="4">
                  <c:v>Food Price</c:v>
                </c:pt>
              </c:strCache>
            </c:strRef>
          </c:cat>
          <c:val>
            <c:numRef>
              <c:f>pandemic!$E$22:$E$26</c:f>
              <c:numCache>
                <c:formatCode>General</c:formatCode>
                <c:ptCount val="5"/>
                <c:pt idx="0">
                  <c:v>-3.3E-4</c:v>
                </c:pt>
                <c:pt idx="1">
                  <c:v>3.1E-4</c:v>
                </c:pt>
                <c:pt idx="2">
                  <c:v>1.584E-2</c:v>
                </c:pt>
                <c:pt idx="4">
                  <c:v>1.73E-3</c:v>
                </c:pt>
              </c:numCache>
            </c:numRef>
          </c:val>
          <c:extLst>
            <c:ext xmlns:c16="http://schemas.microsoft.com/office/drawing/2014/chart" uri="{C3380CC4-5D6E-409C-BE32-E72D297353CC}">
              <c16:uniqueId val="{00000001-E6AE-449D-B106-37F9639C2A3C}"/>
            </c:ext>
          </c:extLst>
        </c:ser>
        <c:ser>
          <c:idx val="2"/>
          <c:order val="2"/>
          <c:tx>
            <c:strRef>
              <c:f>pandemic!$F$1</c:f>
              <c:strCache>
                <c:ptCount val="1"/>
                <c:pt idx="0">
                  <c:v>HEAT</c:v>
                </c:pt>
              </c:strCache>
            </c:strRef>
          </c:tx>
          <c:spPr>
            <a:solidFill>
              <a:srgbClr val="C00000"/>
            </a:solidFill>
            <a:ln>
              <a:noFill/>
            </a:ln>
            <a:effectLst/>
          </c:spPr>
          <c:invertIfNegative val="0"/>
          <c:cat>
            <c:strRef>
              <c:f>pandemic!$C$22:$C$26</c:f>
              <c:strCache>
                <c:ptCount val="5"/>
                <c:pt idx="0">
                  <c:v>GHG</c:v>
                </c:pt>
                <c:pt idx="1">
                  <c:v>Land</c:v>
                </c:pt>
                <c:pt idx="2">
                  <c:v>Water</c:v>
                </c:pt>
                <c:pt idx="3">
                  <c:v>Hunger</c:v>
                </c:pt>
                <c:pt idx="4">
                  <c:v>Food Price</c:v>
                </c:pt>
              </c:strCache>
            </c:strRef>
          </c:cat>
          <c:val>
            <c:numRef>
              <c:f>pandemic!$F$22:$F$26</c:f>
              <c:numCache>
                <c:formatCode>General</c:formatCode>
                <c:ptCount val="5"/>
                <c:pt idx="0">
                  <c:v>-0.92852000000000001</c:v>
                </c:pt>
                <c:pt idx="1">
                  <c:v>0.55518000000000001</c:v>
                </c:pt>
                <c:pt idx="2">
                  <c:v>0.78027999999999997</c:v>
                </c:pt>
                <c:pt idx="3">
                  <c:v>5.8258099999999997</c:v>
                </c:pt>
                <c:pt idx="4">
                  <c:v>4.8602100000000004</c:v>
                </c:pt>
              </c:numCache>
            </c:numRef>
          </c:val>
          <c:extLst>
            <c:ext xmlns:c16="http://schemas.microsoft.com/office/drawing/2014/chart" uri="{C3380CC4-5D6E-409C-BE32-E72D297353CC}">
              <c16:uniqueId val="{00000002-E6AE-449D-B106-37F9639C2A3C}"/>
            </c:ext>
          </c:extLst>
        </c:ser>
        <c:ser>
          <c:idx val="3"/>
          <c:order val="3"/>
          <c:tx>
            <c:strRef>
              <c:f>pandemic!$G$1</c:f>
              <c:strCache>
                <c:ptCount val="1"/>
                <c:pt idx="0">
                  <c:v>INCOME</c:v>
                </c:pt>
              </c:strCache>
            </c:strRef>
          </c:tx>
          <c:spPr>
            <a:solidFill>
              <a:schemeClr val="accent6"/>
            </a:solidFill>
            <a:ln>
              <a:noFill/>
            </a:ln>
            <a:effectLst/>
          </c:spPr>
          <c:invertIfNegative val="0"/>
          <c:cat>
            <c:strRef>
              <c:f>pandemic!$C$22:$C$26</c:f>
              <c:strCache>
                <c:ptCount val="5"/>
                <c:pt idx="0">
                  <c:v>GHG</c:v>
                </c:pt>
                <c:pt idx="1">
                  <c:v>Land</c:v>
                </c:pt>
                <c:pt idx="2">
                  <c:v>Water</c:v>
                </c:pt>
                <c:pt idx="3">
                  <c:v>Hunger</c:v>
                </c:pt>
                <c:pt idx="4">
                  <c:v>Food Price</c:v>
                </c:pt>
              </c:strCache>
            </c:strRef>
          </c:cat>
          <c:val>
            <c:numRef>
              <c:f>pandemic!$G$22:$G$26</c:f>
              <c:numCache>
                <c:formatCode>General</c:formatCode>
                <c:ptCount val="5"/>
                <c:pt idx="0">
                  <c:v>0.36285000000000001</c:v>
                </c:pt>
                <c:pt idx="1">
                  <c:v>6.769E-2</c:v>
                </c:pt>
                <c:pt idx="2">
                  <c:v>9.5130000000000006E-2</c:v>
                </c:pt>
                <c:pt idx="3">
                  <c:v>-1.32355</c:v>
                </c:pt>
                <c:pt idx="4">
                  <c:v>0.13349</c:v>
                </c:pt>
              </c:numCache>
            </c:numRef>
          </c:val>
          <c:extLst>
            <c:ext xmlns:c16="http://schemas.microsoft.com/office/drawing/2014/chart" uri="{C3380CC4-5D6E-409C-BE32-E72D297353CC}">
              <c16:uniqueId val="{00000003-E6AE-449D-B106-37F9639C2A3C}"/>
            </c:ext>
          </c:extLst>
        </c:ser>
        <c:dLbls>
          <c:showLegendKey val="0"/>
          <c:showVal val="0"/>
          <c:showCatName val="0"/>
          <c:showSerName val="0"/>
          <c:showPercent val="0"/>
          <c:showBubbleSize val="0"/>
        </c:dLbls>
        <c:gapWidth val="50"/>
        <c:overlap val="100"/>
        <c:axId val="31860863"/>
        <c:axId val="857701791"/>
      </c:barChart>
      <c:catAx>
        <c:axId val="31860863"/>
        <c:scaling>
          <c:orientation val="minMax"/>
        </c:scaling>
        <c:delete val="0"/>
        <c:axPos val="b"/>
        <c:numFmt formatCode="General" sourceLinked="1"/>
        <c:majorTickMark val="none"/>
        <c:minorTickMark val="none"/>
        <c:tickLblPos val="low"/>
        <c:spPr>
          <a:noFill/>
          <a:ln w="19050" cap="flat" cmpd="sng" algn="ctr">
            <a:solidFill>
              <a:schemeClr val="dk1"/>
            </a:solidFill>
            <a:prstDash val="solid"/>
            <a:miter lim="800000"/>
          </a:ln>
          <a:effectLst/>
        </c:spPr>
        <c:txPr>
          <a:bodyPr rot="-6000000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crossAx val="857701791"/>
        <c:crosses val="autoZero"/>
        <c:auto val="1"/>
        <c:lblAlgn val="ctr"/>
        <c:lblOffset val="100"/>
        <c:noMultiLvlLbl val="0"/>
      </c:catAx>
      <c:valAx>
        <c:axId val="857701791"/>
        <c:scaling>
          <c:orientation val="minMax"/>
          <c:max val="10"/>
          <c:min val="-5"/>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31860863"/>
        <c:crosses val="autoZero"/>
        <c:crossBetween val="between"/>
        <c:majorUnit val="5"/>
      </c:valAx>
      <c:spPr>
        <a:noFill/>
        <a:ln>
          <a:noFill/>
        </a:ln>
        <a:effectLst/>
      </c:spPr>
    </c:plotArea>
    <c:plotVisOnly val="1"/>
    <c:dispBlanksAs val="gap"/>
    <c:showDLblsOverMax val="0"/>
    <c:extLst/>
  </c:chart>
  <c:spPr>
    <a:noFill/>
    <a:ln>
      <a:noFill/>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South America</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pandemic!$D$1</c:f>
              <c:strCache>
                <c:ptCount val="1"/>
                <c:pt idx="0">
                  <c:v>COSTS</c:v>
                </c:pt>
              </c:strCache>
            </c:strRef>
          </c:tx>
          <c:spPr>
            <a:solidFill>
              <a:schemeClr val="accent4">
                <a:lumMod val="60000"/>
                <a:lumOff val="40000"/>
              </a:schemeClr>
            </a:solidFill>
            <a:ln>
              <a:noFill/>
            </a:ln>
            <a:effectLst/>
          </c:spPr>
          <c:invertIfNegative val="0"/>
          <c:cat>
            <c:strRef>
              <c:f>pandemic!$C$61:$C$65</c:f>
              <c:strCache>
                <c:ptCount val="5"/>
                <c:pt idx="0">
                  <c:v>GHG</c:v>
                </c:pt>
                <c:pt idx="1">
                  <c:v>Land</c:v>
                </c:pt>
                <c:pt idx="2">
                  <c:v>Water</c:v>
                </c:pt>
                <c:pt idx="3">
                  <c:v>Hunger</c:v>
                </c:pt>
                <c:pt idx="4">
                  <c:v>Food Price</c:v>
                </c:pt>
              </c:strCache>
            </c:strRef>
          </c:cat>
          <c:val>
            <c:numRef>
              <c:f>pandemic!$D$61:$D$65</c:f>
              <c:numCache>
                <c:formatCode>General</c:formatCode>
                <c:ptCount val="5"/>
                <c:pt idx="0">
                  <c:v>0.35275000000000001</c:v>
                </c:pt>
                <c:pt idx="1">
                  <c:v>0.92454999999999998</c:v>
                </c:pt>
                <c:pt idx="2">
                  <c:v>0.96741999999999995</c:v>
                </c:pt>
                <c:pt idx="3">
                  <c:v>2.2531699999999999</c:v>
                </c:pt>
                <c:pt idx="4">
                  <c:v>1.07839</c:v>
                </c:pt>
              </c:numCache>
            </c:numRef>
          </c:val>
          <c:extLst>
            <c:ext xmlns:c16="http://schemas.microsoft.com/office/drawing/2014/chart" uri="{C3380CC4-5D6E-409C-BE32-E72D297353CC}">
              <c16:uniqueId val="{00000000-D5B7-41FE-97DB-CE5FA3C3336C}"/>
            </c:ext>
          </c:extLst>
        </c:ser>
        <c:ser>
          <c:idx val="1"/>
          <c:order val="1"/>
          <c:tx>
            <c:strRef>
              <c:f>pandemic!$E$1</c:f>
              <c:strCache>
                <c:ptCount val="1"/>
                <c:pt idx="0">
                  <c:v>WATER</c:v>
                </c:pt>
              </c:strCache>
            </c:strRef>
          </c:tx>
          <c:spPr>
            <a:solidFill>
              <a:schemeClr val="accent1"/>
            </a:solidFill>
            <a:ln>
              <a:noFill/>
            </a:ln>
            <a:effectLst/>
          </c:spPr>
          <c:invertIfNegative val="0"/>
          <c:cat>
            <c:strRef>
              <c:f>pandemic!$C$61:$C$65</c:f>
              <c:strCache>
                <c:ptCount val="5"/>
                <c:pt idx="0">
                  <c:v>GHG</c:v>
                </c:pt>
                <c:pt idx="1">
                  <c:v>Land</c:v>
                </c:pt>
                <c:pt idx="2">
                  <c:v>Water</c:v>
                </c:pt>
                <c:pt idx="3">
                  <c:v>Hunger</c:v>
                </c:pt>
                <c:pt idx="4">
                  <c:v>Food Price</c:v>
                </c:pt>
              </c:strCache>
            </c:strRef>
          </c:cat>
          <c:val>
            <c:numRef>
              <c:f>pandemic!$E$61:$E$65</c:f>
              <c:numCache>
                <c:formatCode>General</c:formatCode>
                <c:ptCount val="5"/>
                <c:pt idx="0">
                  <c:v>2.16E-3</c:v>
                </c:pt>
                <c:pt idx="1">
                  <c:v>-1.9980000000000001E-2</c:v>
                </c:pt>
                <c:pt idx="2">
                  <c:v>-8.0610000000000001E-2</c:v>
                </c:pt>
                <c:pt idx="4">
                  <c:v>-3.1900000000000001E-3</c:v>
                </c:pt>
              </c:numCache>
            </c:numRef>
          </c:val>
          <c:extLst>
            <c:ext xmlns:c16="http://schemas.microsoft.com/office/drawing/2014/chart" uri="{C3380CC4-5D6E-409C-BE32-E72D297353CC}">
              <c16:uniqueId val="{00000001-D5B7-41FE-97DB-CE5FA3C3336C}"/>
            </c:ext>
          </c:extLst>
        </c:ser>
        <c:ser>
          <c:idx val="2"/>
          <c:order val="2"/>
          <c:tx>
            <c:strRef>
              <c:f>pandemic!$F$1</c:f>
              <c:strCache>
                <c:ptCount val="1"/>
                <c:pt idx="0">
                  <c:v>HEAT</c:v>
                </c:pt>
              </c:strCache>
            </c:strRef>
          </c:tx>
          <c:spPr>
            <a:solidFill>
              <a:srgbClr val="C00000"/>
            </a:solidFill>
            <a:ln>
              <a:noFill/>
            </a:ln>
            <a:effectLst/>
          </c:spPr>
          <c:invertIfNegative val="0"/>
          <c:cat>
            <c:strRef>
              <c:f>pandemic!$C$61:$C$65</c:f>
              <c:strCache>
                <c:ptCount val="5"/>
                <c:pt idx="0">
                  <c:v>GHG</c:v>
                </c:pt>
                <c:pt idx="1">
                  <c:v>Land</c:v>
                </c:pt>
                <c:pt idx="2">
                  <c:v>Water</c:v>
                </c:pt>
                <c:pt idx="3">
                  <c:v>Hunger</c:v>
                </c:pt>
                <c:pt idx="4">
                  <c:v>Food Price</c:v>
                </c:pt>
              </c:strCache>
            </c:strRef>
          </c:cat>
          <c:val>
            <c:numRef>
              <c:f>pandemic!$F$61:$F$65</c:f>
              <c:numCache>
                <c:formatCode>General</c:formatCode>
                <c:ptCount val="5"/>
                <c:pt idx="0">
                  <c:v>-1.01789</c:v>
                </c:pt>
                <c:pt idx="1">
                  <c:v>0.68694999999999995</c:v>
                </c:pt>
                <c:pt idx="2">
                  <c:v>0.71882000000000001</c:v>
                </c:pt>
                <c:pt idx="3">
                  <c:v>2.7026300000000001</c:v>
                </c:pt>
                <c:pt idx="4">
                  <c:v>3.2488000000000001</c:v>
                </c:pt>
              </c:numCache>
            </c:numRef>
          </c:val>
          <c:extLst>
            <c:ext xmlns:c16="http://schemas.microsoft.com/office/drawing/2014/chart" uri="{C3380CC4-5D6E-409C-BE32-E72D297353CC}">
              <c16:uniqueId val="{00000002-D5B7-41FE-97DB-CE5FA3C3336C}"/>
            </c:ext>
          </c:extLst>
        </c:ser>
        <c:ser>
          <c:idx val="3"/>
          <c:order val="3"/>
          <c:tx>
            <c:strRef>
              <c:f>pandemic!$G$1</c:f>
              <c:strCache>
                <c:ptCount val="1"/>
                <c:pt idx="0">
                  <c:v>INCOME</c:v>
                </c:pt>
              </c:strCache>
            </c:strRef>
          </c:tx>
          <c:spPr>
            <a:solidFill>
              <a:schemeClr val="accent6"/>
            </a:solidFill>
            <a:ln>
              <a:noFill/>
            </a:ln>
            <a:effectLst/>
          </c:spPr>
          <c:invertIfNegative val="0"/>
          <c:cat>
            <c:strRef>
              <c:f>pandemic!$C$61:$C$65</c:f>
              <c:strCache>
                <c:ptCount val="5"/>
                <c:pt idx="0">
                  <c:v>GHG</c:v>
                </c:pt>
                <c:pt idx="1">
                  <c:v>Land</c:v>
                </c:pt>
                <c:pt idx="2">
                  <c:v>Water</c:v>
                </c:pt>
                <c:pt idx="3">
                  <c:v>Hunger</c:v>
                </c:pt>
                <c:pt idx="4">
                  <c:v>Food Price</c:v>
                </c:pt>
              </c:strCache>
            </c:strRef>
          </c:cat>
          <c:val>
            <c:numRef>
              <c:f>pandemic!$G$61:$G$65</c:f>
              <c:numCache>
                <c:formatCode>General</c:formatCode>
                <c:ptCount val="5"/>
                <c:pt idx="0">
                  <c:v>-2.1055899999999999</c:v>
                </c:pt>
                <c:pt idx="1">
                  <c:v>-0.90961999999999998</c:v>
                </c:pt>
                <c:pt idx="2">
                  <c:v>-0.95179999999999998</c:v>
                </c:pt>
                <c:pt idx="3">
                  <c:v>10.45091</c:v>
                </c:pt>
                <c:pt idx="4">
                  <c:v>-1.0610200000000001</c:v>
                </c:pt>
              </c:numCache>
            </c:numRef>
          </c:val>
          <c:extLst>
            <c:ext xmlns:c16="http://schemas.microsoft.com/office/drawing/2014/chart" uri="{C3380CC4-5D6E-409C-BE32-E72D297353CC}">
              <c16:uniqueId val="{00000003-D5B7-41FE-97DB-CE5FA3C3336C}"/>
            </c:ext>
          </c:extLst>
        </c:ser>
        <c:dLbls>
          <c:showLegendKey val="0"/>
          <c:showVal val="0"/>
          <c:showCatName val="0"/>
          <c:showSerName val="0"/>
          <c:showPercent val="0"/>
          <c:showBubbleSize val="0"/>
        </c:dLbls>
        <c:gapWidth val="50"/>
        <c:overlap val="100"/>
        <c:axId val="31860863"/>
        <c:axId val="857701791"/>
      </c:barChart>
      <c:catAx>
        <c:axId val="31860863"/>
        <c:scaling>
          <c:orientation val="minMax"/>
        </c:scaling>
        <c:delete val="0"/>
        <c:axPos val="b"/>
        <c:numFmt formatCode="General" sourceLinked="1"/>
        <c:majorTickMark val="none"/>
        <c:minorTickMark val="none"/>
        <c:tickLblPos val="low"/>
        <c:spPr>
          <a:noFill/>
          <a:ln w="19050" cap="flat" cmpd="sng" algn="ctr">
            <a:solidFill>
              <a:schemeClr val="dk1"/>
            </a:solidFill>
            <a:prstDash val="solid"/>
            <a:miter lim="800000"/>
          </a:ln>
          <a:effectLst/>
        </c:spPr>
        <c:txPr>
          <a:bodyPr rot="-6000000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crossAx val="857701791"/>
        <c:crosses val="autoZero"/>
        <c:auto val="1"/>
        <c:lblAlgn val="ctr"/>
        <c:lblOffset val="100"/>
        <c:noMultiLvlLbl val="0"/>
      </c:catAx>
      <c:valAx>
        <c:axId val="857701791"/>
        <c:scaling>
          <c:orientation val="minMax"/>
          <c:max val="10"/>
          <c:min val="-5"/>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31860863"/>
        <c:crosses val="autoZero"/>
        <c:crossBetween val="between"/>
        <c:majorUnit val="5"/>
      </c:valAx>
      <c:spPr>
        <a:noFill/>
        <a:ln>
          <a:noFill/>
        </a:ln>
        <a:effectLst/>
      </c:spPr>
    </c:plotArea>
    <c:plotVisOnly val="1"/>
    <c:dispBlanksAs val="gap"/>
    <c:showDLblsOverMax val="0"/>
    <c:extLst/>
  </c:chart>
  <c:spPr>
    <a:noFill/>
    <a:ln>
      <a:noFill/>
    </a:ln>
    <a:effectLst/>
  </c:spPr>
  <c:txPr>
    <a:bodyPr/>
    <a:lstStyle/>
    <a:p>
      <a:pPr>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US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pandemic!$D$1</c:f>
              <c:strCache>
                <c:ptCount val="1"/>
                <c:pt idx="0">
                  <c:v>COSTS</c:v>
                </c:pt>
              </c:strCache>
            </c:strRef>
          </c:tx>
          <c:spPr>
            <a:solidFill>
              <a:schemeClr val="accent4">
                <a:lumMod val="60000"/>
                <a:lumOff val="40000"/>
              </a:schemeClr>
            </a:solidFill>
            <a:ln>
              <a:noFill/>
            </a:ln>
            <a:effectLst/>
          </c:spPr>
          <c:invertIfNegative val="0"/>
          <c:cat>
            <c:strRef>
              <c:f>pandemic!$C$81:$C$85</c:f>
              <c:strCache>
                <c:ptCount val="5"/>
                <c:pt idx="0">
                  <c:v>GHG</c:v>
                </c:pt>
                <c:pt idx="1">
                  <c:v>Land</c:v>
                </c:pt>
                <c:pt idx="2">
                  <c:v>Water</c:v>
                </c:pt>
                <c:pt idx="3">
                  <c:v>Hunger</c:v>
                </c:pt>
                <c:pt idx="4">
                  <c:v>Food Price</c:v>
                </c:pt>
              </c:strCache>
            </c:strRef>
          </c:cat>
          <c:val>
            <c:numRef>
              <c:f>pandemic!$D$81:$D$85</c:f>
              <c:numCache>
                <c:formatCode>General</c:formatCode>
                <c:ptCount val="5"/>
                <c:pt idx="0">
                  <c:v>0.40418999999999999</c:v>
                </c:pt>
                <c:pt idx="1">
                  <c:v>0.80201</c:v>
                </c:pt>
                <c:pt idx="2">
                  <c:v>1.1240300000000001</c:v>
                </c:pt>
                <c:pt idx="4">
                  <c:v>1.3248800000000001</c:v>
                </c:pt>
              </c:numCache>
            </c:numRef>
          </c:val>
          <c:extLst>
            <c:ext xmlns:c16="http://schemas.microsoft.com/office/drawing/2014/chart" uri="{C3380CC4-5D6E-409C-BE32-E72D297353CC}">
              <c16:uniqueId val="{00000000-2336-46DE-813E-B66E94C047EA}"/>
            </c:ext>
          </c:extLst>
        </c:ser>
        <c:ser>
          <c:idx val="1"/>
          <c:order val="1"/>
          <c:tx>
            <c:strRef>
              <c:f>pandemic!$E$1</c:f>
              <c:strCache>
                <c:ptCount val="1"/>
                <c:pt idx="0">
                  <c:v>WATER</c:v>
                </c:pt>
              </c:strCache>
            </c:strRef>
          </c:tx>
          <c:spPr>
            <a:solidFill>
              <a:schemeClr val="accent1"/>
            </a:solidFill>
            <a:ln>
              <a:noFill/>
            </a:ln>
            <a:effectLst/>
          </c:spPr>
          <c:invertIfNegative val="0"/>
          <c:cat>
            <c:strRef>
              <c:f>pandemic!$C$81:$C$85</c:f>
              <c:strCache>
                <c:ptCount val="5"/>
                <c:pt idx="0">
                  <c:v>GHG</c:v>
                </c:pt>
                <c:pt idx="1">
                  <c:v>Land</c:v>
                </c:pt>
                <c:pt idx="2">
                  <c:v>Water</c:v>
                </c:pt>
                <c:pt idx="3">
                  <c:v>Hunger</c:v>
                </c:pt>
                <c:pt idx="4">
                  <c:v>Food Price</c:v>
                </c:pt>
              </c:strCache>
            </c:strRef>
          </c:cat>
          <c:val>
            <c:numRef>
              <c:f>pandemic!$E$81:$E$85</c:f>
              <c:numCache>
                <c:formatCode>General</c:formatCode>
                <c:ptCount val="5"/>
                <c:pt idx="0">
                  <c:v>1.4599999999999999E-3</c:v>
                </c:pt>
                <c:pt idx="1">
                  <c:v>-2.401E-2</c:v>
                </c:pt>
                <c:pt idx="2">
                  <c:v>9.9760000000000001E-2</c:v>
                </c:pt>
                <c:pt idx="4">
                  <c:v>-5.7499999999999999E-3</c:v>
                </c:pt>
              </c:numCache>
            </c:numRef>
          </c:val>
          <c:extLst>
            <c:ext xmlns:c16="http://schemas.microsoft.com/office/drawing/2014/chart" uri="{C3380CC4-5D6E-409C-BE32-E72D297353CC}">
              <c16:uniqueId val="{00000001-2336-46DE-813E-B66E94C047EA}"/>
            </c:ext>
          </c:extLst>
        </c:ser>
        <c:ser>
          <c:idx val="2"/>
          <c:order val="2"/>
          <c:tx>
            <c:strRef>
              <c:f>pandemic!$F$1</c:f>
              <c:strCache>
                <c:ptCount val="1"/>
                <c:pt idx="0">
                  <c:v>HEAT</c:v>
                </c:pt>
              </c:strCache>
            </c:strRef>
          </c:tx>
          <c:spPr>
            <a:solidFill>
              <a:srgbClr val="C00000"/>
            </a:solidFill>
            <a:ln>
              <a:noFill/>
            </a:ln>
            <a:effectLst/>
          </c:spPr>
          <c:invertIfNegative val="0"/>
          <c:cat>
            <c:strRef>
              <c:f>pandemic!$C$81:$C$85</c:f>
              <c:strCache>
                <c:ptCount val="5"/>
                <c:pt idx="0">
                  <c:v>GHG</c:v>
                </c:pt>
                <c:pt idx="1">
                  <c:v>Land</c:v>
                </c:pt>
                <c:pt idx="2">
                  <c:v>Water</c:v>
                </c:pt>
                <c:pt idx="3">
                  <c:v>Hunger</c:v>
                </c:pt>
                <c:pt idx="4">
                  <c:v>Food Price</c:v>
                </c:pt>
              </c:strCache>
            </c:strRef>
          </c:cat>
          <c:val>
            <c:numRef>
              <c:f>pandemic!$F$81:$F$85</c:f>
              <c:numCache>
                <c:formatCode>General</c:formatCode>
                <c:ptCount val="5"/>
                <c:pt idx="0">
                  <c:v>0.34276000000000001</c:v>
                </c:pt>
                <c:pt idx="1">
                  <c:v>1.3254900000000001</c:v>
                </c:pt>
                <c:pt idx="2">
                  <c:v>1.8575600000000001</c:v>
                </c:pt>
                <c:pt idx="4">
                  <c:v>1.0386</c:v>
                </c:pt>
              </c:numCache>
            </c:numRef>
          </c:val>
          <c:extLst>
            <c:ext xmlns:c16="http://schemas.microsoft.com/office/drawing/2014/chart" uri="{C3380CC4-5D6E-409C-BE32-E72D297353CC}">
              <c16:uniqueId val="{00000002-2336-46DE-813E-B66E94C047EA}"/>
            </c:ext>
          </c:extLst>
        </c:ser>
        <c:ser>
          <c:idx val="3"/>
          <c:order val="3"/>
          <c:tx>
            <c:strRef>
              <c:f>pandemic!$G$1</c:f>
              <c:strCache>
                <c:ptCount val="1"/>
                <c:pt idx="0">
                  <c:v>INCOME</c:v>
                </c:pt>
              </c:strCache>
            </c:strRef>
          </c:tx>
          <c:spPr>
            <a:solidFill>
              <a:schemeClr val="accent6"/>
            </a:solidFill>
            <a:ln>
              <a:noFill/>
            </a:ln>
            <a:effectLst/>
          </c:spPr>
          <c:invertIfNegative val="0"/>
          <c:cat>
            <c:strRef>
              <c:f>pandemic!$C$81:$C$85</c:f>
              <c:strCache>
                <c:ptCount val="5"/>
                <c:pt idx="0">
                  <c:v>GHG</c:v>
                </c:pt>
                <c:pt idx="1">
                  <c:v>Land</c:v>
                </c:pt>
                <c:pt idx="2">
                  <c:v>Water</c:v>
                </c:pt>
                <c:pt idx="3">
                  <c:v>Hunger</c:v>
                </c:pt>
                <c:pt idx="4">
                  <c:v>Food Price</c:v>
                </c:pt>
              </c:strCache>
            </c:strRef>
          </c:cat>
          <c:val>
            <c:numRef>
              <c:f>pandemic!$G$81:$G$85</c:f>
              <c:numCache>
                <c:formatCode>General</c:formatCode>
                <c:ptCount val="5"/>
                <c:pt idx="0">
                  <c:v>-0.43278</c:v>
                </c:pt>
                <c:pt idx="1">
                  <c:v>-0.28433999999999998</c:v>
                </c:pt>
                <c:pt idx="2">
                  <c:v>-0.39851999999999999</c:v>
                </c:pt>
                <c:pt idx="4">
                  <c:v>-0.46972999999999998</c:v>
                </c:pt>
              </c:numCache>
            </c:numRef>
          </c:val>
          <c:extLst>
            <c:ext xmlns:c16="http://schemas.microsoft.com/office/drawing/2014/chart" uri="{C3380CC4-5D6E-409C-BE32-E72D297353CC}">
              <c16:uniqueId val="{00000003-2336-46DE-813E-B66E94C047EA}"/>
            </c:ext>
          </c:extLst>
        </c:ser>
        <c:dLbls>
          <c:showLegendKey val="0"/>
          <c:showVal val="0"/>
          <c:showCatName val="0"/>
          <c:showSerName val="0"/>
          <c:showPercent val="0"/>
          <c:showBubbleSize val="0"/>
        </c:dLbls>
        <c:gapWidth val="50"/>
        <c:overlap val="100"/>
        <c:axId val="31860863"/>
        <c:axId val="857701791"/>
      </c:barChart>
      <c:catAx>
        <c:axId val="31860863"/>
        <c:scaling>
          <c:orientation val="minMax"/>
        </c:scaling>
        <c:delete val="0"/>
        <c:axPos val="b"/>
        <c:numFmt formatCode="General" sourceLinked="1"/>
        <c:majorTickMark val="none"/>
        <c:minorTickMark val="none"/>
        <c:tickLblPos val="low"/>
        <c:spPr>
          <a:noFill/>
          <a:ln w="19050" cap="flat" cmpd="sng" algn="ctr">
            <a:solidFill>
              <a:schemeClr val="dk1"/>
            </a:solidFill>
            <a:prstDash val="solid"/>
            <a:miter lim="800000"/>
          </a:ln>
          <a:effectLst/>
        </c:spPr>
        <c:txPr>
          <a:bodyPr rot="-6000000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crossAx val="857701791"/>
        <c:crosses val="autoZero"/>
        <c:auto val="1"/>
        <c:lblAlgn val="ctr"/>
        <c:lblOffset val="100"/>
        <c:noMultiLvlLbl val="0"/>
      </c:catAx>
      <c:valAx>
        <c:axId val="857701791"/>
        <c:scaling>
          <c:orientation val="minMax"/>
          <c:max val="10"/>
          <c:min val="-5"/>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31860863"/>
        <c:crosses val="autoZero"/>
        <c:crossBetween val="between"/>
        <c:majorUnit val="5"/>
      </c:valAx>
      <c:spPr>
        <a:noFill/>
        <a:ln>
          <a:noFill/>
        </a:ln>
        <a:effectLst/>
      </c:spPr>
    </c:plotArea>
    <c:plotVisOnly val="1"/>
    <c:dispBlanksAs val="gap"/>
    <c:showDLblsOverMax val="0"/>
    <c:extLst/>
  </c:chart>
  <c:spPr>
    <a:noFill/>
    <a:ln>
      <a:noFill/>
    </a:ln>
    <a:effectLst/>
  </c:spPr>
  <c:txPr>
    <a:bodyPr/>
    <a:lstStyle/>
    <a:p>
      <a:pPr>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strRef>
              <c:f>pandemic!$D$1</c:f>
              <c:strCache>
                <c:ptCount val="1"/>
                <c:pt idx="0">
                  <c:v>PRODUCTIVITY</c:v>
                </c:pt>
              </c:strCache>
            </c:strRef>
          </c:tx>
          <c:spPr>
            <a:solidFill>
              <a:schemeClr val="accent4">
                <a:lumMod val="60000"/>
                <a:lumOff val="40000"/>
              </a:schemeClr>
            </a:solidFill>
            <a:ln>
              <a:noFill/>
            </a:ln>
            <a:effectLst/>
          </c:spPr>
          <c:invertIfNegative val="0"/>
          <c:cat>
            <c:numRef>
              <c:f>pandemic!$C$86:$C$90</c:f>
              <c:numCache>
                <c:formatCode>General</c:formatCode>
                <c:ptCount val="5"/>
              </c:numCache>
            </c:numRef>
          </c:cat>
          <c:val>
            <c:numRef>
              <c:f>pandemic!$D$86:$D$90</c:f>
              <c:numCache>
                <c:formatCode>General</c:formatCode>
                <c:ptCount val="5"/>
              </c:numCache>
            </c:numRef>
          </c:val>
          <c:extLst>
            <c:ext xmlns:c16="http://schemas.microsoft.com/office/drawing/2014/chart" uri="{C3380CC4-5D6E-409C-BE32-E72D297353CC}">
              <c16:uniqueId val="{00000000-7CCF-4817-A679-EC928B9EA0A5}"/>
            </c:ext>
          </c:extLst>
        </c:ser>
        <c:ser>
          <c:idx val="1"/>
          <c:order val="1"/>
          <c:tx>
            <c:strRef>
              <c:f>pandemic!$E$1</c:f>
              <c:strCache>
                <c:ptCount val="1"/>
                <c:pt idx="0">
                  <c:v>WATER</c:v>
                </c:pt>
              </c:strCache>
            </c:strRef>
          </c:tx>
          <c:spPr>
            <a:solidFill>
              <a:schemeClr val="accent1"/>
            </a:solidFill>
            <a:ln>
              <a:noFill/>
            </a:ln>
            <a:effectLst/>
          </c:spPr>
          <c:invertIfNegative val="0"/>
          <c:cat>
            <c:numRef>
              <c:f>pandemic!$C$86:$C$90</c:f>
              <c:numCache>
                <c:formatCode>General</c:formatCode>
                <c:ptCount val="5"/>
              </c:numCache>
            </c:numRef>
          </c:cat>
          <c:val>
            <c:numRef>
              <c:f>pandemic!$E$86:$E$90</c:f>
              <c:numCache>
                <c:formatCode>General</c:formatCode>
                <c:ptCount val="5"/>
              </c:numCache>
            </c:numRef>
          </c:val>
          <c:extLst>
            <c:ext xmlns:c16="http://schemas.microsoft.com/office/drawing/2014/chart" uri="{C3380CC4-5D6E-409C-BE32-E72D297353CC}">
              <c16:uniqueId val="{00000001-7CCF-4817-A679-EC928B9EA0A5}"/>
            </c:ext>
          </c:extLst>
        </c:ser>
        <c:ser>
          <c:idx val="2"/>
          <c:order val="2"/>
          <c:tx>
            <c:strRef>
              <c:f>pandemic!$F$1</c:f>
              <c:strCache>
                <c:ptCount val="1"/>
                <c:pt idx="0">
                  <c:v>HEAT</c:v>
                </c:pt>
              </c:strCache>
            </c:strRef>
          </c:tx>
          <c:spPr>
            <a:solidFill>
              <a:srgbClr val="C00000"/>
            </a:solidFill>
            <a:ln>
              <a:noFill/>
            </a:ln>
            <a:effectLst/>
          </c:spPr>
          <c:invertIfNegative val="0"/>
          <c:cat>
            <c:numRef>
              <c:f>pandemic!$C$86:$C$90</c:f>
              <c:numCache>
                <c:formatCode>General</c:formatCode>
                <c:ptCount val="5"/>
              </c:numCache>
            </c:numRef>
          </c:cat>
          <c:val>
            <c:numRef>
              <c:f>pandemic!$F$86:$F$90</c:f>
              <c:numCache>
                <c:formatCode>General</c:formatCode>
                <c:ptCount val="5"/>
              </c:numCache>
            </c:numRef>
          </c:val>
          <c:extLst>
            <c:ext xmlns:c16="http://schemas.microsoft.com/office/drawing/2014/chart" uri="{C3380CC4-5D6E-409C-BE32-E72D297353CC}">
              <c16:uniqueId val="{00000002-7CCF-4817-A679-EC928B9EA0A5}"/>
            </c:ext>
          </c:extLst>
        </c:ser>
        <c:ser>
          <c:idx val="3"/>
          <c:order val="3"/>
          <c:tx>
            <c:strRef>
              <c:f>pandemic!$G$1</c:f>
              <c:strCache>
                <c:ptCount val="1"/>
                <c:pt idx="0">
                  <c:v>INCOME</c:v>
                </c:pt>
              </c:strCache>
            </c:strRef>
          </c:tx>
          <c:spPr>
            <a:solidFill>
              <a:schemeClr val="accent6"/>
            </a:solidFill>
            <a:ln>
              <a:noFill/>
            </a:ln>
            <a:effectLst/>
          </c:spPr>
          <c:invertIfNegative val="0"/>
          <c:cat>
            <c:numRef>
              <c:f>pandemic!$C$86:$C$90</c:f>
              <c:numCache>
                <c:formatCode>General</c:formatCode>
                <c:ptCount val="5"/>
              </c:numCache>
            </c:numRef>
          </c:cat>
          <c:val>
            <c:numRef>
              <c:f>pandemic!$G$86:$G$90</c:f>
              <c:numCache>
                <c:formatCode>General</c:formatCode>
                <c:ptCount val="5"/>
              </c:numCache>
            </c:numRef>
          </c:val>
          <c:extLst>
            <c:ext xmlns:c16="http://schemas.microsoft.com/office/drawing/2014/chart" uri="{C3380CC4-5D6E-409C-BE32-E72D297353CC}">
              <c16:uniqueId val="{00000003-7CCF-4817-A679-EC928B9EA0A5}"/>
            </c:ext>
          </c:extLst>
        </c:ser>
        <c:dLbls>
          <c:showLegendKey val="0"/>
          <c:showVal val="0"/>
          <c:showCatName val="0"/>
          <c:showSerName val="0"/>
          <c:showPercent val="0"/>
          <c:showBubbleSize val="0"/>
        </c:dLbls>
        <c:gapWidth val="50"/>
        <c:overlap val="100"/>
        <c:axId val="31860863"/>
        <c:axId val="857701791"/>
      </c:barChart>
      <c:catAx>
        <c:axId val="31860863"/>
        <c:scaling>
          <c:orientation val="minMax"/>
        </c:scaling>
        <c:delete val="1"/>
        <c:axPos val="b"/>
        <c:numFmt formatCode="General" sourceLinked="1"/>
        <c:majorTickMark val="none"/>
        <c:minorTickMark val="none"/>
        <c:tickLblPos val="low"/>
        <c:crossAx val="857701791"/>
        <c:crosses val="autoZero"/>
        <c:auto val="1"/>
        <c:lblAlgn val="ctr"/>
        <c:lblOffset val="100"/>
        <c:noMultiLvlLbl val="0"/>
      </c:catAx>
      <c:valAx>
        <c:axId val="857701791"/>
        <c:scaling>
          <c:orientation val="minMax"/>
          <c:max val="10"/>
          <c:min val="-5"/>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31860863"/>
        <c:crosses val="autoZero"/>
        <c:crossBetween val="between"/>
        <c:majorUnit val="2.5"/>
      </c:valAx>
      <c:spPr>
        <a:noFill/>
        <a:ln>
          <a:noFill/>
        </a:ln>
        <a:effectLst/>
      </c:spPr>
    </c:plotArea>
    <c:legend>
      <c:legendPos val="b"/>
      <c:overlay val="0"/>
      <c:spPr>
        <a:noFill/>
        <a:ln>
          <a:solidFill>
            <a:srgbClr val="E7E6E6"/>
          </a:solid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chart>
  <c:spPr>
    <a:noFill/>
    <a:ln>
      <a:noFill/>
    </a:ln>
    <a:effectLst/>
  </c:spPr>
  <c:txPr>
    <a:bodyPr/>
    <a:lstStyle/>
    <a:p>
      <a:pPr>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tx>
            <c:strRef>
              <c:f>Sheet1!$I$4</c:f>
              <c:strCache>
                <c:ptCount val="1"/>
                <c:pt idx="0">
                  <c:v>change in equipment</c:v>
                </c:pt>
              </c:strCache>
            </c:strRef>
          </c:tx>
          <c:spPr>
            <a:ln w="38100" cap="rnd">
              <a:solidFill>
                <a:schemeClr val="accent1"/>
              </a:solidFill>
              <a:round/>
            </a:ln>
            <a:effectLst/>
          </c:spPr>
          <c:marker>
            <c:symbol val="none"/>
          </c:marker>
          <c:xVal>
            <c:numRef>
              <c:f>Sheet1!$G$5:$G$36</c:f>
              <c:numCache>
                <c:formatCode>0.00</c:formatCode>
                <c:ptCount val="32"/>
                <c:pt idx="0">
                  <c:v>1</c:v>
                </c:pt>
                <c:pt idx="1">
                  <c:v>0.90909090909090906</c:v>
                </c:pt>
                <c:pt idx="2">
                  <c:v>0.83333333333333337</c:v>
                </c:pt>
                <c:pt idx="3">
                  <c:v>0.76923076923076916</c:v>
                </c:pt>
                <c:pt idx="4">
                  <c:v>0.7142857142857143</c:v>
                </c:pt>
                <c:pt idx="5">
                  <c:v>0.66666666666666663</c:v>
                </c:pt>
                <c:pt idx="6">
                  <c:v>0.625</c:v>
                </c:pt>
                <c:pt idx="7">
                  <c:v>0.58823529411764708</c:v>
                </c:pt>
                <c:pt idx="8">
                  <c:v>0.55555555555555558</c:v>
                </c:pt>
                <c:pt idx="9">
                  <c:v>0.52631578947368418</c:v>
                </c:pt>
                <c:pt idx="10">
                  <c:v>0.5</c:v>
                </c:pt>
                <c:pt idx="11">
                  <c:v>0.47619047619047616</c:v>
                </c:pt>
                <c:pt idx="12">
                  <c:v>0.45454545454545453</c:v>
                </c:pt>
                <c:pt idx="13">
                  <c:v>0.43478260869565222</c:v>
                </c:pt>
                <c:pt idx="14">
                  <c:v>0.41666666666666669</c:v>
                </c:pt>
                <c:pt idx="15">
                  <c:v>0.4</c:v>
                </c:pt>
                <c:pt idx="16">
                  <c:v>0.38461538461538458</c:v>
                </c:pt>
                <c:pt idx="17">
                  <c:v>0.37037037037037035</c:v>
                </c:pt>
                <c:pt idx="18">
                  <c:v>0.35714285714285715</c:v>
                </c:pt>
                <c:pt idx="19">
                  <c:v>0.34482758620689657</c:v>
                </c:pt>
                <c:pt idx="20">
                  <c:v>0.33333333333333331</c:v>
                </c:pt>
                <c:pt idx="21">
                  <c:v>0.32258064516129031</c:v>
                </c:pt>
                <c:pt idx="22">
                  <c:v>0.3125</c:v>
                </c:pt>
                <c:pt idx="23">
                  <c:v>0.30303030303030304</c:v>
                </c:pt>
                <c:pt idx="24">
                  <c:v>0.29411764705882354</c:v>
                </c:pt>
                <c:pt idx="25">
                  <c:v>0.2857142857142857</c:v>
                </c:pt>
                <c:pt idx="26">
                  <c:v>0.27777777777777779</c:v>
                </c:pt>
                <c:pt idx="27">
                  <c:v>0.27027027027027023</c:v>
                </c:pt>
                <c:pt idx="28">
                  <c:v>0.26315789473684209</c:v>
                </c:pt>
                <c:pt idx="29">
                  <c:v>0.25641025641025644</c:v>
                </c:pt>
                <c:pt idx="30">
                  <c:v>0.25</c:v>
                </c:pt>
                <c:pt idx="31">
                  <c:v>0.24390243902439027</c:v>
                </c:pt>
              </c:numCache>
            </c:numRef>
          </c:xVal>
          <c:yVal>
            <c:numRef>
              <c:f>Sheet1!$I$5:$I$36</c:f>
              <c:numCache>
                <c:formatCode>0.0%</c:formatCode>
                <c:ptCount val="32"/>
                <c:pt idx="0">
                  <c:v>1.5118864315095797</c:v>
                </c:pt>
                <c:pt idx="1">
                  <c:v>0.87381742286038411</c:v>
                </c:pt>
                <c:pt idx="2">
                  <c:v>0.46779926762206991</c:v>
                </c:pt>
                <c:pt idx="3">
                  <c:v>0.19377664171443643</c:v>
                </c:pt>
                <c:pt idx="4">
                  <c:v>0</c:v>
                </c:pt>
                <c:pt idx="5">
                  <c:v>-0.14230410140910599</c:v>
                </c:pt>
                <c:pt idx="6">
                  <c:v>-0.25010579066754413</c:v>
                </c:pt>
                <c:pt idx="7">
                  <c:v>-0.3339153709190843</c:v>
                </c:pt>
                <c:pt idx="8">
                  <c:v>-0.40051574968105896</c:v>
                </c:pt>
                <c:pt idx="9">
                  <c:v>-0.4544405218831481</c:v>
                </c:pt>
                <c:pt idx="10">
                  <c:v>-0.49881276637272776</c:v>
                </c:pt>
                <c:pt idx="11">
                  <c:v>-0.53584111663872225</c:v>
                </c:pt>
                <c:pt idx="12">
                  <c:v>-0.56712387189169422</c:v>
                </c:pt>
                <c:pt idx="13">
                  <c:v>-0.59384140116230211</c:v>
                </c:pt>
                <c:pt idx="14">
                  <c:v>-0.61688131504427124</c:v>
                </c:pt>
                <c:pt idx="15">
                  <c:v>-0.63692194522989865</c:v>
                </c:pt>
                <c:pt idx="16">
                  <c:v>-0.6544892705407781</c:v>
                </c:pt>
                <c:pt idx="17">
                  <c:v>-0.66999652088747164</c:v>
                </c:pt>
                <c:pt idx="18">
                  <c:v>-0.683772233983162</c:v>
                </c:pt>
                <c:pt idx="19">
                  <c:v>-0.69608046176868021</c:v>
                </c:pt>
                <c:pt idx="20">
                  <c:v>-0.70713554353747643</c:v>
                </c:pt>
                <c:pt idx="21">
                  <c:v>-0.71711305653740309</c:v>
                </c:pt>
                <c:pt idx="22">
                  <c:v>-0.72615803657356393</c:v>
                </c:pt>
                <c:pt idx="23">
                  <c:v>-0.73439122170533144</c:v>
                </c:pt>
                <c:pt idx="24">
                  <c:v>-0.74191384595819254</c:v>
                </c:pt>
                <c:pt idx="25">
                  <c:v>-0.74881135684904199</c:v>
                </c:pt>
                <c:pt idx="26">
                  <c:v>-0.75515632531777732</c:v>
                </c:pt>
                <c:pt idx="27">
                  <c:v>-0.76101074337689512</c:v>
                </c:pt>
                <c:pt idx="28">
                  <c:v>-0.76642785309098771</c:v>
                </c:pt>
                <c:pt idx="29">
                  <c:v>-0.771453613586501</c:v>
                </c:pt>
                <c:pt idx="30">
                  <c:v>-0.77612788614316608</c:v>
                </c:pt>
                <c:pt idx="31">
                  <c:v>-0.78048539797652994</c:v>
                </c:pt>
              </c:numCache>
            </c:numRef>
          </c:yVal>
          <c:smooth val="1"/>
          <c:extLst>
            <c:ext xmlns:c16="http://schemas.microsoft.com/office/drawing/2014/chart" uri="{C3380CC4-5D6E-409C-BE32-E72D297353CC}">
              <c16:uniqueId val="{00000000-4F1E-4D06-9826-02F047BB26C9}"/>
            </c:ext>
          </c:extLst>
        </c:ser>
        <c:dLbls>
          <c:showLegendKey val="0"/>
          <c:showVal val="0"/>
          <c:showCatName val="0"/>
          <c:showSerName val="0"/>
          <c:showPercent val="0"/>
          <c:showBubbleSize val="0"/>
        </c:dLbls>
        <c:axId val="2068729552"/>
        <c:axId val="1856656368"/>
      </c:scatterChart>
      <c:valAx>
        <c:axId val="2068729552"/>
        <c:scaling>
          <c:orientation val="minMax"/>
        </c:scaling>
        <c:delete val="0"/>
        <c:axPos val="b"/>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n-US"/>
                  <a:t>WBM irrigation efficiency</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low"/>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crossAx val="1856656368"/>
        <c:crosses val="autoZero"/>
        <c:crossBetween val="midCat"/>
      </c:valAx>
      <c:valAx>
        <c:axId val="1856656368"/>
        <c:scaling>
          <c:orientation val="minMax"/>
        </c:scaling>
        <c:delete val="0"/>
        <c:axPos val="l"/>
        <c:title>
          <c:tx>
            <c:rich>
              <a:bodyPr rot="-54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n-US"/>
                  <a:t>SIMPLEg irrigation equipment</a:t>
                </a:r>
              </a:p>
            </c:rich>
          </c:tx>
          <c:overlay val="0"/>
          <c:spPr>
            <a:noFill/>
            <a:ln>
              <a:noFill/>
            </a:ln>
            <a:effectLst/>
          </c:spPr>
          <c:txPr>
            <a:bodyPr rot="-54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crossAx val="2068729552"/>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b="1"/>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Sheet3!$B$1</c:f>
              <c:strCache>
                <c:ptCount val="1"/>
                <c:pt idx="0">
                  <c:v>energy expense per acre</c:v>
                </c:pt>
              </c:strCache>
            </c:strRef>
          </c:tx>
          <c:spPr>
            <a:ln w="19050" cap="rnd">
              <a:no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dispRSqr val="0"/>
            <c:dispEq val="0"/>
          </c:trendline>
          <c:xVal>
            <c:numRef>
              <c:f>Sheet3!$A$2:$A$88</c:f>
              <c:numCache>
                <c:formatCode>General</c:formatCode>
                <c:ptCount val="87"/>
                <c:pt idx="0">
                  <c:v>94</c:v>
                </c:pt>
                <c:pt idx="2">
                  <c:v>78</c:v>
                </c:pt>
                <c:pt idx="3">
                  <c:v>51</c:v>
                </c:pt>
                <c:pt idx="4">
                  <c:v>174</c:v>
                </c:pt>
                <c:pt idx="5">
                  <c:v>48</c:v>
                </c:pt>
                <c:pt idx="6">
                  <c:v>123</c:v>
                </c:pt>
                <c:pt idx="8">
                  <c:v>89</c:v>
                </c:pt>
                <c:pt idx="9">
                  <c:v>60</c:v>
                </c:pt>
                <c:pt idx="10">
                  <c:v>28</c:v>
                </c:pt>
                <c:pt idx="11">
                  <c:v>106</c:v>
                </c:pt>
                <c:pt idx="12">
                  <c:v>98</c:v>
                </c:pt>
                <c:pt idx="14">
                  <c:v>94</c:v>
                </c:pt>
                <c:pt idx="15">
                  <c:v>135</c:v>
                </c:pt>
                <c:pt idx="16">
                  <c:v>40</c:v>
                </c:pt>
                <c:pt idx="17">
                  <c:v>31</c:v>
                </c:pt>
                <c:pt idx="18">
                  <c:v>34</c:v>
                </c:pt>
                <c:pt idx="20">
                  <c:v>107</c:v>
                </c:pt>
                <c:pt idx="21">
                  <c:v>74</c:v>
                </c:pt>
                <c:pt idx="22">
                  <c:v>49</c:v>
                </c:pt>
                <c:pt idx="23">
                  <c:v>44</c:v>
                </c:pt>
                <c:pt idx="24">
                  <c:v>47</c:v>
                </c:pt>
                <c:pt idx="26">
                  <c:v>47</c:v>
                </c:pt>
                <c:pt idx="27">
                  <c:v>44</c:v>
                </c:pt>
                <c:pt idx="28">
                  <c:v>45</c:v>
                </c:pt>
                <c:pt idx="29">
                  <c:v>42</c:v>
                </c:pt>
                <c:pt idx="30">
                  <c:v>38</c:v>
                </c:pt>
                <c:pt idx="32">
                  <c:v>52</c:v>
                </c:pt>
                <c:pt idx="33">
                  <c:v>76</c:v>
                </c:pt>
                <c:pt idx="34">
                  <c:v>102</c:v>
                </c:pt>
                <c:pt idx="35">
                  <c:v>96</c:v>
                </c:pt>
                <c:pt idx="36">
                  <c:v>48</c:v>
                </c:pt>
                <c:pt idx="38">
                  <c:v>114</c:v>
                </c:pt>
                <c:pt idx="39">
                  <c:v>47</c:v>
                </c:pt>
                <c:pt idx="40">
                  <c:v>86</c:v>
                </c:pt>
                <c:pt idx="41">
                  <c:v>20</c:v>
                </c:pt>
                <c:pt idx="42">
                  <c:v>45</c:v>
                </c:pt>
                <c:pt idx="44">
                  <c:v>87</c:v>
                </c:pt>
                <c:pt idx="45">
                  <c:v>69</c:v>
                </c:pt>
                <c:pt idx="46">
                  <c:v>66</c:v>
                </c:pt>
                <c:pt idx="47">
                  <c:v>65</c:v>
                </c:pt>
                <c:pt idx="48">
                  <c:v>130</c:v>
                </c:pt>
                <c:pt idx="50">
                  <c:v>41</c:v>
                </c:pt>
                <c:pt idx="51">
                  <c:v>74</c:v>
                </c:pt>
                <c:pt idx="52">
                  <c:v>161</c:v>
                </c:pt>
                <c:pt idx="53">
                  <c:v>109</c:v>
                </c:pt>
                <c:pt idx="54">
                  <c:v>116</c:v>
                </c:pt>
                <c:pt idx="56">
                  <c:v>80</c:v>
                </c:pt>
                <c:pt idx="57">
                  <c:v>104</c:v>
                </c:pt>
                <c:pt idx="58">
                  <c:v>46</c:v>
                </c:pt>
                <c:pt idx="59">
                  <c:v>49</c:v>
                </c:pt>
                <c:pt idx="60">
                  <c:v>93</c:v>
                </c:pt>
                <c:pt idx="64">
                  <c:v>64</c:v>
                </c:pt>
                <c:pt idx="65">
                  <c:v>51</c:v>
                </c:pt>
                <c:pt idx="66">
                  <c:v>103</c:v>
                </c:pt>
                <c:pt idx="67">
                  <c:v>43</c:v>
                </c:pt>
                <c:pt idx="68">
                  <c:v>36</c:v>
                </c:pt>
                <c:pt idx="70">
                  <c:v>101</c:v>
                </c:pt>
                <c:pt idx="71">
                  <c:v>43</c:v>
                </c:pt>
                <c:pt idx="72">
                  <c:v>46</c:v>
                </c:pt>
                <c:pt idx="73">
                  <c:v>38</c:v>
                </c:pt>
                <c:pt idx="74">
                  <c:v>77</c:v>
                </c:pt>
                <c:pt idx="76">
                  <c:v>146</c:v>
                </c:pt>
                <c:pt idx="77">
                  <c:v>139</c:v>
                </c:pt>
                <c:pt idx="78">
                  <c:v>81</c:v>
                </c:pt>
                <c:pt idx="79">
                  <c:v>56</c:v>
                </c:pt>
                <c:pt idx="80">
                  <c:v>169</c:v>
                </c:pt>
                <c:pt idx="82">
                  <c:v>112</c:v>
                </c:pt>
                <c:pt idx="83">
                  <c:v>98</c:v>
                </c:pt>
                <c:pt idx="84">
                  <c:v>123</c:v>
                </c:pt>
                <c:pt idx="85">
                  <c:v>51</c:v>
                </c:pt>
                <c:pt idx="86">
                  <c:v>94</c:v>
                </c:pt>
              </c:numCache>
            </c:numRef>
          </c:xVal>
          <c:yVal>
            <c:numRef>
              <c:f>Sheet3!$B$2:$B$88</c:f>
              <c:numCache>
                <c:formatCode>General</c:formatCode>
                <c:ptCount val="87"/>
                <c:pt idx="0">
                  <c:v>48.18</c:v>
                </c:pt>
                <c:pt idx="2">
                  <c:v>28.44</c:v>
                </c:pt>
                <c:pt idx="3">
                  <c:v>37.68</c:v>
                </c:pt>
                <c:pt idx="4">
                  <c:v>115.37</c:v>
                </c:pt>
                <c:pt idx="5">
                  <c:v>26.84</c:v>
                </c:pt>
                <c:pt idx="6">
                  <c:v>133.66999999999999</c:v>
                </c:pt>
                <c:pt idx="8">
                  <c:v>64.790000000000006</c:v>
                </c:pt>
                <c:pt idx="9">
                  <c:v>39.090000000000003</c:v>
                </c:pt>
                <c:pt idx="10">
                  <c:v>22.3</c:v>
                </c:pt>
                <c:pt idx="11">
                  <c:v>48.32</c:v>
                </c:pt>
                <c:pt idx="12">
                  <c:v>38.97</c:v>
                </c:pt>
                <c:pt idx="14">
                  <c:v>10.75</c:v>
                </c:pt>
                <c:pt idx="15">
                  <c:v>62.59</c:v>
                </c:pt>
                <c:pt idx="16">
                  <c:v>19.63</c:v>
                </c:pt>
                <c:pt idx="17">
                  <c:v>15.8</c:v>
                </c:pt>
                <c:pt idx="18">
                  <c:v>12.07</c:v>
                </c:pt>
                <c:pt idx="20">
                  <c:v>45.57</c:v>
                </c:pt>
                <c:pt idx="21">
                  <c:v>15.23</c:v>
                </c:pt>
                <c:pt idx="22">
                  <c:v>28.33</c:v>
                </c:pt>
                <c:pt idx="23">
                  <c:v>34.11</c:v>
                </c:pt>
                <c:pt idx="24">
                  <c:v>26.17</c:v>
                </c:pt>
                <c:pt idx="26">
                  <c:v>50.33</c:v>
                </c:pt>
                <c:pt idx="27">
                  <c:v>22.17</c:v>
                </c:pt>
                <c:pt idx="28">
                  <c:v>20.79</c:v>
                </c:pt>
                <c:pt idx="29">
                  <c:v>22.95</c:v>
                </c:pt>
                <c:pt idx="30">
                  <c:v>20.16</c:v>
                </c:pt>
                <c:pt idx="32">
                  <c:v>25.89</c:v>
                </c:pt>
                <c:pt idx="33">
                  <c:v>30.61</c:v>
                </c:pt>
                <c:pt idx="34">
                  <c:v>85.88</c:v>
                </c:pt>
                <c:pt idx="35">
                  <c:v>39.78</c:v>
                </c:pt>
                <c:pt idx="36">
                  <c:v>59.28</c:v>
                </c:pt>
                <c:pt idx="38">
                  <c:v>80.69</c:v>
                </c:pt>
                <c:pt idx="39">
                  <c:v>50.32</c:v>
                </c:pt>
                <c:pt idx="40">
                  <c:v>32.9</c:v>
                </c:pt>
                <c:pt idx="41">
                  <c:v>21.5</c:v>
                </c:pt>
                <c:pt idx="42">
                  <c:v>21.05</c:v>
                </c:pt>
                <c:pt idx="44">
                  <c:v>42.31</c:v>
                </c:pt>
                <c:pt idx="45">
                  <c:v>55.07</c:v>
                </c:pt>
                <c:pt idx="46">
                  <c:v>21.57</c:v>
                </c:pt>
                <c:pt idx="47">
                  <c:v>25.92</c:v>
                </c:pt>
                <c:pt idx="48">
                  <c:v>44.07</c:v>
                </c:pt>
                <c:pt idx="50">
                  <c:v>17.84</c:v>
                </c:pt>
                <c:pt idx="51">
                  <c:v>10.33</c:v>
                </c:pt>
                <c:pt idx="52">
                  <c:v>72.77</c:v>
                </c:pt>
                <c:pt idx="53">
                  <c:v>68.36</c:v>
                </c:pt>
                <c:pt idx="54">
                  <c:v>24.64</c:v>
                </c:pt>
                <c:pt idx="56">
                  <c:v>11.48</c:v>
                </c:pt>
                <c:pt idx="57">
                  <c:v>63.75</c:v>
                </c:pt>
                <c:pt idx="58">
                  <c:v>42.18</c:v>
                </c:pt>
                <c:pt idx="59">
                  <c:v>28.61</c:v>
                </c:pt>
                <c:pt idx="60">
                  <c:v>35.11</c:v>
                </c:pt>
                <c:pt idx="64">
                  <c:v>41.15</c:v>
                </c:pt>
                <c:pt idx="65">
                  <c:v>29.83</c:v>
                </c:pt>
                <c:pt idx="66">
                  <c:v>42.94</c:v>
                </c:pt>
                <c:pt idx="67">
                  <c:v>20.85</c:v>
                </c:pt>
                <c:pt idx="68">
                  <c:v>18.27</c:v>
                </c:pt>
                <c:pt idx="70">
                  <c:v>24.41</c:v>
                </c:pt>
                <c:pt idx="71">
                  <c:v>22.08</c:v>
                </c:pt>
                <c:pt idx="72">
                  <c:v>23.68</c:v>
                </c:pt>
                <c:pt idx="73">
                  <c:v>20.51</c:v>
                </c:pt>
                <c:pt idx="74">
                  <c:v>33.54</c:v>
                </c:pt>
                <c:pt idx="76">
                  <c:v>55.23</c:v>
                </c:pt>
                <c:pt idx="77">
                  <c:v>71.599999999999994</c:v>
                </c:pt>
                <c:pt idx="78">
                  <c:v>80.27</c:v>
                </c:pt>
                <c:pt idx="79">
                  <c:v>65.5</c:v>
                </c:pt>
                <c:pt idx="80">
                  <c:v>108.02</c:v>
                </c:pt>
                <c:pt idx="82">
                  <c:v>76.59</c:v>
                </c:pt>
                <c:pt idx="83">
                  <c:v>61.01</c:v>
                </c:pt>
                <c:pt idx="84">
                  <c:v>133.09</c:v>
                </c:pt>
                <c:pt idx="85">
                  <c:v>37.68</c:v>
                </c:pt>
                <c:pt idx="86">
                  <c:v>10.75</c:v>
                </c:pt>
              </c:numCache>
            </c:numRef>
          </c:yVal>
          <c:smooth val="0"/>
          <c:extLst>
            <c:ext xmlns:c16="http://schemas.microsoft.com/office/drawing/2014/chart" uri="{C3380CC4-5D6E-409C-BE32-E72D297353CC}">
              <c16:uniqueId val="{00000001-6EAA-E945-8104-F8DC42BFBBA9}"/>
            </c:ext>
          </c:extLst>
        </c:ser>
        <c:dLbls>
          <c:showLegendKey val="0"/>
          <c:showVal val="0"/>
          <c:showCatName val="0"/>
          <c:showSerName val="0"/>
          <c:showPercent val="0"/>
          <c:showBubbleSize val="0"/>
        </c:dLbls>
        <c:axId val="1226033663"/>
        <c:axId val="566078895"/>
      </c:scatterChart>
      <c:valAx>
        <c:axId val="1226033663"/>
        <c:scaling>
          <c:orientation val="minMax"/>
        </c:scaling>
        <c:delete val="0"/>
        <c:axPos val="b"/>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US"/>
                  <a:t>average depth to water  (ft)</a:t>
                </a:r>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566078895"/>
        <c:crosses val="autoZero"/>
        <c:crossBetween val="midCat"/>
      </c:valAx>
      <c:valAx>
        <c:axId val="566078895"/>
        <c:scaling>
          <c:orientation val="minMax"/>
        </c:scaling>
        <c:delete val="0"/>
        <c:axPos val="l"/>
        <c:title>
          <c:tx>
            <c:rich>
              <a:bodyPr rot="-54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US"/>
                  <a:t>energy expense per acre ($)</a:t>
                </a:r>
              </a:p>
            </c:rich>
          </c:tx>
          <c:overlay val="0"/>
          <c:spPr>
            <a:noFill/>
            <a:ln>
              <a:noFill/>
            </a:ln>
            <a:effectLst/>
          </c:spPr>
          <c:txPr>
            <a:bodyPr rot="-54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1226033663"/>
        <c:crosses val="autoZero"/>
        <c:crossBetween val="midCat"/>
        <c:majorUnit val="5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b="1"/>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Sheet3!$B$1</c:f>
              <c:strCache>
                <c:ptCount val="1"/>
                <c:pt idx="0">
                  <c:v>energy expense per acre</c:v>
                </c:pt>
              </c:strCache>
            </c:strRef>
          </c:tx>
          <c:spPr>
            <a:ln w="19050" cap="rnd">
              <a:no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dispRSqr val="0"/>
            <c:dispEq val="0"/>
          </c:trendline>
          <c:xVal>
            <c:numRef>
              <c:f>Sheet3!$A$2:$A$88</c:f>
              <c:numCache>
                <c:formatCode>General</c:formatCode>
                <c:ptCount val="87"/>
                <c:pt idx="0">
                  <c:v>94</c:v>
                </c:pt>
                <c:pt idx="2">
                  <c:v>78</c:v>
                </c:pt>
                <c:pt idx="3">
                  <c:v>51</c:v>
                </c:pt>
                <c:pt idx="4">
                  <c:v>174</c:v>
                </c:pt>
                <c:pt idx="5">
                  <c:v>48</c:v>
                </c:pt>
                <c:pt idx="6">
                  <c:v>123</c:v>
                </c:pt>
                <c:pt idx="8">
                  <c:v>89</c:v>
                </c:pt>
                <c:pt idx="9">
                  <c:v>60</c:v>
                </c:pt>
                <c:pt idx="10">
                  <c:v>28</c:v>
                </c:pt>
                <c:pt idx="11">
                  <c:v>106</c:v>
                </c:pt>
                <c:pt idx="12">
                  <c:v>98</c:v>
                </c:pt>
                <c:pt idx="14">
                  <c:v>94</c:v>
                </c:pt>
                <c:pt idx="15">
                  <c:v>135</c:v>
                </c:pt>
                <c:pt idx="16">
                  <c:v>40</c:v>
                </c:pt>
                <c:pt idx="17">
                  <c:v>31</c:v>
                </c:pt>
                <c:pt idx="18">
                  <c:v>34</c:v>
                </c:pt>
                <c:pt idx="20">
                  <c:v>107</c:v>
                </c:pt>
                <c:pt idx="21">
                  <c:v>74</c:v>
                </c:pt>
                <c:pt idx="22">
                  <c:v>49</c:v>
                </c:pt>
                <c:pt idx="23">
                  <c:v>44</c:v>
                </c:pt>
                <c:pt idx="24">
                  <c:v>47</c:v>
                </c:pt>
                <c:pt idx="26">
                  <c:v>47</c:v>
                </c:pt>
                <c:pt idx="27">
                  <c:v>44</c:v>
                </c:pt>
                <c:pt idx="28">
                  <c:v>45</c:v>
                </c:pt>
                <c:pt idx="29">
                  <c:v>42</c:v>
                </c:pt>
                <c:pt idx="30">
                  <c:v>38</c:v>
                </c:pt>
                <c:pt idx="32">
                  <c:v>52</c:v>
                </c:pt>
                <c:pt idx="33">
                  <c:v>76</c:v>
                </c:pt>
                <c:pt idx="34">
                  <c:v>102</c:v>
                </c:pt>
                <c:pt idx="35">
                  <c:v>96</c:v>
                </c:pt>
                <c:pt idx="36">
                  <c:v>48</c:v>
                </c:pt>
                <c:pt idx="38">
                  <c:v>114</c:v>
                </c:pt>
                <c:pt idx="39">
                  <c:v>47</c:v>
                </c:pt>
                <c:pt idx="40">
                  <c:v>86</c:v>
                </c:pt>
                <c:pt idx="41">
                  <c:v>20</c:v>
                </c:pt>
                <c:pt idx="42">
                  <c:v>45</c:v>
                </c:pt>
                <c:pt idx="44">
                  <c:v>87</c:v>
                </c:pt>
                <c:pt idx="45">
                  <c:v>69</c:v>
                </c:pt>
                <c:pt idx="46">
                  <c:v>66</c:v>
                </c:pt>
                <c:pt idx="47">
                  <c:v>65</c:v>
                </c:pt>
                <c:pt idx="48">
                  <c:v>130</c:v>
                </c:pt>
                <c:pt idx="50">
                  <c:v>41</c:v>
                </c:pt>
                <c:pt idx="51">
                  <c:v>74</c:v>
                </c:pt>
                <c:pt idx="52">
                  <c:v>161</c:v>
                </c:pt>
                <c:pt idx="53">
                  <c:v>109</c:v>
                </c:pt>
                <c:pt idx="54">
                  <c:v>116</c:v>
                </c:pt>
                <c:pt idx="56">
                  <c:v>80</c:v>
                </c:pt>
                <c:pt idx="57">
                  <c:v>104</c:v>
                </c:pt>
                <c:pt idx="58">
                  <c:v>46</c:v>
                </c:pt>
                <c:pt idx="59">
                  <c:v>49</c:v>
                </c:pt>
                <c:pt idx="60">
                  <c:v>93</c:v>
                </c:pt>
                <c:pt idx="64">
                  <c:v>64</c:v>
                </c:pt>
                <c:pt idx="65">
                  <c:v>51</c:v>
                </c:pt>
                <c:pt idx="66">
                  <c:v>103</c:v>
                </c:pt>
                <c:pt idx="67">
                  <c:v>43</c:v>
                </c:pt>
                <c:pt idx="68">
                  <c:v>36</c:v>
                </c:pt>
                <c:pt idx="70">
                  <c:v>101</c:v>
                </c:pt>
                <c:pt idx="71">
                  <c:v>43</c:v>
                </c:pt>
                <c:pt idx="72">
                  <c:v>46</c:v>
                </c:pt>
                <c:pt idx="73">
                  <c:v>38</c:v>
                </c:pt>
                <c:pt idx="74">
                  <c:v>77</c:v>
                </c:pt>
                <c:pt idx="76">
                  <c:v>146</c:v>
                </c:pt>
                <c:pt idx="77">
                  <c:v>139</c:v>
                </c:pt>
                <c:pt idx="78">
                  <c:v>81</c:v>
                </c:pt>
                <c:pt idx="79">
                  <c:v>56</c:v>
                </c:pt>
                <c:pt idx="80">
                  <c:v>169</c:v>
                </c:pt>
                <c:pt idx="82">
                  <c:v>112</c:v>
                </c:pt>
                <c:pt idx="83">
                  <c:v>98</c:v>
                </c:pt>
                <c:pt idx="84">
                  <c:v>123</c:v>
                </c:pt>
                <c:pt idx="85">
                  <c:v>51</c:v>
                </c:pt>
                <c:pt idx="86">
                  <c:v>94</c:v>
                </c:pt>
              </c:numCache>
            </c:numRef>
          </c:xVal>
          <c:yVal>
            <c:numRef>
              <c:f>Sheet3!$B$2:$B$88</c:f>
              <c:numCache>
                <c:formatCode>General</c:formatCode>
                <c:ptCount val="87"/>
                <c:pt idx="0">
                  <c:v>48.18</c:v>
                </c:pt>
                <c:pt idx="2">
                  <c:v>28.44</c:v>
                </c:pt>
                <c:pt idx="3">
                  <c:v>37.68</c:v>
                </c:pt>
                <c:pt idx="4">
                  <c:v>115.37</c:v>
                </c:pt>
                <c:pt idx="5">
                  <c:v>26.84</c:v>
                </c:pt>
                <c:pt idx="6">
                  <c:v>133.66999999999999</c:v>
                </c:pt>
                <c:pt idx="8">
                  <c:v>64.790000000000006</c:v>
                </c:pt>
                <c:pt idx="9">
                  <c:v>39.090000000000003</c:v>
                </c:pt>
                <c:pt idx="10">
                  <c:v>22.3</c:v>
                </c:pt>
                <c:pt idx="11">
                  <c:v>48.32</c:v>
                </c:pt>
                <c:pt idx="12">
                  <c:v>38.97</c:v>
                </c:pt>
                <c:pt idx="14">
                  <c:v>10.75</c:v>
                </c:pt>
                <c:pt idx="15">
                  <c:v>62.59</c:v>
                </c:pt>
                <c:pt idx="16">
                  <c:v>19.63</c:v>
                </c:pt>
                <c:pt idx="17">
                  <c:v>15.8</c:v>
                </c:pt>
                <c:pt idx="18">
                  <c:v>12.07</c:v>
                </c:pt>
                <c:pt idx="20">
                  <c:v>45.57</c:v>
                </c:pt>
                <c:pt idx="21">
                  <c:v>15.23</c:v>
                </c:pt>
                <c:pt idx="22">
                  <c:v>28.33</c:v>
                </c:pt>
                <c:pt idx="23">
                  <c:v>34.11</c:v>
                </c:pt>
                <c:pt idx="24">
                  <c:v>26.17</c:v>
                </c:pt>
                <c:pt idx="26">
                  <c:v>50.33</c:v>
                </c:pt>
                <c:pt idx="27">
                  <c:v>22.17</c:v>
                </c:pt>
                <c:pt idx="28">
                  <c:v>20.79</c:v>
                </c:pt>
                <c:pt idx="29">
                  <c:v>22.95</c:v>
                </c:pt>
                <c:pt idx="30">
                  <c:v>20.16</c:v>
                </c:pt>
                <c:pt idx="32">
                  <c:v>25.89</c:v>
                </c:pt>
                <c:pt idx="33">
                  <c:v>30.61</c:v>
                </c:pt>
                <c:pt idx="34">
                  <c:v>85.88</c:v>
                </c:pt>
                <c:pt idx="35">
                  <c:v>39.78</c:v>
                </c:pt>
                <c:pt idx="36">
                  <c:v>59.28</c:v>
                </c:pt>
                <c:pt idx="38">
                  <c:v>80.69</c:v>
                </c:pt>
                <c:pt idx="39">
                  <c:v>50.32</c:v>
                </c:pt>
                <c:pt idx="40">
                  <c:v>32.9</c:v>
                </c:pt>
                <c:pt idx="41">
                  <c:v>21.5</c:v>
                </c:pt>
                <c:pt idx="42">
                  <c:v>21.05</c:v>
                </c:pt>
                <c:pt idx="44">
                  <c:v>42.31</c:v>
                </c:pt>
                <c:pt idx="45">
                  <c:v>55.07</c:v>
                </c:pt>
                <c:pt idx="46">
                  <c:v>21.57</c:v>
                </c:pt>
                <c:pt idx="47">
                  <c:v>25.92</c:v>
                </c:pt>
                <c:pt idx="48">
                  <c:v>44.07</c:v>
                </c:pt>
                <c:pt idx="50">
                  <c:v>17.84</c:v>
                </c:pt>
                <c:pt idx="51">
                  <c:v>10.33</c:v>
                </c:pt>
                <c:pt idx="52">
                  <c:v>72.77</c:v>
                </c:pt>
                <c:pt idx="53">
                  <c:v>68.36</c:v>
                </c:pt>
                <c:pt idx="54">
                  <c:v>24.64</c:v>
                </c:pt>
                <c:pt idx="56">
                  <c:v>11.48</c:v>
                </c:pt>
                <c:pt idx="57">
                  <c:v>63.75</c:v>
                </c:pt>
                <c:pt idx="58">
                  <c:v>42.18</c:v>
                </c:pt>
                <c:pt idx="59">
                  <c:v>28.61</c:v>
                </c:pt>
                <c:pt idx="60">
                  <c:v>35.11</c:v>
                </c:pt>
                <c:pt idx="64">
                  <c:v>41.15</c:v>
                </c:pt>
                <c:pt idx="65">
                  <c:v>29.83</c:v>
                </c:pt>
                <c:pt idx="66">
                  <c:v>42.94</c:v>
                </c:pt>
                <c:pt idx="67">
                  <c:v>20.85</c:v>
                </c:pt>
                <c:pt idx="68">
                  <c:v>18.27</c:v>
                </c:pt>
                <c:pt idx="70">
                  <c:v>24.41</c:v>
                </c:pt>
                <c:pt idx="71">
                  <c:v>22.08</c:v>
                </c:pt>
                <c:pt idx="72">
                  <c:v>23.68</c:v>
                </c:pt>
                <c:pt idx="73">
                  <c:v>20.51</c:v>
                </c:pt>
                <c:pt idx="74">
                  <c:v>33.54</c:v>
                </c:pt>
                <c:pt idx="76">
                  <c:v>55.23</c:v>
                </c:pt>
                <c:pt idx="77">
                  <c:v>71.599999999999994</c:v>
                </c:pt>
                <c:pt idx="78">
                  <c:v>80.27</c:v>
                </c:pt>
                <c:pt idx="79">
                  <c:v>65.5</c:v>
                </c:pt>
                <c:pt idx="80">
                  <c:v>108.02</c:v>
                </c:pt>
                <c:pt idx="82">
                  <c:v>76.59</c:v>
                </c:pt>
                <c:pt idx="83">
                  <c:v>61.01</c:v>
                </c:pt>
                <c:pt idx="84">
                  <c:v>133.09</c:v>
                </c:pt>
                <c:pt idx="85">
                  <c:v>37.68</c:v>
                </c:pt>
                <c:pt idx="86">
                  <c:v>10.75</c:v>
                </c:pt>
              </c:numCache>
            </c:numRef>
          </c:yVal>
          <c:smooth val="0"/>
          <c:extLst>
            <c:ext xmlns:c16="http://schemas.microsoft.com/office/drawing/2014/chart" uri="{C3380CC4-5D6E-409C-BE32-E72D297353CC}">
              <c16:uniqueId val="{00000001-535C-4FD2-AB4C-A9BAD653BB1C}"/>
            </c:ext>
          </c:extLst>
        </c:ser>
        <c:dLbls>
          <c:showLegendKey val="0"/>
          <c:showVal val="0"/>
          <c:showCatName val="0"/>
          <c:showSerName val="0"/>
          <c:showPercent val="0"/>
          <c:showBubbleSize val="0"/>
        </c:dLbls>
        <c:axId val="1226033663"/>
        <c:axId val="566078895"/>
      </c:scatterChart>
      <c:valAx>
        <c:axId val="1226033663"/>
        <c:scaling>
          <c:orientation val="minMax"/>
        </c:scaling>
        <c:delete val="0"/>
        <c:axPos val="b"/>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US"/>
                  <a:t>average depth to water  (ft)</a:t>
                </a:r>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566078895"/>
        <c:crosses val="autoZero"/>
        <c:crossBetween val="midCat"/>
      </c:valAx>
      <c:valAx>
        <c:axId val="566078895"/>
        <c:scaling>
          <c:orientation val="minMax"/>
        </c:scaling>
        <c:delete val="0"/>
        <c:axPos val="l"/>
        <c:title>
          <c:tx>
            <c:rich>
              <a:bodyPr rot="-54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US"/>
                  <a:t>energy expense per acre ($)</a:t>
                </a:r>
              </a:p>
            </c:rich>
          </c:tx>
          <c:overlay val="0"/>
          <c:spPr>
            <a:noFill/>
            <a:ln>
              <a:noFill/>
            </a:ln>
            <a:effectLst/>
          </c:spPr>
          <c:txPr>
            <a:bodyPr rot="-54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1226033663"/>
        <c:crosses val="autoZero"/>
        <c:crossBetween val="midCat"/>
        <c:majorUnit val="5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b="1"/>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ata2.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ata3.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3.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a:alpha val="0"/>
      </a:schemeClr>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a:alpha val="0"/>
      </a:schemeClr>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a:alpha val="0"/>
      </a:schemeClr>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02E3D8A-2EB4-4F46-89BF-0DE9B693EAF9}" type="doc">
      <dgm:prSet loTypeId="urn:microsoft.com/office/officeart/2018/5/layout/CenteredIconLabelDescriptionList" loCatId="icon" qsTypeId="urn:microsoft.com/office/officeart/2005/8/quickstyle/simple1" qsCatId="simple" csTypeId="urn:microsoft.com/office/officeart/2018/5/colors/Iconchunking_neutralbg_colorful2" csCatId="colorful" phldr="1"/>
      <dgm:spPr/>
      <dgm:t>
        <a:bodyPr/>
        <a:lstStyle/>
        <a:p>
          <a:endParaRPr lang="en-US"/>
        </a:p>
      </dgm:t>
    </dgm:pt>
    <dgm:pt modelId="{185EB259-5060-4ACF-A9B5-5033949BD517}">
      <dgm:prSet/>
      <dgm:spPr/>
      <dgm:t>
        <a:bodyPr/>
        <a:lstStyle/>
        <a:p>
          <a:pPr>
            <a:lnSpc>
              <a:spcPct val="100000"/>
            </a:lnSpc>
            <a:defRPr b="1"/>
          </a:pPr>
          <a:r>
            <a:rPr lang="en-US" dirty="0"/>
            <a:t>weather</a:t>
          </a:r>
        </a:p>
      </dgm:t>
    </dgm:pt>
    <dgm:pt modelId="{4638E6D0-1ED7-4FF4-8B94-07912848CF3B}" type="parTrans" cxnId="{B4121648-46F9-42BE-837B-93AE3076FAC6}">
      <dgm:prSet/>
      <dgm:spPr/>
      <dgm:t>
        <a:bodyPr/>
        <a:lstStyle/>
        <a:p>
          <a:endParaRPr lang="en-US"/>
        </a:p>
      </dgm:t>
    </dgm:pt>
    <dgm:pt modelId="{263CCDA9-D2B7-4209-A248-55275A944206}" type="sibTrans" cxnId="{B4121648-46F9-42BE-837B-93AE3076FAC6}">
      <dgm:prSet/>
      <dgm:spPr/>
      <dgm:t>
        <a:bodyPr/>
        <a:lstStyle/>
        <a:p>
          <a:endParaRPr lang="en-US"/>
        </a:p>
      </dgm:t>
    </dgm:pt>
    <dgm:pt modelId="{CF146D75-2F83-4142-9408-A392939DA1F8}">
      <dgm:prSet/>
      <dgm:spPr/>
      <dgm:t>
        <a:bodyPr/>
        <a:lstStyle/>
        <a:p>
          <a:pPr>
            <a:lnSpc>
              <a:spcPct val="100000"/>
            </a:lnSpc>
          </a:pPr>
          <a:r>
            <a:rPr lang="en-US" dirty="0"/>
            <a:t>Precipitation</a:t>
          </a:r>
        </a:p>
      </dgm:t>
    </dgm:pt>
    <dgm:pt modelId="{9739942C-15D8-4204-9B71-D85ED38BAE3C}" type="parTrans" cxnId="{A8592284-5DAF-47D8-BE5F-FE9FB2B0CBCF}">
      <dgm:prSet/>
      <dgm:spPr/>
      <dgm:t>
        <a:bodyPr/>
        <a:lstStyle/>
        <a:p>
          <a:endParaRPr lang="en-US"/>
        </a:p>
      </dgm:t>
    </dgm:pt>
    <dgm:pt modelId="{6B54F20F-8C94-4560-A430-CDAC2C466B0C}" type="sibTrans" cxnId="{A8592284-5DAF-47D8-BE5F-FE9FB2B0CBCF}">
      <dgm:prSet/>
      <dgm:spPr/>
      <dgm:t>
        <a:bodyPr/>
        <a:lstStyle/>
        <a:p>
          <a:endParaRPr lang="en-US"/>
        </a:p>
      </dgm:t>
    </dgm:pt>
    <dgm:pt modelId="{5B41F60F-2A8E-4438-866A-F4079FA8CD43}">
      <dgm:prSet/>
      <dgm:spPr/>
      <dgm:t>
        <a:bodyPr/>
        <a:lstStyle/>
        <a:p>
          <a:pPr>
            <a:lnSpc>
              <a:spcPct val="100000"/>
            </a:lnSpc>
          </a:pPr>
          <a:r>
            <a:rPr lang="en-US" dirty="0"/>
            <a:t> Temperature</a:t>
          </a:r>
        </a:p>
        <a:p>
          <a:pPr>
            <a:lnSpc>
              <a:spcPct val="100000"/>
            </a:lnSpc>
          </a:pPr>
          <a:r>
            <a:rPr lang="en-US" dirty="0"/>
            <a:t>…</a:t>
          </a:r>
        </a:p>
        <a:p>
          <a:pPr>
            <a:lnSpc>
              <a:spcPct val="100000"/>
            </a:lnSpc>
          </a:pPr>
          <a:r>
            <a:rPr lang="en-US" dirty="0">
              <a:solidFill>
                <a:schemeClr val="accent6">
                  <a:lumMod val="75000"/>
                </a:schemeClr>
              </a:solidFill>
            </a:rPr>
            <a:t>Irrigation extent</a:t>
          </a:r>
        </a:p>
      </dgm:t>
    </dgm:pt>
    <dgm:pt modelId="{131F0823-BAEB-47F1-A052-16594D9D6158}" type="parTrans" cxnId="{3E00BC47-EB7A-45A2-8931-BCC8750D16AF}">
      <dgm:prSet/>
      <dgm:spPr/>
      <dgm:t>
        <a:bodyPr/>
        <a:lstStyle/>
        <a:p>
          <a:endParaRPr lang="en-US"/>
        </a:p>
      </dgm:t>
    </dgm:pt>
    <dgm:pt modelId="{D7E5DB30-D80C-4DD1-A2DE-E9F1EC74175A}" type="sibTrans" cxnId="{3E00BC47-EB7A-45A2-8931-BCC8750D16AF}">
      <dgm:prSet/>
      <dgm:spPr/>
      <dgm:t>
        <a:bodyPr/>
        <a:lstStyle/>
        <a:p>
          <a:endParaRPr lang="en-US"/>
        </a:p>
      </dgm:t>
    </dgm:pt>
    <dgm:pt modelId="{0CBD1FDB-CB53-4EBF-8FA0-05DC4B04008E}">
      <dgm:prSet/>
      <dgm:spPr/>
      <dgm:t>
        <a:bodyPr/>
        <a:lstStyle/>
        <a:p>
          <a:pPr>
            <a:lnSpc>
              <a:spcPct val="100000"/>
            </a:lnSpc>
            <a:defRPr b="1"/>
          </a:pPr>
          <a:r>
            <a:rPr lang="en-US" dirty="0"/>
            <a:t>Water</a:t>
          </a:r>
        </a:p>
      </dgm:t>
    </dgm:pt>
    <dgm:pt modelId="{C14A90F8-45C2-4273-8937-920F176599B1}" type="parTrans" cxnId="{6A27CC2C-2936-41EA-9C9F-5D5522EAF944}">
      <dgm:prSet/>
      <dgm:spPr/>
      <dgm:t>
        <a:bodyPr/>
        <a:lstStyle/>
        <a:p>
          <a:endParaRPr lang="en-US"/>
        </a:p>
      </dgm:t>
    </dgm:pt>
    <dgm:pt modelId="{5FA41135-1440-471C-8329-D86FB69453EB}" type="sibTrans" cxnId="{6A27CC2C-2936-41EA-9C9F-5D5522EAF944}">
      <dgm:prSet/>
      <dgm:spPr/>
      <dgm:t>
        <a:bodyPr/>
        <a:lstStyle/>
        <a:p>
          <a:endParaRPr lang="en-US"/>
        </a:p>
      </dgm:t>
    </dgm:pt>
    <dgm:pt modelId="{0BB85BCD-8F54-4BE7-9F5E-E9A6764E1DEB}">
      <dgm:prSet/>
      <dgm:spPr/>
      <dgm:t>
        <a:bodyPr/>
        <a:lstStyle/>
        <a:p>
          <a:pPr>
            <a:lnSpc>
              <a:spcPct val="100000"/>
            </a:lnSpc>
          </a:pPr>
          <a:r>
            <a:rPr lang="en-US" dirty="0">
              <a:solidFill>
                <a:schemeClr val="accent5">
                  <a:lumMod val="50000"/>
                </a:schemeClr>
              </a:solidFill>
            </a:rPr>
            <a:t>Groundwater</a:t>
          </a:r>
        </a:p>
      </dgm:t>
    </dgm:pt>
    <dgm:pt modelId="{A4FADAE6-84D9-46BB-81BF-A88080F7D14B}" type="parTrans" cxnId="{70A36B1D-2B3C-4F34-853C-214A32C5E48A}">
      <dgm:prSet/>
      <dgm:spPr/>
      <dgm:t>
        <a:bodyPr/>
        <a:lstStyle/>
        <a:p>
          <a:endParaRPr lang="en-US"/>
        </a:p>
      </dgm:t>
    </dgm:pt>
    <dgm:pt modelId="{BA4A0878-2BD2-4D20-97E7-63397A1A3A35}" type="sibTrans" cxnId="{70A36B1D-2B3C-4F34-853C-214A32C5E48A}">
      <dgm:prSet/>
      <dgm:spPr/>
      <dgm:t>
        <a:bodyPr/>
        <a:lstStyle/>
        <a:p>
          <a:endParaRPr lang="en-US"/>
        </a:p>
      </dgm:t>
    </dgm:pt>
    <dgm:pt modelId="{22CED395-8797-4FBF-9BA2-5E6C758D6CDC}">
      <dgm:prSet/>
      <dgm:spPr/>
      <dgm:t>
        <a:bodyPr/>
        <a:lstStyle/>
        <a:p>
          <a:pPr>
            <a:lnSpc>
              <a:spcPct val="100000"/>
            </a:lnSpc>
            <a:defRPr b="1"/>
          </a:pPr>
          <a:r>
            <a:rPr lang="en-US" dirty="0"/>
            <a:t>Decisions</a:t>
          </a:r>
        </a:p>
      </dgm:t>
    </dgm:pt>
    <dgm:pt modelId="{B3E1187C-F31B-467F-8C47-10887D827A10}" type="parTrans" cxnId="{FD467DE2-BE14-4AA4-A78C-8E9A80B06DC4}">
      <dgm:prSet/>
      <dgm:spPr/>
      <dgm:t>
        <a:bodyPr/>
        <a:lstStyle/>
        <a:p>
          <a:endParaRPr lang="en-US"/>
        </a:p>
      </dgm:t>
    </dgm:pt>
    <dgm:pt modelId="{C1179472-EC2C-423A-8EF9-754D0C39D2EE}" type="sibTrans" cxnId="{FD467DE2-BE14-4AA4-A78C-8E9A80B06DC4}">
      <dgm:prSet/>
      <dgm:spPr/>
      <dgm:t>
        <a:bodyPr/>
        <a:lstStyle/>
        <a:p>
          <a:endParaRPr lang="en-US"/>
        </a:p>
      </dgm:t>
    </dgm:pt>
    <dgm:pt modelId="{B5D83207-B8C4-4241-9AD7-9A523FF9A30D}">
      <dgm:prSet/>
      <dgm:spPr/>
      <dgm:t>
        <a:bodyPr/>
        <a:lstStyle/>
        <a:p>
          <a:pPr>
            <a:lnSpc>
              <a:spcPct val="100000"/>
            </a:lnSpc>
          </a:pPr>
          <a:r>
            <a:rPr lang="en-US" dirty="0">
              <a:solidFill>
                <a:schemeClr val="accent5">
                  <a:lumMod val="50000"/>
                </a:schemeClr>
              </a:solidFill>
            </a:rPr>
            <a:t>Surface water</a:t>
          </a:r>
        </a:p>
        <a:p>
          <a:pPr>
            <a:lnSpc>
              <a:spcPct val="100000"/>
            </a:lnSpc>
          </a:pPr>
          <a:r>
            <a:rPr lang="en-US" dirty="0">
              <a:solidFill>
                <a:schemeClr val="accent5">
                  <a:lumMod val="50000"/>
                </a:schemeClr>
              </a:solidFill>
            </a:rPr>
            <a:t>Evapotranspiration </a:t>
          </a:r>
        </a:p>
        <a:p>
          <a:pPr>
            <a:lnSpc>
              <a:spcPct val="100000"/>
            </a:lnSpc>
          </a:pPr>
          <a:r>
            <a:rPr lang="en-US" dirty="0"/>
            <a:t>…</a:t>
          </a:r>
        </a:p>
        <a:p>
          <a:pPr>
            <a:lnSpc>
              <a:spcPct val="100000"/>
            </a:lnSpc>
          </a:pPr>
          <a:r>
            <a:rPr lang="en-US" dirty="0"/>
            <a:t>…</a:t>
          </a:r>
        </a:p>
      </dgm:t>
    </dgm:pt>
    <dgm:pt modelId="{0AFC9936-128B-4AF0-AA52-0ADF8FD87C61}" type="parTrans" cxnId="{F18F3754-5199-4867-B8A3-681803E7F27A}">
      <dgm:prSet/>
      <dgm:spPr/>
      <dgm:t>
        <a:bodyPr/>
        <a:lstStyle/>
        <a:p>
          <a:endParaRPr lang="en-US"/>
        </a:p>
      </dgm:t>
    </dgm:pt>
    <dgm:pt modelId="{68061C84-C0DF-43CC-B68C-2D0A82C30428}" type="sibTrans" cxnId="{F18F3754-5199-4867-B8A3-681803E7F27A}">
      <dgm:prSet/>
      <dgm:spPr/>
      <dgm:t>
        <a:bodyPr/>
        <a:lstStyle/>
        <a:p>
          <a:endParaRPr lang="en-US"/>
        </a:p>
      </dgm:t>
    </dgm:pt>
    <dgm:pt modelId="{97D1A251-E3E6-43B6-972B-36F4DFB5FC92}">
      <dgm:prSet/>
      <dgm:spPr/>
      <dgm:t>
        <a:bodyPr/>
        <a:lstStyle/>
        <a:p>
          <a:pPr>
            <a:lnSpc>
              <a:spcPct val="100000"/>
            </a:lnSpc>
          </a:pPr>
          <a:r>
            <a:rPr lang="en-US" dirty="0">
              <a:solidFill>
                <a:schemeClr val="accent6">
                  <a:lumMod val="75000"/>
                </a:schemeClr>
              </a:solidFill>
            </a:rPr>
            <a:t>Irrigation extent</a:t>
          </a:r>
        </a:p>
        <a:p>
          <a:pPr>
            <a:lnSpc>
              <a:spcPct val="100000"/>
            </a:lnSpc>
          </a:pPr>
          <a:r>
            <a:rPr lang="en-US" dirty="0"/>
            <a:t>Rainfed extent</a:t>
          </a:r>
        </a:p>
      </dgm:t>
    </dgm:pt>
    <dgm:pt modelId="{2E7D99F9-2AB3-4328-AE3F-B9129B9D418C}" type="parTrans" cxnId="{A57781AE-86F9-4981-BFA4-F39B7F04CEF5}">
      <dgm:prSet/>
      <dgm:spPr/>
      <dgm:t>
        <a:bodyPr/>
        <a:lstStyle/>
        <a:p>
          <a:endParaRPr lang="en-US"/>
        </a:p>
      </dgm:t>
    </dgm:pt>
    <dgm:pt modelId="{1F9EF6F4-D405-4DE0-854F-67E7FB3542B4}" type="sibTrans" cxnId="{A57781AE-86F9-4981-BFA4-F39B7F04CEF5}">
      <dgm:prSet/>
      <dgm:spPr/>
      <dgm:t>
        <a:bodyPr/>
        <a:lstStyle/>
        <a:p>
          <a:endParaRPr lang="en-US"/>
        </a:p>
      </dgm:t>
    </dgm:pt>
    <dgm:pt modelId="{8093FA72-36A9-4876-8F89-A99A83D999B0}">
      <dgm:prSet/>
      <dgm:spPr/>
      <dgm:t>
        <a:bodyPr/>
        <a:lstStyle/>
        <a:p>
          <a:pPr>
            <a:lnSpc>
              <a:spcPct val="100000"/>
            </a:lnSpc>
          </a:pPr>
          <a:r>
            <a:rPr lang="en-US" dirty="0">
              <a:solidFill>
                <a:schemeClr val="accent6">
                  <a:lumMod val="75000"/>
                </a:schemeClr>
              </a:solidFill>
            </a:rPr>
            <a:t>Irrigation technology</a:t>
          </a:r>
        </a:p>
        <a:p>
          <a:pPr>
            <a:lnSpc>
              <a:spcPct val="100000"/>
            </a:lnSpc>
          </a:pPr>
          <a:r>
            <a:rPr lang="en-US" dirty="0"/>
            <a:t>... </a:t>
          </a:r>
        </a:p>
        <a:p>
          <a:pPr>
            <a:lnSpc>
              <a:spcPct val="100000"/>
            </a:lnSpc>
          </a:pPr>
          <a:r>
            <a:rPr lang="en-US" dirty="0"/>
            <a:t>…</a:t>
          </a:r>
        </a:p>
      </dgm:t>
    </dgm:pt>
    <dgm:pt modelId="{D10A4936-F35A-4DB7-AC6F-60EE620BB44C}" type="parTrans" cxnId="{29A9BCA9-983E-471B-B258-B754755538C7}">
      <dgm:prSet/>
      <dgm:spPr/>
      <dgm:t>
        <a:bodyPr/>
        <a:lstStyle/>
        <a:p>
          <a:endParaRPr lang="en-US"/>
        </a:p>
      </dgm:t>
    </dgm:pt>
    <dgm:pt modelId="{35B80DFD-E38B-4E0D-8CAD-16A19611DD5C}" type="sibTrans" cxnId="{29A9BCA9-983E-471B-B258-B754755538C7}">
      <dgm:prSet/>
      <dgm:spPr/>
      <dgm:t>
        <a:bodyPr/>
        <a:lstStyle/>
        <a:p>
          <a:endParaRPr lang="en-US"/>
        </a:p>
      </dgm:t>
    </dgm:pt>
    <dgm:pt modelId="{232BA839-4229-4EE0-A706-7E1F36FB1399}">
      <dgm:prSet/>
      <dgm:spPr/>
      <dgm:t>
        <a:bodyPr/>
        <a:lstStyle/>
        <a:p>
          <a:pPr>
            <a:lnSpc>
              <a:spcPct val="100000"/>
            </a:lnSpc>
            <a:defRPr b="1"/>
          </a:pPr>
          <a:r>
            <a:rPr lang="en-US" dirty="0"/>
            <a:t>Environment </a:t>
          </a:r>
        </a:p>
      </dgm:t>
    </dgm:pt>
    <dgm:pt modelId="{D286697E-C682-466E-871F-E0DE644377F0}" type="parTrans" cxnId="{F02201F4-E4EA-4364-B1EA-BF6A3A5DFBEB}">
      <dgm:prSet/>
      <dgm:spPr/>
      <dgm:t>
        <a:bodyPr/>
        <a:lstStyle/>
        <a:p>
          <a:endParaRPr lang="en-US"/>
        </a:p>
      </dgm:t>
    </dgm:pt>
    <dgm:pt modelId="{AF5242B1-4E49-475C-ABAB-1BADDCD4C76A}" type="sibTrans" cxnId="{F02201F4-E4EA-4364-B1EA-BF6A3A5DFBEB}">
      <dgm:prSet/>
      <dgm:spPr/>
      <dgm:t>
        <a:bodyPr/>
        <a:lstStyle/>
        <a:p>
          <a:endParaRPr lang="en-US"/>
        </a:p>
      </dgm:t>
    </dgm:pt>
    <dgm:pt modelId="{5ADF5425-0882-456F-8FD2-7E8DAD791A44}">
      <dgm:prSet/>
      <dgm:spPr/>
      <dgm:t>
        <a:bodyPr/>
        <a:lstStyle/>
        <a:p>
          <a:pPr>
            <a:lnSpc>
              <a:spcPct val="100000"/>
            </a:lnSpc>
          </a:pPr>
          <a:r>
            <a:rPr lang="en-US" dirty="0"/>
            <a:t>Groundwater supply</a:t>
          </a:r>
        </a:p>
        <a:p>
          <a:pPr>
            <a:lnSpc>
              <a:spcPct val="100000"/>
            </a:lnSpc>
          </a:pPr>
          <a:r>
            <a:rPr lang="en-US" dirty="0"/>
            <a:t>Surface water supply</a:t>
          </a:r>
        </a:p>
        <a:p>
          <a:pPr>
            <a:lnSpc>
              <a:spcPct val="100000"/>
            </a:lnSpc>
          </a:pPr>
          <a:r>
            <a:rPr lang="en-US" dirty="0"/>
            <a:t>Agronomic water demand</a:t>
          </a:r>
        </a:p>
      </dgm:t>
    </dgm:pt>
    <dgm:pt modelId="{7FD18867-A24E-4EC9-9832-4C017B003094}" type="parTrans" cxnId="{6D862F96-6CA7-4CAD-8003-2BDCDB571861}">
      <dgm:prSet/>
      <dgm:spPr/>
      <dgm:t>
        <a:bodyPr/>
        <a:lstStyle/>
        <a:p>
          <a:endParaRPr lang="en-US"/>
        </a:p>
      </dgm:t>
    </dgm:pt>
    <dgm:pt modelId="{2587E64F-FAC4-47B0-9940-8CECD5A806EC}" type="sibTrans" cxnId="{6D862F96-6CA7-4CAD-8003-2BDCDB571861}">
      <dgm:prSet/>
      <dgm:spPr/>
      <dgm:t>
        <a:bodyPr/>
        <a:lstStyle/>
        <a:p>
          <a:endParaRPr lang="en-US"/>
        </a:p>
      </dgm:t>
    </dgm:pt>
    <dgm:pt modelId="{E97AF2BD-442F-4ECB-80CC-C29A5619ECA9}">
      <dgm:prSet/>
      <dgm:spPr/>
      <dgm:t>
        <a:bodyPr/>
        <a:lstStyle/>
        <a:p>
          <a:pPr>
            <a:lnSpc>
              <a:spcPct val="100000"/>
            </a:lnSpc>
          </a:pPr>
          <a:r>
            <a:rPr lang="en-US" dirty="0">
              <a:solidFill>
                <a:schemeClr val="accent6">
                  <a:lumMod val="75000"/>
                </a:schemeClr>
              </a:solidFill>
            </a:rPr>
            <a:t>Irrigation efficiency</a:t>
          </a:r>
        </a:p>
      </dgm:t>
    </dgm:pt>
    <dgm:pt modelId="{13960DB3-E602-474C-9F15-D58781CF88C8}" type="parTrans" cxnId="{CB77CA62-F276-4D84-8DE4-9879C5C4536B}">
      <dgm:prSet/>
      <dgm:spPr/>
      <dgm:t>
        <a:bodyPr/>
        <a:lstStyle/>
        <a:p>
          <a:endParaRPr lang="en-US"/>
        </a:p>
      </dgm:t>
    </dgm:pt>
    <dgm:pt modelId="{96C275E4-C7C5-499F-865B-F26B49614465}" type="sibTrans" cxnId="{CB77CA62-F276-4D84-8DE4-9879C5C4536B}">
      <dgm:prSet/>
      <dgm:spPr/>
      <dgm:t>
        <a:bodyPr/>
        <a:lstStyle/>
        <a:p>
          <a:endParaRPr lang="en-US"/>
        </a:p>
      </dgm:t>
    </dgm:pt>
    <dgm:pt modelId="{FE2AF198-C72B-44AA-A6F7-A358DE83D85E}" type="pres">
      <dgm:prSet presAssocID="{502E3D8A-2EB4-4F46-89BF-0DE9B693EAF9}" presName="root" presStyleCnt="0">
        <dgm:presLayoutVars>
          <dgm:dir/>
          <dgm:resizeHandles val="exact"/>
        </dgm:presLayoutVars>
      </dgm:prSet>
      <dgm:spPr/>
    </dgm:pt>
    <dgm:pt modelId="{F2BE3F1F-9FC2-45CE-967F-A7702E671F6A}" type="pres">
      <dgm:prSet presAssocID="{185EB259-5060-4ACF-A9B5-5033949BD517}" presName="compNode" presStyleCnt="0"/>
      <dgm:spPr/>
    </dgm:pt>
    <dgm:pt modelId="{02869EC7-B7E5-4F36-96A4-DDE74FDD2191}" type="pres">
      <dgm:prSet presAssocID="{185EB259-5060-4ACF-A9B5-5033949BD517}" presName="iconRect" presStyleLbl="node1" presStyleIdx="0" presStyleCnt="4" custScaleX="135115" custScaleY="13511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artial Sun"/>
        </a:ext>
      </dgm:extLst>
    </dgm:pt>
    <dgm:pt modelId="{FF3EA21D-F636-4A31-9338-6B529D9DAE9C}" type="pres">
      <dgm:prSet presAssocID="{185EB259-5060-4ACF-A9B5-5033949BD517}" presName="iconSpace" presStyleCnt="0"/>
      <dgm:spPr/>
    </dgm:pt>
    <dgm:pt modelId="{05401AE8-B4DF-447F-A147-682952075A53}" type="pres">
      <dgm:prSet presAssocID="{185EB259-5060-4ACF-A9B5-5033949BD517}" presName="parTx" presStyleLbl="revTx" presStyleIdx="0" presStyleCnt="8">
        <dgm:presLayoutVars>
          <dgm:chMax val="0"/>
          <dgm:chPref val="0"/>
        </dgm:presLayoutVars>
      </dgm:prSet>
      <dgm:spPr/>
    </dgm:pt>
    <dgm:pt modelId="{791473E6-BE99-463F-A129-795743B62464}" type="pres">
      <dgm:prSet presAssocID="{185EB259-5060-4ACF-A9B5-5033949BD517}" presName="txSpace" presStyleCnt="0"/>
      <dgm:spPr/>
    </dgm:pt>
    <dgm:pt modelId="{06715135-80B8-4DCF-B6C7-B9FC2CBFFD23}" type="pres">
      <dgm:prSet presAssocID="{185EB259-5060-4ACF-A9B5-5033949BD517}" presName="desTx" presStyleLbl="revTx" presStyleIdx="1" presStyleCnt="8">
        <dgm:presLayoutVars/>
      </dgm:prSet>
      <dgm:spPr/>
    </dgm:pt>
    <dgm:pt modelId="{9AA727A7-4C33-46C8-9CDF-B0AD09BD7D54}" type="pres">
      <dgm:prSet presAssocID="{263CCDA9-D2B7-4209-A248-55275A944206}" presName="sibTrans" presStyleCnt="0"/>
      <dgm:spPr/>
    </dgm:pt>
    <dgm:pt modelId="{F305F5FA-1308-4683-A450-98D0055E06FE}" type="pres">
      <dgm:prSet presAssocID="{0CBD1FDB-CB53-4EBF-8FA0-05DC4B04008E}" presName="compNode" presStyleCnt="0"/>
      <dgm:spPr/>
    </dgm:pt>
    <dgm:pt modelId="{85276A8E-543E-45D6-8BFC-899F91412624}" type="pres">
      <dgm:prSet presAssocID="{0CBD1FDB-CB53-4EBF-8FA0-05DC4B04008E}" presName="iconRect" presStyleLbl="node1" presStyleIdx="1" presStyleCnt="4" custScaleX="135115" custScaleY="13511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Water"/>
        </a:ext>
      </dgm:extLst>
    </dgm:pt>
    <dgm:pt modelId="{6D325E68-AE4D-4112-AB43-5C1CBEFC3F89}" type="pres">
      <dgm:prSet presAssocID="{0CBD1FDB-CB53-4EBF-8FA0-05DC4B04008E}" presName="iconSpace" presStyleCnt="0"/>
      <dgm:spPr/>
    </dgm:pt>
    <dgm:pt modelId="{521B6082-19D9-4AAC-B0A6-EB16D79FF0E8}" type="pres">
      <dgm:prSet presAssocID="{0CBD1FDB-CB53-4EBF-8FA0-05DC4B04008E}" presName="parTx" presStyleLbl="revTx" presStyleIdx="2" presStyleCnt="8">
        <dgm:presLayoutVars>
          <dgm:chMax val="0"/>
          <dgm:chPref val="0"/>
        </dgm:presLayoutVars>
      </dgm:prSet>
      <dgm:spPr/>
    </dgm:pt>
    <dgm:pt modelId="{7C4A5F93-625E-4429-91A4-E73363F1AF00}" type="pres">
      <dgm:prSet presAssocID="{0CBD1FDB-CB53-4EBF-8FA0-05DC4B04008E}" presName="txSpace" presStyleCnt="0"/>
      <dgm:spPr/>
    </dgm:pt>
    <dgm:pt modelId="{ABC119E1-8840-4084-830C-429378AD0E1D}" type="pres">
      <dgm:prSet presAssocID="{0CBD1FDB-CB53-4EBF-8FA0-05DC4B04008E}" presName="desTx" presStyleLbl="revTx" presStyleIdx="3" presStyleCnt="8">
        <dgm:presLayoutVars/>
      </dgm:prSet>
      <dgm:spPr/>
    </dgm:pt>
    <dgm:pt modelId="{87CA1D16-7605-4BD6-B42F-70A79B531A7D}" type="pres">
      <dgm:prSet presAssocID="{5FA41135-1440-471C-8329-D86FB69453EB}" presName="sibTrans" presStyleCnt="0"/>
      <dgm:spPr/>
    </dgm:pt>
    <dgm:pt modelId="{F2C4D26E-4C74-4AE9-85B9-860031430D9B}" type="pres">
      <dgm:prSet presAssocID="{232BA839-4229-4EE0-A706-7E1F36FB1399}" presName="compNode" presStyleCnt="0"/>
      <dgm:spPr/>
    </dgm:pt>
    <dgm:pt modelId="{E41D0928-95B8-41A8-80D2-C211EC07A5C3}" type="pres">
      <dgm:prSet presAssocID="{232BA839-4229-4EE0-A706-7E1F36FB1399}" presName="iconRect" presStyleLbl="node1" presStyleIdx="2" presStyleCnt="4" custScaleX="135115" custScaleY="13511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Mathematics"/>
        </a:ext>
      </dgm:extLst>
    </dgm:pt>
    <dgm:pt modelId="{5C3E205A-9340-4B0F-A803-7B1DA067B247}" type="pres">
      <dgm:prSet presAssocID="{232BA839-4229-4EE0-A706-7E1F36FB1399}" presName="iconSpace" presStyleCnt="0"/>
      <dgm:spPr/>
    </dgm:pt>
    <dgm:pt modelId="{1FB75C85-3B88-4A0A-978A-C0804BD77009}" type="pres">
      <dgm:prSet presAssocID="{232BA839-4229-4EE0-A706-7E1F36FB1399}" presName="parTx" presStyleLbl="revTx" presStyleIdx="4" presStyleCnt="8">
        <dgm:presLayoutVars>
          <dgm:chMax val="0"/>
          <dgm:chPref val="0"/>
        </dgm:presLayoutVars>
      </dgm:prSet>
      <dgm:spPr/>
    </dgm:pt>
    <dgm:pt modelId="{EA45D0BF-4D28-41F9-BBF1-F5B4CD828111}" type="pres">
      <dgm:prSet presAssocID="{232BA839-4229-4EE0-A706-7E1F36FB1399}" presName="txSpace" presStyleCnt="0"/>
      <dgm:spPr/>
    </dgm:pt>
    <dgm:pt modelId="{AE40CC91-56FB-4AF3-ADF8-13EB68BD9195}" type="pres">
      <dgm:prSet presAssocID="{232BA839-4229-4EE0-A706-7E1F36FB1399}" presName="desTx" presStyleLbl="revTx" presStyleIdx="5" presStyleCnt="8">
        <dgm:presLayoutVars/>
      </dgm:prSet>
      <dgm:spPr/>
    </dgm:pt>
    <dgm:pt modelId="{14FE351F-6C2E-45D4-A118-BDBF03774D3C}" type="pres">
      <dgm:prSet presAssocID="{AF5242B1-4E49-475C-ABAB-1BADDCD4C76A}" presName="sibTrans" presStyleCnt="0"/>
      <dgm:spPr/>
    </dgm:pt>
    <dgm:pt modelId="{8CA94FD5-D8E4-42D5-B77B-6510738DD433}" type="pres">
      <dgm:prSet presAssocID="{22CED395-8797-4FBF-9BA2-5E6C758D6CDC}" presName="compNode" presStyleCnt="0"/>
      <dgm:spPr/>
    </dgm:pt>
    <dgm:pt modelId="{437121C3-E231-4CAF-B86E-C601FFCE079A}" type="pres">
      <dgm:prSet presAssocID="{22CED395-8797-4FBF-9BA2-5E6C758D6CDC}" presName="iconRect" presStyleLbl="node1" presStyleIdx="3" presStyleCnt="4" custScaleX="135115" custScaleY="13511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Agriculture"/>
        </a:ext>
      </dgm:extLst>
    </dgm:pt>
    <dgm:pt modelId="{A7764944-C0A0-4AC5-A75A-BF259737F6EF}" type="pres">
      <dgm:prSet presAssocID="{22CED395-8797-4FBF-9BA2-5E6C758D6CDC}" presName="iconSpace" presStyleCnt="0"/>
      <dgm:spPr/>
    </dgm:pt>
    <dgm:pt modelId="{5EDE830B-F185-4938-8EE6-2959A96EA93B}" type="pres">
      <dgm:prSet presAssocID="{22CED395-8797-4FBF-9BA2-5E6C758D6CDC}" presName="parTx" presStyleLbl="revTx" presStyleIdx="6" presStyleCnt="8">
        <dgm:presLayoutVars>
          <dgm:chMax val="0"/>
          <dgm:chPref val="0"/>
        </dgm:presLayoutVars>
      </dgm:prSet>
      <dgm:spPr/>
    </dgm:pt>
    <dgm:pt modelId="{8FB41E7A-38F8-4263-B615-1E8284B51116}" type="pres">
      <dgm:prSet presAssocID="{22CED395-8797-4FBF-9BA2-5E6C758D6CDC}" presName="txSpace" presStyleCnt="0"/>
      <dgm:spPr/>
    </dgm:pt>
    <dgm:pt modelId="{FF5B7A05-67C5-48CC-A87C-89336BCB3995}" type="pres">
      <dgm:prSet presAssocID="{22CED395-8797-4FBF-9BA2-5E6C758D6CDC}" presName="desTx" presStyleLbl="revTx" presStyleIdx="7" presStyleCnt="8">
        <dgm:presLayoutVars/>
      </dgm:prSet>
      <dgm:spPr/>
    </dgm:pt>
  </dgm:ptLst>
  <dgm:cxnLst>
    <dgm:cxn modelId="{96884D03-FE8E-4EAC-9BE3-C521219D4BDF}" type="presOf" srcId="{0BB85BCD-8F54-4BE7-9F5E-E9A6764E1DEB}" destId="{ABC119E1-8840-4084-830C-429378AD0E1D}" srcOrd="0" destOrd="0" presId="urn:microsoft.com/office/officeart/2018/5/layout/CenteredIconLabelDescriptionList"/>
    <dgm:cxn modelId="{3E82DD03-08D7-4380-A27B-7D309EA1A205}" type="presOf" srcId="{B5D83207-B8C4-4241-9AD7-9A523FF9A30D}" destId="{ABC119E1-8840-4084-830C-429378AD0E1D}" srcOrd="0" destOrd="1" presId="urn:microsoft.com/office/officeart/2018/5/layout/CenteredIconLabelDescriptionList"/>
    <dgm:cxn modelId="{70A36B1D-2B3C-4F34-853C-214A32C5E48A}" srcId="{0CBD1FDB-CB53-4EBF-8FA0-05DC4B04008E}" destId="{0BB85BCD-8F54-4BE7-9F5E-E9A6764E1DEB}" srcOrd="0" destOrd="0" parTransId="{A4FADAE6-84D9-46BB-81BF-A88080F7D14B}" sibTransId="{BA4A0878-2BD2-4D20-97E7-63397A1A3A35}"/>
    <dgm:cxn modelId="{6A27CC2C-2936-41EA-9C9F-5D5522EAF944}" srcId="{502E3D8A-2EB4-4F46-89BF-0DE9B693EAF9}" destId="{0CBD1FDB-CB53-4EBF-8FA0-05DC4B04008E}" srcOrd="1" destOrd="0" parTransId="{C14A90F8-45C2-4273-8937-920F176599B1}" sibTransId="{5FA41135-1440-471C-8329-D86FB69453EB}"/>
    <dgm:cxn modelId="{99FA802D-BCE4-43D0-A153-A3BB623A6EDD}" type="presOf" srcId="{5ADF5425-0882-456F-8FD2-7E8DAD791A44}" destId="{AE40CC91-56FB-4AF3-ADF8-13EB68BD9195}" srcOrd="0" destOrd="0" presId="urn:microsoft.com/office/officeart/2018/5/layout/CenteredIconLabelDescriptionList"/>
    <dgm:cxn modelId="{FC9CC15B-3582-4DE5-BE53-FE5E1824030B}" type="presOf" srcId="{22CED395-8797-4FBF-9BA2-5E6C758D6CDC}" destId="{5EDE830B-F185-4938-8EE6-2959A96EA93B}" srcOrd="0" destOrd="0" presId="urn:microsoft.com/office/officeart/2018/5/layout/CenteredIconLabelDescriptionList"/>
    <dgm:cxn modelId="{CB77CA62-F276-4D84-8DE4-9879C5C4536B}" srcId="{185EB259-5060-4ACF-A9B5-5033949BD517}" destId="{E97AF2BD-442F-4ECB-80CC-C29A5619ECA9}" srcOrd="2" destOrd="0" parTransId="{13960DB3-E602-474C-9F15-D58781CF88C8}" sibTransId="{96C275E4-C7C5-499F-865B-F26B49614465}"/>
    <dgm:cxn modelId="{3E00BC47-EB7A-45A2-8931-BCC8750D16AF}" srcId="{185EB259-5060-4ACF-A9B5-5033949BD517}" destId="{5B41F60F-2A8E-4438-866A-F4079FA8CD43}" srcOrd="1" destOrd="0" parTransId="{131F0823-BAEB-47F1-A052-16594D9D6158}" sibTransId="{D7E5DB30-D80C-4DD1-A2DE-E9F1EC74175A}"/>
    <dgm:cxn modelId="{B4121648-46F9-42BE-837B-93AE3076FAC6}" srcId="{502E3D8A-2EB4-4F46-89BF-0DE9B693EAF9}" destId="{185EB259-5060-4ACF-A9B5-5033949BD517}" srcOrd="0" destOrd="0" parTransId="{4638E6D0-1ED7-4FF4-8B94-07912848CF3B}" sibTransId="{263CCDA9-D2B7-4209-A248-55275A944206}"/>
    <dgm:cxn modelId="{49A3786D-9C89-4737-B4D9-52956DA30D56}" type="presOf" srcId="{5B41F60F-2A8E-4438-866A-F4079FA8CD43}" destId="{06715135-80B8-4DCF-B6C7-B9FC2CBFFD23}" srcOrd="0" destOrd="1" presId="urn:microsoft.com/office/officeart/2018/5/layout/CenteredIconLabelDescriptionList"/>
    <dgm:cxn modelId="{F18F3754-5199-4867-B8A3-681803E7F27A}" srcId="{0CBD1FDB-CB53-4EBF-8FA0-05DC4B04008E}" destId="{B5D83207-B8C4-4241-9AD7-9A523FF9A30D}" srcOrd="1" destOrd="0" parTransId="{0AFC9936-128B-4AF0-AA52-0ADF8FD87C61}" sibTransId="{68061C84-C0DF-43CC-B68C-2D0A82C30428}"/>
    <dgm:cxn modelId="{C8D13A79-2369-4C1F-9AC2-E1B7A7FCAEC7}" type="presOf" srcId="{0CBD1FDB-CB53-4EBF-8FA0-05DC4B04008E}" destId="{521B6082-19D9-4AAC-B0A6-EB16D79FF0E8}" srcOrd="0" destOrd="0" presId="urn:microsoft.com/office/officeart/2018/5/layout/CenteredIconLabelDescriptionList"/>
    <dgm:cxn modelId="{A8592284-5DAF-47D8-BE5F-FE9FB2B0CBCF}" srcId="{185EB259-5060-4ACF-A9B5-5033949BD517}" destId="{CF146D75-2F83-4142-9408-A392939DA1F8}" srcOrd="0" destOrd="0" parTransId="{9739942C-15D8-4204-9B71-D85ED38BAE3C}" sibTransId="{6B54F20F-8C94-4560-A430-CDAC2C466B0C}"/>
    <dgm:cxn modelId="{BA7A7A84-4402-4142-AE6D-AA0DF1BDCADF}" type="presOf" srcId="{CF146D75-2F83-4142-9408-A392939DA1F8}" destId="{06715135-80B8-4DCF-B6C7-B9FC2CBFFD23}" srcOrd="0" destOrd="0" presId="urn:microsoft.com/office/officeart/2018/5/layout/CenteredIconLabelDescriptionList"/>
    <dgm:cxn modelId="{7C4C848E-C0D1-4495-9C70-46297712F3ED}" type="presOf" srcId="{185EB259-5060-4ACF-A9B5-5033949BD517}" destId="{05401AE8-B4DF-447F-A147-682952075A53}" srcOrd="0" destOrd="0" presId="urn:microsoft.com/office/officeart/2018/5/layout/CenteredIconLabelDescriptionList"/>
    <dgm:cxn modelId="{6D862F96-6CA7-4CAD-8003-2BDCDB571861}" srcId="{232BA839-4229-4EE0-A706-7E1F36FB1399}" destId="{5ADF5425-0882-456F-8FD2-7E8DAD791A44}" srcOrd="0" destOrd="0" parTransId="{7FD18867-A24E-4EC9-9832-4C017B003094}" sibTransId="{2587E64F-FAC4-47B0-9940-8CECD5A806EC}"/>
    <dgm:cxn modelId="{108BC29F-7231-45F9-AF11-4225AEFD290C}" type="presOf" srcId="{97D1A251-E3E6-43B6-972B-36F4DFB5FC92}" destId="{FF5B7A05-67C5-48CC-A87C-89336BCB3995}" srcOrd="0" destOrd="0" presId="urn:microsoft.com/office/officeart/2018/5/layout/CenteredIconLabelDescriptionList"/>
    <dgm:cxn modelId="{6B5E3EA7-4CB9-4102-AE05-78A414D7BA9E}" type="presOf" srcId="{232BA839-4229-4EE0-A706-7E1F36FB1399}" destId="{1FB75C85-3B88-4A0A-978A-C0804BD77009}" srcOrd="0" destOrd="0" presId="urn:microsoft.com/office/officeart/2018/5/layout/CenteredIconLabelDescriptionList"/>
    <dgm:cxn modelId="{29A9BCA9-983E-471B-B258-B754755538C7}" srcId="{22CED395-8797-4FBF-9BA2-5E6C758D6CDC}" destId="{8093FA72-36A9-4876-8F89-A99A83D999B0}" srcOrd="1" destOrd="0" parTransId="{D10A4936-F35A-4DB7-AC6F-60EE620BB44C}" sibTransId="{35B80DFD-E38B-4E0D-8CAD-16A19611DD5C}"/>
    <dgm:cxn modelId="{A57781AE-86F9-4981-BFA4-F39B7F04CEF5}" srcId="{22CED395-8797-4FBF-9BA2-5E6C758D6CDC}" destId="{97D1A251-E3E6-43B6-972B-36F4DFB5FC92}" srcOrd="0" destOrd="0" parTransId="{2E7D99F9-2AB3-4328-AE3F-B9129B9D418C}" sibTransId="{1F9EF6F4-D405-4DE0-854F-67E7FB3542B4}"/>
    <dgm:cxn modelId="{D298EFBF-7DC3-43B0-8657-C0F80172B8E7}" type="presOf" srcId="{502E3D8A-2EB4-4F46-89BF-0DE9B693EAF9}" destId="{FE2AF198-C72B-44AA-A6F7-A358DE83D85E}" srcOrd="0" destOrd="0" presId="urn:microsoft.com/office/officeart/2018/5/layout/CenteredIconLabelDescriptionList"/>
    <dgm:cxn modelId="{FD9CC3C4-53CC-4B80-8F39-BEAB259C409A}" type="presOf" srcId="{8093FA72-36A9-4876-8F89-A99A83D999B0}" destId="{FF5B7A05-67C5-48CC-A87C-89336BCB3995}" srcOrd="0" destOrd="1" presId="urn:microsoft.com/office/officeart/2018/5/layout/CenteredIconLabelDescriptionList"/>
    <dgm:cxn modelId="{0B348DCA-2530-4583-A77F-8C0D23CFE0FA}" type="presOf" srcId="{E97AF2BD-442F-4ECB-80CC-C29A5619ECA9}" destId="{06715135-80B8-4DCF-B6C7-B9FC2CBFFD23}" srcOrd="0" destOrd="2" presId="urn:microsoft.com/office/officeart/2018/5/layout/CenteredIconLabelDescriptionList"/>
    <dgm:cxn modelId="{FD467DE2-BE14-4AA4-A78C-8E9A80B06DC4}" srcId="{502E3D8A-2EB4-4F46-89BF-0DE9B693EAF9}" destId="{22CED395-8797-4FBF-9BA2-5E6C758D6CDC}" srcOrd="3" destOrd="0" parTransId="{B3E1187C-F31B-467F-8C47-10887D827A10}" sibTransId="{C1179472-EC2C-423A-8EF9-754D0C39D2EE}"/>
    <dgm:cxn modelId="{F02201F4-E4EA-4364-B1EA-BF6A3A5DFBEB}" srcId="{502E3D8A-2EB4-4F46-89BF-0DE9B693EAF9}" destId="{232BA839-4229-4EE0-A706-7E1F36FB1399}" srcOrd="2" destOrd="0" parTransId="{D286697E-C682-466E-871F-E0DE644377F0}" sibTransId="{AF5242B1-4E49-475C-ABAB-1BADDCD4C76A}"/>
    <dgm:cxn modelId="{7CB3CDB6-43F7-46D5-A3CC-509E7387B7D8}" type="presParOf" srcId="{FE2AF198-C72B-44AA-A6F7-A358DE83D85E}" destId="{F2BE3F1F-9FC2-45CE-967F-A7702E671F6A}" srcOrd="0" destOrd="0" presId="urn:microsoft.com/office/officeart/2018/5/layout/CenteredIconLabelDescriptionList"/>
    <dgm:cxn modelId="{53BFFD12-4519-4033-BA66-A25ED1966CD0}" type="presParOf" srcId="{F2BE3F1F-9FC2-45CE-967F-A7702E671F6A}" destId="{02869EC7-B7E5-4F36-96A4-DDE74FDD2191}" srcOrd="0" destOrd="0" presId="urn:microsoft.com/office/officeart/2018/5/layout/CenteredIconLabelDescriptionList"/>
    <dgm:cxn modelId="{3ACF0ED7-1D07-4C1B-820C-E9F95EA11B7E}" type="presParOf" srcId="{F2BE3F1F-9FC2-45CE-967F-A7702E671F6A}" destId="{FF3EA21D-F636-4A31-9338-6B529D9DAE9C}" srcOrd="1" destOrd="0" presId="urn:microsoft.com/office/officeart/2018/5/layout/CenteredIconLabelDescriptionList"/>
    <dgm:cxn modelId="{CBB4DA40-AD64-481E-A360-CC5F0E8B1BF1}" type="presParOf" srcId="{F2BE3F1F-9FC2-45CE-967F-A7702E671F6A}" destId="{05401AE8-B4DF-447F-A147-682952075A53}" srcOrd="2" destOrd="0" presId="urn:microsoft.com/office/officeart/2018/5/layout/CenteredIconLabelDescriptionList"/>
    <dgm:cxn modelId="{BAB8C698-28C7-4021-B07B-B5B54C0E1E63}" type="presParOf" srcId="{F2BE3F1F-9FC2-45CE-967F-A7702E671F6A}" destId="{791473E6-BE99-463F-A129-795743B62464}" srcOrd="3" destOrd="0" presId="urn:microsoft.com/office/officeart/2018/5/layout/CenteredIconLabelDescriptionList"/>
    <dgm:cxn modelId="{35A4902E-7BDD-4D8F-ACF2-DCD4FFCA75BF}" type="presParOf" srcId="{F2BE3F1F-9FC2-45CE-967F-A7702E671F6A}" destId="{06715135-80B8-4DCF-B6C7-B9FC2CBFFD23}" srcOrd="4" destOrd="0" presId="urn:microsoft.com/office/officeart/2018/5/layout/CenteredIconLabelDescriptionList"/>
    <dgm:cxn modelId="{B1EFEE4C-5AF5-4813-8E24-31FEB377A4FD}" type="presParOf" srcId="{FE2AF198-C72B-44AA-A6F7-A358DE83D85E}" destId="{9AA727A7-4C33-46C8-9CDF-B0AD09BD7D54}" srcOrd="1" destOrd="0" presId="urn:microsoft.com/office/officeart/2018/5/layout/CenteredIconLabelDescriptionList"/>
    <dgm:cxn modelId="{CA7CDA64-2336-4A67-B4B1-896E89581ED6}" type="presParOf" srcId="{FE2AF198-C72B-44AA-A6F7-A358DE83D85E}" destId="{F305F5FA-1308-4683-A450-98D0055E06FE}" srcOrd="2" destOrd="0" presId="urn:microsoft.com/office/officeart/2018/5/layout/CenteredIconLabelDescriptionList"/>
    <dgm:cxn modelId="{27598AA9-A1AC-46FA-8E53-347BB15BD6D1}" type="presParOf" srcId="{F305F5FA-1308-4683-A450-98D0055E06FE}" destId="{85276A8E-543E-45D6-8BFC-899F91412624}" srcOrd="0" destOrd="0" presId="urn:microsoft.com/office/officeart/2018/5/layout/CenteredIconLabelDescriptionList"/>
    <dgm:cxn modelId="{49CCB804-8900-4F5B-9832-420475E50D34}" type="presParOf" srcId="{F305F5FA-1308-4683-A450-98D0055E06FE}" destId="{6D325E68-AE4D-4112-AB43-5C1CBEFC3F89}" srcOrd="1" destOrd="0" presId="urn:microsoft.com/office/officeart/2018/5/layout/CenteredIconLabelDescriptionList"/>
    <dgm:cxn modelId="{DB5D09D5-705D-40D7-B0F5-A52EA6BEC75B}" type="presParOf" srcId="{F305F5FA-1308-4683-A450-98D0055E06FE}" destId="{521B6082-19D9-4AAC-B0A6-EB16D79FF0E8}" srcOrd="2" destOrd="0" presId="urn:microsoft.com/office/officeart/2018/5/layout/CenteredIconLabelDescriptionList"/>
    <dgm:cxn modelId="{83F644D6-F2A1-498C-9D1F-94E938A48B85}" type="presParOf" srcId="{F305F5FA-1308-4683-A450-98D0055E06FE}" destId="{7C4A5F93-625E-4429-91A4-E73363F1AF00}" srcOrd="3" destOrd="0" presId="urn:microsoft.com/office/officeart/2018/5/layout/CenteredIconLabelDescriptionList"/>
    <dgm:cxn modelId="{D2FCDE47-B3D7-40F3-A211-6BC4FD66BF58}" type="presParOf" srcId="{F305F5FA-1308-4683-A450-98D0055E06FE}" destId="{ABC119E1-8840-4084-830C-429378AD0E1D}" srcOrd="4" destOrd="0" presId="urn:microsoft.com/office/officeart/2018/5/layout/CenteredIconLabelDescriptionList"/>
    <dgm:cxn modelId="{DA2316E6-C74E-41FB-BE1D-67E1CAECA210}" type="presParOf" srcId="{FE2AF198-C72B-44AA-A6F7-A358DE83D85E}" destId="{87CA1D16-7605-4BD6-B42F-70A79B531A7D}" srcOrd="3" destOrd="0" presId="urn:microsoft.com/office/officeart/2018/5/layout/CenteredIconLabelDescriptionList"/>
    <dgm:cxn modelId="{B1D3866C-DDA5-4DAF-A9DB-E50CEED1A16F}" type="presParOf" srcId="{FE2AF198-C72B-44AA-A6F7-A358DE83D85E}" destId="{F2C4D26E-4C74-4AE9-85B9-860031430D9B}" srcOrd="4" destOrd="0" presId="urn:microsoft.com/office/officeart/2018/5/layout/CenteredIconLabelDescriptionList"/>
    <dgm:cxn modelId="{B775F45A-A867-4140-A620-A98573F345F9}" type="presParOf" srcId="{F2C4D26E-4C74-4AE9-85B9-860031430D9B}" destId="{E41D0928-95B8-41A8-80D2-C211EC07A5C3}" srcOrd="0" destOrd="0" presId="urn:microsoft.com/office/officeart/2018/5/layout/CenteredIconLabelDescriptionList"/>
    <dgm:cxn modelId="{042B45B3-42E6-46B9-B88D-6BF646D9074D}" type="presParOf" srcId="{F2C4D26E-4C74-4AE9-85B9-860031430D9B}" destId="{5C3E205A-9340-4B0F-A803-7B1DA067B247}" srcOrd="1" destOrd="0" presId="urn:microsoft.com/office/officeart/2018/5/layout/CenteredIconLabelDescriptionList"/>
    <dgm:cxn modelId="{DDC69213-A238-43D4-B983-5CAB6B0C33B7}" type="presParOf" srcId="{F2C4D26E-4C74-4AE9-85B9-860031430D9B}" destId="{1FB75C85-3B88-4A0A-978A-C0804BD77009}" srcOrd="2" destOrd="0" presId="urn:microsoft.com/office/officeart/2018/5/layout/CenteredIconLabelDescriptionList"/>
    <dgm:cxn modelId="{1F5BA4FA-7E52-42D8-A65C-554F89F21971}" type="presParOf" srcId="{F2C4D26E-4C74-4AE9-85B9-860031430D9B}" destId="{EA45D0BF-4D28-41F9-BBF1-F5B4CD828111}" srcOrd="3" destOrd="0" presId="urn:microsoft.com/office/officeart/2018/5/layout/CenteredIconLabelDescriptionList"/>
    <dgm:cxn modelId="{5431A952-8789-46CF-A1B4-146FDC2BC4E9}" type="presParOf" srcId="{F2C4D26E-4C74-4AE9-85B9-860031430D9B}" destId="{AE40CC91-56FB-4AF3-ADF8-13EB68BD9195}" srcOrd="4" destOrd="0" presId="urn:microsoft.com/office/officeart/2018/5/layout/CenteredIconLabelDescriptionList"/>
    <dgm:cxn modelId="{BF1C62CA-9AC7-419D-AEC7-EF70A513F378}" type="presParOf" srcId="{FE2AF198-C72B-44AA-A6F7-A358DE83D85E}" destId="{14FE351F-6C2E-45D4-A118-BDBF03774D3C}" srcOrd="5" destOrd="0" presId="urn:microsoft.com/office/officeart/2018/5/layout/CenteredIconLabelDescriptionList"/>
    <dgm:cxn modelId="{AF0E0D32-9348-4CD7-A40D-E54187596F82}" type="presParOf" srcId="{FE2AF198-C72B-44AA-A6F7-A358DE83D85E}" destId="{8CA94FD5-D8E4-42D5-B77B-6510738DD433}" srcOrd="6" destOrd="0" presId="urn:microsoft.com/office/officeart/2018/5/layout/CenteredIconLabelDescriptionList"/>
    <dgm:cxn modelId="{3566C349-5640-448D-9405-362D8DF47137}" type="presParOf" srcId="{8CA94FD5-D8E4-42D5-B77B-6510738DD433}" destId="{437121C3-E231-4CAF-B86E-C601FFCE079A}" srcOrd="0" destOrd="0" presId="urn:microsoft.com/office/officeart/2018/5/layout/CenteredIconLabelDescriptionList"/>
    <dgm:cxn modelId="{6DAAED5E-7695-4C4B-AD8D-FD68A9448F45}" type="presParOf" srcId="{8CA94FD5-D8E4-42D5-B77B-6510738DD433}" destId="{A7764944-C0A0-4AC5-A75A-BF259737F6EF}" srcOrd="1" destOrd="0" presId="urn:microsoft.com/office/officeart/2018/5/layout/CenteredIconLabelDescriptionList"/>
    <dgm:cxn modelId="{8D755C0E-E9AF-45D9-8AB4-7549A7EEFCBF}" type="presParOf" srcId="{8CA94FD5-D8E4-42D5-B77B-6510738DD433}" destId="{5EDE830B-F185-4938-8EE6-2959A96EA93B}" srcOrd="2" destOrd="0" presId="urn:microsoft.com/office/officeart/2018/5/layout/CenteredIconLabelDescriptionList"/>
    <dgm:cxn modelId="{F1EB70BE-2B84-42DF-A696-DC23ACEAC620}" type="presParOf" srcId="{8CA94FD5-D8E4-42D5-B77B-6510738DD433}" destId="{8FB41E7A-38F8-4263-B615-1E8284B51116}" srcOrd="3" destOrd="0" presId="urn:microsoft.com/office/officeart/2018/5/layout/CenteredIconLabelDescriptionList"/>
    <dgm:cxn modelId="{36CC5133-41E5-4D9E-AC62-804ABCABA6DC}" type="presParOf" srcId="{8CA94FD5-D8E4-42D5-B77B-6510738DD433}" destId="{FF5B7A05-67C5-48CC-A87C-89336BCB3995}" srcOrd="4" destOrd="0" presId="urn:microsoft.com/office/officeart/2018/5/layout/CenteredIconLabelDescriptionList"/>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02E3D8A-2EB4-4F46-89BF-0DE9B693EAF9}" type="doc">
      <dgm:prSet loTypeId="urn:microsoft.com/office/officeart/2018/5/layout/CenteredIconLabelDescriptionList" loCatId="icon" qsTypeId="urn:microsoft.com/office/officeart/2005/8/quickstyle/simple1" qsCatId="simple" csTypeId="urn:microsoft.com/office/officeart/2018/5/colors/Iconchunking_neutralbg_colorful2" csCatId="colorful" phldr="1"/>
      <dgm:spPr/>
      <dgm:t>
        <a:bodyPr/>
        <a:lstStyle/>
        <a:p>
          <a:endParaRPr lang="en-US"/>
        </a:p>
      </dgm:t>
    </dgm:pt>
    <dgm:pt modelId="{185EB259-5060-4ACF-A9B5-5033949BD517}">
      <dgm:prSet/>
      <dgm:spPr/>
      <dgm:t>
        <a:bodyPr/>
        <a:lstStyle/>
        <a:p>
          <a:pPr>
            <a:lnSpc>
              <a:spcPct val="100000"/>
            </a:lnSpc>
            <a:defRPr b="1"/>
          </a:pPr>
          <a:r>
            <a:rPr lang="en-US" dirty="0"/>
            <a:t>weather</a:t>
          </a:r>
        </a:p>
      </dgm:t>
    </dgm:pt>
    <dgm:pt modelId="{4638E6D0-1ED7-4FF4-8B94-07912848CF3B}" type="parTrans" cxnId="{B4121648-46F9-42BE-837B-93AE3076FAC6}">
      <dgm:prSet/>
      <dgm:spPr/>
      <dgm:t>
        <a:bodyPr/>
        <a:lstStyle/>
        <a:p>
          <a:endParaRPr lang="en-US"/>
        </a:p>
      </dgm:t>
    </dgm:pt>
    <dgm:pt modelId="{263CCDA9-D2B7-4209-A248-55275A944206}" type="sibTrans" cxnId="{B4121648-46F9-42BE-837B-93AE3076FAC6}">
      <dgm:prSet/>
      <dgm:spPr/>
      <dgm:t>
        <a:bodyPr/>
        <a:lstStyle/>
        <a:p>
          <a:endParaRPr lang="en-US"/>
        </a:p>
      </dgm:t>
    </dgm:pt>
    <dgm:pt modelId="{CF146D75-2F83-4142-9408-A392939DA1F8}">
      <dgm:prSet/>
      <dgm:spPr/>
      <dgm:t>
        <a:bodyPr/>
        <a:lstStyle/>
        <a:p>
          <a:pPr>
            <a:lnSpc>
              <a:spcPct val="100000"/>
            </a:lnSpc>
          </a:pPr>
          <a:r>
            <a:rPr lang="en-US" dirty="0"/>
            <a:t>Precipitation</a:t>
          </a:r>
        </a:p>
      </dgm:t>
    </dgm:pt>
    <dgm:pt modelId="{9739942C-15D8-4204-9B71-D85ED38BAE3C}" type="parTrans" cxnId="{A8592284-5DAF-47D8-BE5F-FE9FB2B0CBCF}">
      <dgm:prSet/>
      <dgm:spPr/>
      <dgm:t>
        <a:bodyPr/>
        <a:lstStyle/>
        <a:p>
          <a:endParaRPr lang="en-US"/>
        </a:p>
      </dgm:t>
    </dgm:pt>
    <dgm:pt modelId="{6B54F20F-8C94-4560-A430-CDAC2C466B0C}" type="sibTrans" cxnId="{A8592284-5DAF-47D8-BE5F-FE9FB2B0CBCF}">
      <dgm:prSet/>
      <dgm:spPr/>
      <dgm:t>
        <a:bodyPr/>
        <a:lstStyle/>
        <a:p>
          <a:endParaRPr lang="en-US"/>
        </a:p>
      </dgm:t>
    </dgm:pt>
    <dgm:pt modelId="{5B41F60F-2A8E-4438-866A-F4079FA8CD43}">
      <dgm:prSet/>
      <dgm:spPr/>
      <dgm:t>
        <a:bodyPr/>
        <a:lstStyle/>
        <a:p>
          <a:pPr>
            <a:lnSpc>
              <a:spcPct val="100000"/>
            </a:lnSpc>
          </a:pPr>
          <a:r>
            <a:rPr lang="en-US" dirty="0"/>
            <a:t> Temperature</a:t>
          </a:r>
        </a:p>
        <a:p>
          <a:pPr>
            <a:lnSpc>
              <a:spcPct val="100000"/>
            </a:lnSpc>
          </a:pPr>
          <a:r>
            <a:rPr lang="en-US" dirty="0"/>
            <a:t>…</a:t>
          </a:r>
        </a:p>
        <a:p>
          <a:pPr>
            <a:lnSpc>
              <a:spcPct val="100000"/>
            </a:lnSpc>
          </a:pPr>
          <a:r>
            <a:rPr lang="en-US" dirty="0">
              <a:solidFill>
                <a:schemeClr val="accent6">
                  <a:lumMod val="75000"/>
                </a:schemeClr>
              </a:solidFill>
            </a:rPr>
            <a:t>Irrigation extent</a:t>
          </a:r>
        </a:p>
      </dgm:t>
    </dgm:pt>
    <dgm:pt modelId="{131F0823-BAEB-47F1-A052-16594D9D6158}" type="parTrans" cxnId="{3E00BC47-EB7A-45A2-8931-BCC8750D16AF}">
      <dgm:prSet/>
      <dgm:spPr/>
      <dgm:t>
        <a:bodyPr/>
        <a:lstStyle/>
        <a:p>
          <a:endParaRPr lang="en-US"/>
        </a:p>
      </dgm:t>
    </dgm:pt>
    <dgm:pt modelId="{D7E5DB30-D80C-4DD1-A2DE-E9F1EC74175A}" type="sibTrans" cxnId="{3E00BC47-EB7A-45A2-8931-BCC8750D16AF}">
      <dgm:prSet/>
      <dgm:spPr/>
      <dgm:t>
        <a:bodyPr/>
        <a:lstStyle/>
        <a:p>
          <a:endParaRPr lang="en-US"/>
        </a:p>
      </dgm:t>
    </dgm:pt>
    <dgm:pt modelId="{0CBD1FDB-CB53-4EBF-8FA0-05DC4B04008E}">
      <dgm:prSet/>
      <dgm:spPr/>
      <dgm:t>
        <a:bodyPr/>
        <a:lstStyle/>
        <a:p>
          <a:pPr>
            <a:lnSpc>
              <a:spcPct val="100000"/>
            </a:lnSpc>
            <a:defRPr b="1"/>
          </a:pPr>
          <a:r>
            <a:rPr lang="en-US" dirty="0"/>
            <a:t>Water</a:t>
          </a:r>
        </a:p>
      </dgm:t>
    </dgm:pt>
    <dgm:pt modelId="{C14A90F8-45C2-4273-8937-920F176599B1}" type="parTrans" cxnId="{6A27CC2C-2936-41EA-9C9F-5D5522EAF944}">
      <dgm:prSet/>
      <dgm:spPr/>
      <dgm:t>
        <a:bodyPr/>
        <a:lstStyle/>
        <a:p>
          <a:endParaRPr lang="en-US"/>
        </a:p>
      </dgm:t>
    </dgm:pt>
    <dgm:pt modelId="{5FA41135-1440-471C-8329-D86FB69453EB}" type="sibTrans" cxnId="{6A27CC2C-2936-41EA-9C9F-5D5522EAF944}">
      <dgm:prSet/>
      <dgm:spPr/>
      <dgm:t>
        <a:bodyPr/>
        <a:lstStyle/>
        <a:p>
          <a:endParaRPr lang="en-US"/>
        </a:p>
      </dgm:t>
    </dgm:pt>
    <dgm:pt modelId="{0BB85BCD-8F54-4BE7-9F5E-E9A6764E1DEB}">
      <dgm:prSet/>
      <dgm:spPr/>
      <dgm:t>
        <a:bodyPr/>
        <a:lstStyle/>
        <a:p>
          <a:pPr>
            <a:lnSpc>
              <a:spcPct val="100000"/>
            </a:lnSpc>
          </a:pPr>
          <a:r>
            <a:rPr lang="en-US" dirty="0">
              <a:solidFill>
                <a:schemeClr val="accent5">
                  <a:lumMod val="50000"/>
                </a:schemeClr>
              </a:solidFill>
            </a:rPr>
            <a:t>Groundwater</a:t>
          </a:r>
        </a:p>
      </dgm:t>
    </dgm:pt>
    <dgm:pt modelId="{A4FADAE6-84D9-46BB-81BF-A88080F7D14B}" type="parTrans" cxnId="{70A36B1D-2B3C-4F34-853C-214A32C5E48A}">
      <dgm:prSet/>
      <dgm:spPr/>
      <dgm:t>
        <a:bodyPr/>
        <a:lstStyle/>
        <a:p>
          <a:endParaRPr lang="en-US"/>
        </a:p>
      </dgm:t>
    </dgm:pt>
    <dgm:pt modelId="{BA4A0878-2BD2-4D20-97E7-63397A1A3A35}" type="sibTrans" cxnId="{70A36B1D-2B3C-4F34-853C-214A32C5E48A}">
      <dgm:prSet/>
      <dgm:spPr/>
      <dgm:t>
        <a:bodyPr/>
        <a:lstStyle/>
        <a:p>
          <a:endParaRPr lang="en-US"/>
        </a:p>
      </dgm:t>
    </dgm:pt>
    <dgm:pt modelId="{22CED395-8797-4FBF-9BA2-5E6C758D6CDC}">
      <dgm:prSet/>
      <dgm:spPr/>
      <dgm:t>
        <a:bodyPr/>
        <a:lstStyle/>
        <a:p>
          <a:pPr>
            <a:lnSpc>
              <a:spcPct val="100000"/>
            </a:lnSpc>
            <a:defRPr b="1"/>
          </a:pPr>
          <a:r>
            <a:rPr lang="en-US" dirty="0"/>
            <a:t>Decisions</a:t>
          </a:r>
        </a:p>
      </dgm:t>
    </dgm:pt>
    <dgm:pt modelId="{B3E1187C-F31B-467F-8C47-10887D827A10}" type="parTrans" cxnId="{FD467DE2-BE14-4AA4-A78C-8E9A80B06DC4}">
      <dgm:prSet/>
      <dgm:spPr/>
      <dgm:t>
        <a:bodyPr/>
        <a:lstStyle/>
        <a:p>
          <a:endParaRPr lang="en-US"/>
        </a:p>
      </dgm:t>
    </dgm:pt>
    <dgm:pt modelId="{C1179472-EC2C-423A-8EF9-754D0C39D2EE}" type="sibTrans" cxnId="{FD467DE2-BE14-4AA4-A78C-8E9A80B06DC4}">
      <dgm:prSet/>
      <dgm:spPr/>
      <dgm:t>
        <a:bodyPr/>
        <a:lstStyle/>
        <a:p>
          <a:endParaRPr lang="en-US"/>
        </a:p>
      </dgm:t>
    </dgm:pt>
    <dgm:pt modelId="{B5D83207-B8C4-4241-9AD7-9A523FF9A30D}">
      <dgm:prSet/>
      <dgm:spPr/>
      <dgm:t>
        <a:bodyPr/>
        <a:lstStyle/>
        <a:p>
          <a:pPr>
            <a:lnSpc>
              <a:spcPct val="100000"/>
            </a:lnSpc>
          </a:pPr>
          <a:r>
            <a:rPr lang="en-US" dirty="0">
              <a:solidFill>
                <a:schemeClr val="accent5">
                  <a:lumMod val="50000"/>
                </a:schemeClr>
              </a:solidFill>
            </a:rPr>
            <a:t>Surface water</a:t>
          </a:r>
        </a:p>
        <a:p>
          <a:pPr>
            <a:lnSpc>
              <a:spcPct val="100000"/>
            </a:lnSpc>
          </a:pPr>
          <a:r>
            <a:rPr lang="en-US" dirty="0">
              <a:solidFill>
                <a:schemeClr val="accent5">
                  <a:lumMod val="50000"/>
                </a:schemeClr>
              </a:solidFill>
            </a:rPr>
            <a:t>Evapotranspiration </a:t>
          </a:r>
        </a:p>
        <a:p>
          <a:pPr>
            <a:lnSpc>
              <a:spcPct val="100000"/>
            </a:lnSpc>
          </a:pPr>
          <a:r>
            <a:rPr lang="en-US" dirty="0"/>
            <a:t>…</a:t>
          </a:r>
        </a:p>
        <a:p>
          <a:pPr>
            <a:lnSpc>
              <a:spcPct val="100000"/>
            </a:lnSpc>
          </a:pPr>
          <a:r>
            <a:rPr lang="en-US" dirty="0"/>
            <a:t>…</a:t>
          </a:r>
        </a:p>
      </dgm:t>
    </dgm:pt>
    <dgm:pt modelId="{0AFC9936-128B-4AF0-AA52-0ADF8FD87C61}" type="parTrans" cxnId="{F18F3754-5199-4867-B8A3-681803E7F27A}">
      <dgm:prSet/>
      <dgm:spPr/>
      <dgm:t>
        <a:bodyPr/>
        <a:lstStyle/>
        <a:p>
          <a:endParaRPr lang="en-US"/>
        </a:p>
      </dgm:t>
    </dgm:pt>
    <dgm:pt modelId="{68061C84-C0DF-43CC-B68C-2D0A82C30428}" type="sibTrans" cxnId="{F18F3754-5199-4867-B8A3-681803E7F27A}">
      <dgm:prSet/>
      <dgm:spPr/>
      <dgm:t>
        <a:bodyPr/>
        <a:lstStyle/>
        <a:p>
          <a:endParaRPr lang="en-US"/>
        </a:p>
      </dgm:t>
    </dgm:pt>
    <dgm:pt modelId="{97D1A251-E3E6-43B6-972B-36F4DFB5FC92}">
      <dgm:prSet/>
      <dgm:spPr/>
      <dgm:t>
        <a:bodyPr/>
        <a:lstStyle/>
        <a:p>
          <a:pPr>
            <a:lnSpc>
              <a:spcPct val="100000"/>
            </a:lnSpc>
          </a:pPr>
          <a:r>
            <a:rPr lang="en-US" dirty="0">
              <a:solidFill>
                <a:schemeClr val="accent6">
                  <a:lumMod val="75000"/>
                </a:schemeClr>
              </a:solidFill>
            </a:rPr>
            <a:t>Irrigation extent</a:t>
          </a:r>
        </a:p>
        <a:p>
          <a:pPr>
            <a:lnSpc>
              <a:spcPct val="100000"/>
            </a:lnSpc>
          </a:pPr>
          <a:r>
            <a:rPr lang="en-US" dirty="0"/>
            <a:t>Rainfed extent</a:t>
          </a:r>
        </a:p>
      </dgm:t>
    </dgm:pt>
    <dgm:pt modelId="{2E7D99F9-2AB3-4328-AE3F-B9129B9D418C}" type="parTrans" cxnId="{A57781AE-86F9-4981-BFA4-F39B7F04CEF5}">
      <dgm:prSet/>
      <dgm:spPr/>
      <dgm:t>
        <a:bodyPr/>
        <a:lstStyle/>
        <a:p>
          <a:endParaRPr lang="en-US"/>
        </a:p>
      </dgm:t>
    </dgm:pt>
    <dgm:pt modelId="{1F9EF6F4-D405-4DE0-854F-67E7FB3542B4}" type="sibTrans" cxnId="{A57781AE-86F9-4981-BFA4-F39B7F04CEF5}">
      <dgm:prSet/>
      <dgm:spPr/>
      <dgm:t>
        <a:bodyPr/>
        <a:lstStyle/>
        <a:p>
          <a:endParaRPr lang="en-US"/>
        </a:p>
      </dgm:t>
    </dgm:pt>
    <dgm:pt modelId="{8093FA72-36A9-4876-8F89-A99A83D999B0}">
      <dgm:prSet/>
      <dgm:spPr/>
      <dgm:t>
        <a:bodyPr/>
        <a:lstStyle/>
        <a:p>
          <a:pPr>
            <a:lnSpc>
              <a:spcPct val="100000"/>
            </a:lnSpc>
          </a:pPr>
          <a:r>
            <a:rPr lang="en-US" dirty="0">
              <a:solidFill>
                <a:schemeClr val="accent6">
                  <a:lumMod val="75000"/>
                </a:schemeClr>
              </a:solidFill>
            </a:rPr>
            <a:t>Irrigation technology</a:t>
          </a:r>
        </a:p>
        <a:p>
          <a:pPr>
            <a:lnSpc>
              <a:spcPct val="100000"/>
            </a:lnSpc>
          </a:pPr>
          <a:r>
            <a:rPr lang="en-US" dirty="0"/>
            <a:t>... </a:t>
          </a:r>
        </a:p>
        <a:p>
          <a:pPr>
            <a:lnSpc>
              <a:spcPct val="100000"/>
            </a:lnSpc>
          </a:pPr>
          <a:r>
            <a:rPr lang="en-US" dirty="0"/>
            <a:t>…</a:t>
          </a:r>
        </a:p>
      </dgm:t>
    </dgm:pt>
    <dgm:pt modelId="{D10A4936-F35A-4DB7-AC6F-60EE620BB44C}" type="parTrans" cxnId="{29A9BCA9-983E-471B-B258-B754755538C7}">
      <dgm:prSet/>
      <dgm:spPr/>
      <dgm:t>
        <a:bodyPr/>
        <a:lstStyle/>
        <a:p>
          <a:endParaRPr lang="en-US"/>
        </a:p>
      </dgm:t>
    </dgm:pt>
    <dgm:pt modelId="{35B80DFD-E38B-4E0D-8CAD-16A19611DD5C}" type="sibTrans" cxnId="{29A9BCA9-983E-471B-B258-B754755538C7}">
      <dgm:prSet/>
      <dgm:spPr/>
      <dgm:t>
        <a:bodyPr/>
        <a:lstStyle/>
        <a:p>
          <a:endParaRPr lang="en-US"/>
        </a:p>
      </dgm:t>
    </dgm:pt>
    <dgm:pt modelId="{232BA839-4229-4EE0-A706-7E1F36FB1399}">
      <dgm:prSet/>
      <dgm:spPr/>
      <dgm:t>
        <a:bodyPr/>
        <a:lstStyle/>
        <a:p>
          <a:pPr>
            <a:lnSpc>
              <a:spcPct val="100000"/>
            </a:lnSpc>
            <a:defRPr b="1"/>
          </a:pPr>
          <a:r>
            <a:rPr lang="en-US" dirty="0"/>
            <a:t>Environment </a:t>
          </a:r>
        </a:p>
      </dgm:t>
    </dgm:pt>
    <dgm:pt modelId="{D286697E-C682-466E-871F-E0DE644377F0}" type="parTrans" cxnId="{F02201F4-E4EA-4364-B1EA-BF6A3A5DFBEB}">
      <dgm:prSet/>
      <dgm:spPr/>
      <dgm:t>
        <a:bodyPr/>
        <a:lstStyle/>
        <a:p>
          <a:endParaRPr lang="en-US"/>
        </a:p>
      </dgm:t>
    </dgm:pt>
    <dgm:pt modelId="{AF5242B1-4E49-475C-ABAB-1BADDCD4C76A}" type="sibTrans" cxnId="{F02201F4-E4EA-4364-B1EA-BF6A3A5DFBEB}">
      <dgm:prSet/>
      <dgm:spPr/>
      <dgm:t>
        <a:bodyPr/>
        <a:lstStyle/>
        <a:p>
          <a:endParaRPr lang="en-US"/>
        </a:p>
      </dgm:t>
    </dgm:pt>
    <dgm:pt modelId="{5ADF5425-0882-456F-8FD2-7E8DAD791A44}">
      <dgm:prSet/>
      <dgm:spPr/>
      <dgm:t>
        <a:bodyPr/>
        <a:lstStyle/>
        <a:p>
          <a:pPr>
            <a:lnSpc>
              <a:spcPct val="100000"/>
            </a:lnSpc>
          </a:pPr>
          <a:r>
            <a:rPr lang="en-US" dirty="0"/>
            <a:t>Groundwater supply</a:t>
          </a:r>
        </a:p>
        <a:p>
          <a:pPr>
            <a:lnSpc>
              <a:spcPct val="100000"/>
            </a:lnSpc>
          </a:pPr>
          <a:r>
            <a:rPr lang="en-US" dirty="0"/>
            <a:t>Surface water supply</a:t>
          </a:r>
        </a:p>
        <a:p>
          <a:pPr>
            <a:lnSpc>
              <a:spcPct val="100000"/>
            </a:lnSpc>
          </a:pPr>
          <a:r>
            <a:rPr lang="en-US" dirty="0"/>
            <a:t>Agronomic water demand</a:t>
          </a:r>
        </a:p>
      </dgm:t>
    </dgm:pt>
    <dgm:pt modelId="{7FD18867-A24E-4EC9-9832-4C017B003094}" type="parTrans" cxnId="{6D862F96-6CA7-4CAD-8003-2BDCDB571861}">
      <dgm:prSet/>
      <dgm:spPr/>
      <dgm:t>
        <a:bodyPr/>
        <a:lstStyle/>
        <a:p>
          <a:endParaRPr lang="en-US"/>
        </a:p>
      </dgm:t>
    </dgm:pt>
    <dgm:pt modelId="{2587E64F-FAC4-47B0-9940-8CECD5A806EC}" type="sibTrans" cxnId="{6D862F96-6CA7-4CAD-8003-2BDCDB571861}">
      <dgm:prSet/>
      <dgm:spPr/>
      <dgm:t>
        <a:bodyPr/>
        <a:lstStyle/>
        <a:p>
          <a:endParaRPr lang="en-US"/>
        </a:p>
      </dgm:t>
    </dgm:pt>
    <dgm:pt modelId="{E97AF2BD-442F-4ECB-80CC-C29A5619ECA9}">
      <dgm:prSet/>
      <dgm:spPr/>
      <dgm:t>
        <a:bodyPr/>
        <a:lstStyle/>
        <a:p>
          <a:pPr>
            <a:lnSpc>
              <a:spcPct val="100000"/>
            </a:lnSpc>
          </a:pPr>
          <a:r>
            <a:rPr lang="en-US" dirty="0">
              <a:solidFill>
                <a:schemeClr val="accent6">
                  <a:lumMod val="75000"/>
                </a:schemeClr>
              </a:solidFill>
            </a:rPr>
            <a:t>Irrigation efficiency</a:t>
          </a:r>
        </a:p>
      </dgm:t>
    </dgm:pt>
    <dgm:pt modelId="{13960DB3-E602-474C-9F15-D58781CF88C8}" type="parTrans" cxnId="{CB77CA62-F276-4D84-8DE4-9879C5C4536B}">
      <dgm:prSet/>
      <dgm:spPr/>
      <dgm:t>
        <a:bodyPr/>
        <a:lstStyle/>
        <a:p>
          <a:endParaRPr lang="en-US"/>
        </a:p>
      </dgm:t>
    </dgm:pt>
    <dgm:pt modelId="{96C275E4-C7C5-499F-865B-F26B49614465}" type="sibTrans" cxnId="{CB77CA62-F276-4D84-8DE4-9879C5C4536B}">
      <dgm:prSet/>
      <dgm:spPr/>
      <dgm:t>
        <a:bodyPr/>
        <a:lstStyle/>
        <a:p>
          <a:endParaRPr lang="en-US"/>
        </a:p>
      </dgm:t>
    </dgm:pt>
    <dgm:pt modelId="{FE2AF198-C72B-44AA-A6F7-A358DE83D85E}" type="pres">
      <dgm:prSet presAssocID="{502E3D8A-2EB4-4F46-89BF-0DE9B693EAF9}" presName="root" presStyleCnt="0">
        <dgm:presLayoutVars>
          <dgm:dir/>
          <dgm:resizeHandles val="exact"/>
        </dgm:presLayoutVars>
      </dgm:prSet>
      <dgm:spPr/>
    </dgm:pt>
    <dgm:pt modelId="{F2BE3F1F-9FC2-45CE-967F-A7702E671F6A}" type="pres">
      <dgm:prSet presAssocID="{185EB259-5060-4ACF-A9B5-5033949BD517}" presName="compNode" presStyleCnt="0"/>
      <dgm:spPr/>
    </dgm:pt>
    <dgm:pt modelId="{02869EC7-B7E5-4F36-96A4-DDE74FDD2191}" type="pres">
      <dgm:prSet presAssocID="{185EB259-5060-4ACF-A9B5-5033949BD517}" presName="iconRect" presStyleLbl="node1" presStyleIdx="0" presStyleCnt="4" custScaleX="135115" custScaleY="13511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artial Sun"/>
        </a:ext>
      </dgm:extLst>
    </dgm:pt>
    <dgm:pt modelId="{FF3EA21D-F636-4A31-9338-6B529D9DAE9C}" type="pres">
      <dgm:prSet presAssocID="{185EB259-5060-4ACF-A9B5-5033949BD517}" presName="iconSpace" presStyleCnt="0"/>
      <dgm:spPr/>
    </dgm:pt>
    <dgm:pt modelId="{05401AE8-B4DF-447F-A147-682952075A53}" type="pres">
      <dgm:prSet presAssocID="{185EB259-5060-4ACF-A9B5-5033949BD517}" presName="parTx" presStyleLbl="revTx" presStyleIdx="0" presStyleCnt="8">
        <dgm:presLayoutVars>
          <dgm:chMax val="0"/>
          <dgm:chPref val="0"/>
        </dgm:presLayoutVars>
      </dgm:prSet>
      <dgm:spPr/>
    </dgm:pt>
    <dgm:pt modelId="{791473E6-BE99-463F-A129-795743B62464}" type="pres">
      <dgm:prSet presAssocID="{185EB259-5060-4ACF-A9B5-5033949BD517}" presName="txSpace" presStyleCnt="0"/>
      <dgm:spPr/>
    </dgm:pt>
    <dgm:pt modelId="{06715135-80B8-4DCF-B6C7-B9FC2CBFFD23}" type="pres">
      <dgm:prSet presAssocID="{185EB259-5060-4ACF-A9B5-5033949BD517}" presName="desTx" presStyleLbl="revTx" presStyleIdx="1" presStyleCnt="8">
        <dgm:presLayoutVars/>
      </dgm:prSet>
      <dgm:spPr/>
    </dgm:pt>
    <dgm:pt modelId="{9AA727A7-4C33-46C8-9CDF-B0AD09BD7D54}" type="pres">
      <dgm:prSet presAssocID="{263CCDA9-D2B7-4209-A248-55275A944206}" presName="sibTrans" presStyleCnt="0"/>
      <dgm:spPr/>
    </dgm:pt>
    <dgm:pt modelId="{F305F5FA-1308-4683-A450-98D0055E06FE}" type="pres">
      <dgm:prSet presAssocID="{0CBD1FDB-CB53-4EBF-8FA0-05DC4B04008E}" presName="compNode" presStyleCnt="0"/>
      <dgm:spPr/>
    </dgm:pt>
    <dgm:pt modelId="{85276A8E-543E-45D6-8BFC-899F91412624}" type="pres">
      <dgm:prSet presAssocID="{0CBD1FDB-CB53-4EBF-8FA0-05DC4B04008E}" presName="iconRect" presStyleLbl="node1" presStyleIdx="1" presStyleCnt="4" custScaleX="135115" custScaleY="13511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Water"/>
        </a:ext>
      </dgm:extLst>
    </dgm:pt>
    <dgm:pt modelId="{6D325E68-AE4D-4112-AB43-5C1CBEFC3F89}" type="pres">
      <dgm:prSet presAssocID="{0CBD1FDB-CB53-4EBF-8FA0-05DC4B04008E}" presName="iconSpace" presStyleCnt="0"/>
      <dgm:spPr/>
    </dgm:pt>
    <dgm:pt modelId="{521B6082-19D9-4AAC-B0A6-EB16D79FF0E8}" type="pres">
      <dgm:prSet presAssocID="{0CBD1FDB-CB53-4EBF-8FA0-05DC4B04008E}" presName="parTx" presStyleLbl="revTx" presStyleIdx="2" presStyleCnt="8">
        <dgm:presLayoutVars>
          <dgm:chMax val="0"/>
          <dgm:chPref val="0"/>
        </dgm:presLayoutVars>
      </dgm:prSet>
      <dgm:spPr/>
    </dgm:pt>
    <dgm:pt modelId="{7C4A5F93-625E-4429-91A4-E73363F1AF00}" type="pres">
      <dgm:prSet presAssocID="{0CBD1FDB-CB53-4EBF-8FA0-05DC4B04008E}" presName="txSpace" presStyleCnt="0"/>
      <dgm:spPr/>
    </dgm:pt>
    <dgm:pt modelId="{ABC119E1-8840-4084-830C-429378AD0E1D}" type="pres">
      <dgm:prSet presAssocID="{0CBD1FDB-CB53-4EBF-8FA0-05DC4B04008E}" presName="desTx" presStyleLbl="revTx" presStyleIdx="3" presStyleCnt="8">
        <dgm:presLayoutVars/>
      </dgm:prSet>
      <dgm:spPr/>
    </dgm:pt>
    <dgm:pt modelId="{87CA1D16-7605-4BD6-B42F-70A79B531A7D}" type="pres">
      <dgm:prSet presAssocID="{5FA41135-1440-471C-8329-D86FB69453EB}" presName="sibTrans" presStyleCnt="0"/>
      <dgm:spPr/>
    </dgm:pt>
    <dgm:pt modelId="{F2C4D26E-4C74-4AE9-85B9-860031430D9B}" type="pres">
      <dgm:prSet presAssocID="{232BA839-4229-4EE0-A706-7E1F36FB1399}" presName="compNode" presStyleCnt="0"/>
      <dgm:spPr/>
    </dgm:pt>
    <dgm:pt modelId="{E41D0928-95B8-41A8-80D2-C211EC07A5C3}" type="pres">
      <dgm:prSet presAssocID="{232BA839-4229-4EE0-A706-7E1F36FB1399}" presName="iconRect" presStyleLbl="node1" presStyleIdx="2" presStyleCnt="4" custScaleX="135115" custScaleY="13511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Mathematics"/>
        </a:ext>
      </dgm:extLst>
    </dgm:pt>
    <dgm:pt modelId="{5C3E205A-9340-4B0F-A803-7B1DA067B247}" type="pres">
      <dgm:prSet presAssocID="{232BA839-4229-4EE0-A706-7E1F36FB1399}" presName="iconSpace" presStyleCnt="0"/>
      <dgm:spPr/>
    </dgm:pt>
    <dgm:pt modelId="{1FB75C85-3B88-4A0A-978A-C0804BD77009}" type="pres">
      <dgm:prSet presAssocID="{232BA839-4229-4EE0-A706-7E1F36FB1399}" presName="parTx" presStyleLbl="revTx" presStyleIdx="4" presStyleCnt="8">
        <dgm:presLayoutVars>
          <dgm:chMax val="0"/>
          <dgm:chPref val="0"/>
        </dgm:presLayoutVars>
      </dgm:prSet>
      <dgm:spPr/>
    </dgm:pt>
    <dgm:pt modelId="{EA45D0BF-4D28-41F9-BBF1-F5B4CD828111}" type="pres">
      <dgm:prSet presAssocID="{232BA839-4229-4EE0-A706-7E1F36FB1399}" presName="txSpace" presStyleCnt="0"/>
      <dgm:spPr/>
    </dgm:pt>
    <dgm:pt modelId="{AE40CC91-56FB-4AF3-ADF8-13EB68BD9195}" type="pres">
      <dgm:prSet presAssocID="{232BA839-4229-4EE0-A706-7E1F36FB1399}" presName="desTx" presStyleLbl="revTx" presStyleIdx="5" presStyleCnt="8">
        <dgm:presLayoutVars/>
      </dgm:prSet>
      <dgm:spPr/>
    </dgm:pt>
    <dgm:pt modelId="{14FE351F-6C2E-45D4-A118-BDBF03774D3C}" type="pres">
      <dgm:prSet presAssocID="{AF5242B1-4E49-475C-ABAB-1BADDCD4C76A}" presName="sibTrans" presStyleCnt="0"/>
      <dgm:spPr/>
    </dgm:pt>
    <dgm:pt modelId="{8CA94FD5-D8E4-42D5-B77B-6510738DD433}" type="pres">
      <dgm:prSet presAssocID="{22CED395-8797-4FBF-9BA2-5E6C758D6CDC}" presName="compNode" presStyleCnt="0"/>
      <dgm:spPr/>
    </dgm:pt>
    <dgm:pt modelId="{437121C3-E231-4CAF-B86E-C601FFCE079A}" type="pres">
      <dgm:prSet presAssocID="{22CED395-8797-4FBF-9BA2-5E6C758D6CDC}" presName="iconRect" presStyleLbl="node1" presStyleIdx="3" presStyleCnt="4" custScaleX="135115" custScaleY="13511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Agriculture"/>
        </a:ext>
      </dgm:extLst>
    </dgm:pt>
    <dgm:pt modelId="{A7764944-C0A0-4AC5-A75A-BF259737F6EF}" type="pres">
      <dgm:prSet presAssocID="{22CED395-8797-4FBF-9BA2-5E6C758D6CDC}" presName="iconSpace" presStyleCnt="0"/>
      <dgm:spPr/>
    </dgm:pt>
    <dgm:pt modelId="{5EDE830B-F185-4938-8EE6-2959A96EA93B}" type="pres">
      <dgm:prSet presAssocID="{22CED395-8797-4FBF-9BA2-5E6C758D6CDC}" presName="parTx" presStyleLbl="revTx" presStyleIdx="6" presStyleCnt="8">
        <dgm:presLayoutVars>
          <dgm:chMax val="0"/>
          <dgm:chPref val="0"/>
        </dgm:presLayoutVars>
      </dgm:prSet>
      <dgm:spPr/>
    </dgm:pt>
    <dgm:pt modelId="{8FB41E7A-38F8-4263-B615-1E8284B51116}" type="pres">
      <dgm:prSet presAssocID="{22CED395-8797-4FBF-9BA2-5E6C758D6CDC}" presName="txSpace" presStyleCnt="0"/>
      <dgm:spPr/>
    </dgm:pt>
    <dgm:pt modelId="{FF5B7A05-67C5-48CC-A87C-89336BCB3995}" type="pres">
      <dgm:prSet presAssocID="{22CED395-8797-4FBF-9BA2-5E6C758D6CDC}" presName="desTx" presStyleLbl="revTx" presStyleIdx="7" presStyleCnt="8">
        <dgm:presLayoutVars/>
      </dgm:prSet>
      <dgm:spPr/>
    </dgm:pt>
  </dgm:ptLst>
  <dgm:cxnLst>
    <dgm:cxn modelId="{96884D03-FE8E-4EAC-9BE3-C521219D4BDF}" type="presOf" srcId="{0BB85BCD-8F54-4BE7-9F5E-E9A6764E1DEB}" destId="{ABC119E1-8840-4084-830C-429378AD0E1D}" srcOrd="0" destOrd="0" presId="urn:microsoft.com/office/officeart/2018/5/layout/CenteredIconLabelDescriptionList"/>
    <dgm:cxn modelId="{3E82DD03-08D7-4380-A27B-7D309EA1A205}" type="presOf" srcId="{B5D83207-B8C4-4241-9AD7-9A523FF9A30D}" destId="{ABC119E1-8840-4084-830C-429378AD0E1D}" srcOrd="0" destOrd="1" presId="urn:microsoft.com/office/officeart/2018/5/layout/CenteredIconLabelDescriptionList"/>
    <dgm:cxn modelId="{70A36B1D-2B3C-4F34-853C-214A32C5E48A}" srcId="{0CBD1FDB-CB53-4EBF-8FA0-05DC4B04008E}" destId="{0BB85BCD-8F54-4BE7-9F5E-E9A6764E1DEB}" srcOrd="0" destOrd="0" parTransId="{A4FADAE6-84D9-46BB-81BF-A88080F7D14B}" sibTransId="{BA4A0878-2BD2-4D20-97E7-63397A1A3A35}"/>
    <dgm:cxn modelId="{6A27CC2C-2936-41EA-9C9F-5D5522EAF944}" srcId="{502E3D8A-2EB4-4F46-89BF-0DE9B693EAF9}" destId="{0CBD1FDB-CB53-4EBF-8FA0-05DC4B04008E}" srcOrd="1" destOrd="0" parTransId="{C14A90F8-45C2-4273-8937-920F176599B1}" sibTransId="{5FA41135-1440-471C-8329-D86FB69453EB}"/>
    <dgm:cxn modelId="{99FA802D-BCE4-43D0-A153-A3BB623A6EDD}" type="presOf" srcId="{5ADF5425-0882-456F-8FD2-7E8DAD791A44}" destId="{AE40CC91-56FB-4AF3-ADF8-13EB68BD9195}" srcOrd="0" destOrd="0" presId="urn:microsoft.com/office/officeart/2018/5/layout/CenteredIconLabelDescriptionList"/>
    <dgm:cxn modelId="{FC9CC15B-3582-4DE5-BE53-FE5E1824030B}" type="presOf" srcId="{22CED395-8797-4FBF-9BA2-5E6C758D6CDC}" destId="{5EDE830B-F185-4938-8EE6-2959A96EA93B}" srcOrd="0" destOrd="0" presId="urn:microsoft.com/office/officeart/2018/5/layout/CenteredIconLabelDescriptionList"/>
    <dgm:cxn modelId="{CB77CA62-F276-4D84-8DE4-9879C5C4536B}" srcId="{185EB259-5060-4ACF-A9B5-5033949BD517}" destId="{E97AF2BD-442F-4ECB-80CC-C29A5619ECA9}" srcOrd="2" destOrd="0" parTransId="{13960DB3-E602-474C-9F15-D58781CF88C8}" sibTransId="{96C275E4-C7C5-499F-865B-F26B49614465}"/>
    <dgm:cxn modelId="{3E00BC47-EB7A-45A2-8931-BCC8750D16AF}" srcId="{185EB259-5060-4ACF-A9B5-5033949BD517}" destId="{5B41F60F-2A8E-4438-866A-F4079FA8CD43}" srcOrd="1" destOrd="0" parTransId="{131F0823-BAEB-47F1-A052-16594D9D6158}" sibTransId="{D7E5DB30-D80C-4DD1-A2DE-E9F1EC74175A}"/>
    <dgm:cxn modelId="{B4121648-46F9-42BE-837B-93AE3076FAC6}" srcId="{502E3D8A-2EB4-4F46-89BF-0DE9B693EAF9}" destId="{185EB259-5060-4ACF-A9B5-5033949BD517}" srcOrd="0" destOrd="0" parTransId="{4638E6D0-1ED7-4FF4-8B94-07912848CF3B}" sibTransId="{263CCDA9-D2B7-4209-A248-55275A944206}"/>
    <dgm:cxn modelId="{49A3786D-9C89-4737-B4D9-52956DA30D56}" type="presOf" srcId="{5B41F60F-2A8E-4438-866A-F4079FA8CD43}" destId="{06715135-80B8-4DCF-B6C7-B9FC2CBFFD23}" srcOrd="0" destOrd="1" presId="urn:microsoft.com/office/officeart/2018/5/layout/CenteredIconLabelDescriptionList"/>
    <dgm:cxn modelId="{F18F3754-5199-4867-B8A3-681803E7F27A}" srcId="{0CBD1FDB-CB53-4EBF-8FA0-05DC4B04008E}" destId="{B5D83207-B8C4-4241-9AD7-9A523FF9A30D}" srcOrd="1" destOrd="0" parTransId="{0AFC9936-128B-4AF0-AA52-0ADF8FD87C61}" sibTransId="{68061C84-C0DF-43CC-B68C-2D0A82C30428}"/>
    <dgm:cxn modelId="{C8D13A79-2369-4C1F-9AC2-E1B7A7FCAEC7}" type="presOf" srcId="{0CBD1FDB-CB53-4EBF-8FA0-05DC4B04008E}" destId="{521B6082-19D9-4AAC-B0A6-EB16D79FF0E8}" srcOrd="0" destOrd="0" presId="urn:microsoft.com/office/officeart/2018/5/layout/CenteredIconLabelDescriptionList"/>
    <dgm:cxn modelId="{A8592284-5DAF-47D8-BE5F-FE9FB2B0CBCF}" srcId="{185EB259-5060-4ACF-A9B5-5033949BD517}" destId="{CF146D75-2F83-4142-9408-A392939DA1F8}" srcOrd="0" destOrd="0" parTransId="{9739942C-15D8-4204-9B71-D85ED38BAE3C}" sibTransId="{6B54F20F-8C94-4560-A430-CDAC2C466B0C}"/>
    <dgm:cxn modelId="{BA7A7A84-4402-4142-AE6D-AA0DF1BDCADF}" type="presOf" srcId="{CF146D75-2F83-4142-9408-A392939DA1F8}" destId="{06715135-80B8-4DCF-B6C7-B9FC2CBFFD23}" srcOrd="0" destOrd="0" presId="urn:microsoft.com/office/officeart/2018/5/layout/CenteredIconLabelDescriptionList"/>
    <dgm:cxn modelId="{7C4C848E-C0D1-4495-9C70-46297712F3ED}" type="presOf" srcId="{185EB259-5060-4ACF-A9B5-5033949BD517}" destId="{05401AE8-B4DF-447F-A147-682952075A53}" srcOrd="0" destOrd="0" presId="urn:microsoft.com/office/officeart/2018/5/layout/CenteredIconLabelDescriptionList"/>
    <dgm:cxn modelId="{6D862F96-6CA7-4CAD-8003-2BDCDB571861}" srcId="{232BA839-4229-4EE0-A706-7E1F36FB1399}" destId="{5ADF5425-0882-456F-8FD2-7E8DAD791A44}" srcOrd="0" destOrd="0" parTransId="{7FD18867-A24E-4EC9-9832-4C017B003094}" sibTransId="{2587E64F-FAC4-47B0-9940-8CECD5A806EC}"/>
    <dgm:cxn modelId="{108BC29F-7231-45F9-AF11-4225AEFD290C}" type="presOf" srcId="{97D1A251-E3E6-43B6-972B-36F4DFB5FC92}" destId="{FF5B7A05-67C5-48CC-A87C-89336BCB3995}" srcOrd="0" destOrd="0" presId="urn:microsoft.com/office/officeart/2018/5/layout/CenteredIconLabelDescriptionList"/>
    <dgm:cxn modelId="{6B5E3EA7-4CB9-4102-AE05-78A414D7BA9E}" type="presOf" srcId="{232BA839-4229-4EE0-A706-7E1F36FB1399}" destId="{1FB75C85-3B88-4A0A-978A-C0804BD77009}" srcOrd="0" destOrd="0" presId="urn:microsoft.com/office/officeart/2018/5/layout/CenteredIconLabelDescriptionList"/>
    <dgm:cxn modelId="{29A9BCA9-983E-471B-B258-B754755538C7}" srcId="{22CED395-8797-4FBF-9BA2-5E6C758D6CDC}" destId="{8093FA72-36A9-4876-8F89-A99A83D999B0}" srcOrd="1" destOrd="0" parTransId="{D10A4936-F35A-4DB7-AC6F-60EE620BB44C}" sibTransId="{35B80DFD-E38B-4E0D-8CAD-16A19611DD5C}"/>
    <dgm:cxn modelId="{A57781AE-86F9-4981-BFA4-F39B7F04CEF5}" srcId="{22CED395-8797-4FBF-9BA2-5E6C758D6CDC}" destId="{97D1A251-E3E6-43B6-972B-36F4DFB5FC92}" srcOrd="0" destOrd="0" parTransId="{2E7D99F9-2AB3-4328-AE3F-B9129B9D418C}" sibTransId="{1F9EF6F4-D405-4DE0-854F-67E7FB3542B4}"/>
    <dgm:cxn modelId="{D298EFBF-7DC3-43B0-8657-C0F80172B8E7}" type="presOf" srcId="{502E3D8A-2EB4-4F46-89BF-0DE9B693EAF9}" destId="{FE2AF198-C72B-44AA-A6F7-A358DE83D85E}" srcOrd="0" destOrd="0" presId="urn:microsoft.com/office/officeart/2018/5/layout/CenteredIconLabelDescriptionList"/>
    <dgm:cxn modelId="{FD9CC3C4-53CC-4B80-8F39-BEAB259C409A}" type="presOf" srcId="{8093FA72-36A9-4876-8F89-A99A83D999B0}" destId="{FF5B7A05-67C5-48CC-A87C-89336BCB3995}" srcOrd="0" destOrd="1" presId="urn:microsoft.com/office/officeart/2018/5/layout/CenteredIconLabelDescriptionList"/>
    <dgm:cxn modelId="{0B348DCA-2530-4583-A77F-8C0D23CFE0FA}" type="presOf" srcId="{E97AF2BD-442F-4ECB-80CC-C29A5619ECA9}" destId="{06715135-80B8-4DCF-B6C7-B9FC2CBFFD23}" srcOrd="0" destOrd="2" presId="urn:microsoft.com/office/officeart/2018/5/layout/CenteredIconLabelDescriptionList"/>
    <dgm:cxn modelId="{FD467DE2-BE14-4AA4-A78C-8E9A80B06DC4}" srcId="{502E3D8A-2EB4-4F46-89BF-0DE9B693EAF9}" destId="{22CED395-8797-4FBF-9BA2-5E6C758D6CDC}" srcOrd="3" destOrd="0" parTransId="{B3E1187C-F31B-467F-8C47-10887D827A10}" sibTransId="{C1179472-EC2C-423A-8EF9-754D0C39D2EE}"/>
    <dgm:cxn modelId="{F02201F4-E4EA-4364-B1EA-BF6A3A5DFBEB}" srcId="{502E3D8A-2EB4-4F46-89BF-0DE9B693EAF9}" destId="{232BA839-4229-4EE0-A706-7E1F36FB1399}" srcOrd="2" destOrd="0" parTransId="{D286697E-C682-466E-871F-E0DE644377F0}" sibTransId="{AF5242B1-4E49-475C-ABAB-1BADDCD4C76A}"/>
    <dgm:cxn modelId="{7CB3CDB6-43F7-46D5-A3CC-509E7387B7D8}" type="presParOf" srcId="{FE2AF198-C72B-44AA-A6F7-A358DE83D85E}" destId="{F2BE3F1F-9FC2-45CE-967F-A7702E671F6A}" srcOrd="0" destOrd="0" presId="urn:microsoft.com/office/officeart/2018/5/layout/CenteredIconLabelDescriptionList"/>
    <dgm:cxn modelId="{53BFFD12-4519-4033-BA66-A25ED1966CD0}" type="presParOf" srcId="{F2BE3F1F-9FC2-45CE-967F-A7702E671F6A}" destId="{02869EC7-B7E5-4F36-96A4-DDE74FDD2191}" srcOrd="0" destOrd="0" presId="urn:microsoft.com/office/officeart/2018/5/layout/CenteredIconLabelDescriptionList"/>
    <dgm:cxn modelId="{3ACF0ED7-1D07-4C1B-820C-E9F95EA11B7E}" type="presParOf" srcId="{F2BE3F1F-9FC2-45CE-967F-A7702E671F6A}" destId="{FF3EA21D-F636-4A31-9338-6B529D9DAE9C}" srcOrd="1" destOrd="0" presId="urn:microsoft.com/office/officeart/2018/5/layout/CenteredIconLabelDescriptionList"/>
    <dgm:cxn modelId="{CBB4DA40-AD64-481E-A360-CC5F0E8B1BF1}" type="presParOf" srcId="{F2BE3F1F-9FC2-45CE-967F-A7702E671F6A}" destId="{05401AE8-B4DF-447F-A147-682952075A53}" srcOrd="2" destOrd="0" presId="urn:microsoft.com/office/officeart/2018/5/layout/CenteredIconLabelDescriptionList"/>
    <dgm:cxn modelId="{BAB8C698-28C7-4021-B07B-B5B54C0E1E63}" type="presParOf" srcId="{F2BE3F1F-9FC2-45CE-967F-A7702E671F6A}" destId="{791473E6-BE99-463F-A129-795743B62464}" srcOrd="3" destOrd="0" presId="urn:microsoft.com/office/officeart/2018/5/layout/CenteredIconLabelDescriptionList"/>
    <dgm:cxn modelId="{35A4902E-7BDD-4D8F-ACF2-DCD4FFCA75BF}" type="presParOf" srcId="{F2BE3F1F-9FC2-45CE-967F-A7702E671F6A}" destId="{06715135-80B8-4DCF-B6C7-B9FC2CBFFD23}" srcOrd="4" destOrd="0" presId="urn:microsoft.com/office/officeart/2018/5/layout/CenteredIconLabelDescriptionList"/>
    <dgm:cxn modelId="{B1EFEE4C-5AF5-4813-8E24-31FEB377A4FD}" type="presParOf" srcId="{FE2AF198-C72B-44AA-A6F7-A358DE83D85E}" destId="{9AA727A7-4C33-46C8-9CDF-B0AD09BD7D54}" srcOrd="1" destOrd="0" presId="urn:microsoft.com/office/officeart/2018/5/layout/CenteredIconLabelDescriptionList"/>
    <dgm:cxn modelId="{CA7CDA64-2336-4A67-B4B1-896E89581ED6}" type="presParOf" srcId="{FE2AF198-C72B-44AA-A6F7-A358DE83D85E}" destId="{F305F5FA-1308-4683-A450-98D0055E06FE}" srcOrd="2" destOrd="0" presId="urn:microsoft.com/office/officeart/2018/5/layout/CenteredIconLabelDescriptionList"/>
    <dgm:cxn modelId="{27598AA9-A1AC-46FA-8E53-347BB15BD6D1}" type="presParOf" srcId="{F305F5FA-1308-4683-A450-98D0055E06FE}" destId="{85276A8E-543E-45D6-8BFC-899F91412624}" srcOrd="0" destOrd="0" presId="urn:microsoft.com/office/officeart/2018/5/layout/CenteredIconLabelDescriptionList"/>
    <dgm:cxn modelId="{49CCB804-8900-4F5B-9832-420475E50D34}" type="presParOf" srcId="{F305F5FA-1308-4683-A450-98D0055E06FE}" destId="{6D325E68-AE4D-4112-AB43-5C1CBEFC3F89}" srcOrd="1" destOrd="0" presId="urn:microsoft.com/office/officeart/2018/5/layout/CenteredIconLabelDescriptionList"/>
    <dgm:cxn modelId="{DB5D09D5-705D-40D7-B0F5-A52EA6BEC75B}" type="presParOf" srcId="{F305F5FA-1308-4683-A450-98D0055E06FE}" destId="{521B6082-19D9-4AAC-B0A6-EB16D79FF0E8}" srcOrd="2" destOrd="0" presId="urn:microsoft.com/office/officeart/2018/5/layout/CenteredIconLabelDescriptionList"/>
    <dgm:cxn modelId="{83F644D6-F2A1-498C-9D1F-94E938A48B85}" type="presParOf" srcId="{F305F5FA-1308-4683-A450-98D0055E06FE}" destId="{7C4A5F93-625E-4429-91A4-E73363F1AF00}" srcOrd="3" destOrd="0" presId="urn:microsoft.com/office/officeart/2018/5/layout/CenteredIconLabelDescriptionList"/>
    <dgm:cxn modelId="{D2FCDE47-B3D7-40F3-A211-6BC4FD66BF58}" type="presParOf" srcId="{F305F5FA-1308-4683-A450-98D0055E06FE}" destId="{ABC119E1-8840-4084-830C-429378AD0E1D}" srcOrd="4" destOrd="0" presId="urn:microsoft.com/office/officeart/2018/5/layout/CenteredIconLabelDescriptionList"/>
    <dgm:cxn modelId="{DA2316E6-C74E-41FB-BE1D-67E1CAECA210}" type="presParOf" srcId="{FE2AF198-C72B-44AA-A6F7-A358DE83D85E}" destId="{87CA1D16-7605-4BD6-B42F-70A79B531A7D}" srcOrd="3" destOrd="0" presId="urn:microsoft.com/office/officeart/2018/5/layout/CenteredIconLabelDescriptionList"/>
    <dgm:cxn modelId="{B1D3866C-DDA5-4DAF-A9DB-E50CEED1A16F}" type="presParOf" srcId="{FE2AF198-C72B-44AA-A6F7-A358DE83D85E}" destId="{F2C4D26E-4C74-4AE9-85B9-860031430D9B}" srcOrd="4" destOrd="0" presId="urn:microsoft.com/office/officeart/2018/5/layout/CenteredIconLabelDescriptionList"/>
    <dgm:cxn modelId="{B775F45A-A867-4140-A620-A98573F345F9}" type="presParOf" srcId="{F2C4D26E-4C74-4AE9-85B9-860031430D9B}" destId="{E41D0928-95B8-41A8-80D2-C211EC07A5C3}" srcOrd="0" destOrd="0" presId="urn:microsoft.com/office/officeart/2018/5/layout/CenteredIconLabelDescriptionList"/>
    <dgm:cxn modelId="{042B45B3-42E6-46B9-B88D-6BF646D9074D}" type="presParOf" srcId="{F2C4D26E-4C74-4AE9-85B9-860031430D9B}" destId="{5C3E205A-9340-4B0F-A803-7B1DA067B247}" srcOrd="1" destOrd="0" presId="urn:microsoft.com/office/officeart/2018/5/layout/CenteredIconLabelDescriptionList"/>
    <dgm:cxn modelId="{DDC69213-A238-43D4-B983-5CAB6B0C33B7}" type="presParOf" srcId="{F2C4D26E-4C74-4AE9-85B9-860031430D9B}" destId="{1FB75C85-3B88-4A0A-978A-C0804BD77009}" srcOrd="2" destOrd="0" presId="urn:microsoft.com/office/officeart/2018/5/layout/CenteredIconLabelDescriptionList"/>
    <dgm:cxn modelId="{1F5BA4FA-7E52-42D8-A65C-554F89F21971}" type="presParOf" srcId="{F2C4D26E-4C74-4AE9-85B9-860031430D9B}" destId="{EA45D0BF-4D28-41F9-BBF1-F5B4CD828111}" srcOrd="3" destOrd="0" presId="urn:microsoft.com/office/officeart/2018/5/layout/CenteredIconLabelDescriptionList"/>
    <dgm:cxn modelId="{5431A952-8789-46CF-A1B4-146FDC2BC4E9}" type="presParOf" srcId="{F2C4D26E-4C74-4AE9-85B9-860031430D9B}" destId="{AE40CC91-56FB-4AF3-ADF8-13EB68BD9195}" srcOrd="4" destOrd="0" presId="urn:microsoft.com/office/officeart/2018/5/layout/CenteredIconLabelDescriptionList"/>
    <dgm:cxn modelId="{BF1C62CA-9AC7-419D-AEC7-EF70A513F378}" type="presParOf" srcId="{FE2AF198-C72B-44AA-A6F7-A358DE83D85E}" destId="{14FE351F-6C2E-45D4-A118-BDBF03774D3C}" srcOrd="5" destOrd="0" presId="urn:microsoft.com/office/officeart/2018/5/layout/CenteredIconLabelDescriptionList"/>
    <dgm:cxn modelId="{AF0E0D32-9348-4CD7-A40D-E54187596F82}" type="presParOf" srcId="{FE2AF198-C72B-44AA-A6F7-A358DE83D85E}" destId="{8CA94FD5-D8E4-42D5-B77B-6510738DD433}" srcOrd="6" destOrd="0" presId="urn:microsoft.com/office/officeart/2018/5/layout/CenteredIconLabelDescriptionList"/>
    <dgm:cxn modelId="{3566C349-5640-448D-9405-362D8DF47137}" type="presParOf" srcId="{8CA94FD5-D8E4-42D5-B77B-6510738DD433}" destId="{437121C3-E231-4CAF-B86E-C601FFCE079A}" srcOrd="0" destOrd="0" presId="urn:microsoft.com/office/officeart/2018/5/layout/CenteredIconLabelDescriptionList"/>
    <dgm:cxn modelId="{6DAAED5E-7695-4C4B-AD8D-FD68A9448F45}" type="presParOf" srcId="{8CA94FD5-D8E4-42D5-B77B-6510738DD433}" destId="{A7764944-C0A0-4AC5-A75A-BF259737F6EF}" srcOrd="1" destOrd="0" presId="urn:microsoft.com/office/officeart/2018/5/layout/CenteredIconLabelDescriptionList"/>
    <dgm:cxn modelId="{8D755C0E-E9AF-45D9-8AB4-7549A7EEFCBF}" type="presParOf" srcId="{8CA94FD5-D8E4-42D5-B77B-6510738DD433}" destId="{5EDE830B-F185-4938-8EE6-2959A96EA93B}" srcOrd="2" destOrd="0" presId="urn:microsoft.com/office/officeart/2018/5/layout/CenteredIconLabelDescriptionList"/>
    <dgm:cxn modelId="{F1EB70BE-2B84-42DF-A696-DC23ACEAC620}" type="presParOf" srcId="{8CA94FD5-D8E4-42D5-B77B-6510738DD433}" destId="{8FB41E7A-38F8-4263-B615-1E8284B51116}" srcOrd="3" destOrd="0" presId="urn:microsoft.com/office/officeart/2018/5/layout/CenteredIconLabelDescriptionList"/>
    <dgm:cxn modelId="{36CC5133-41E5-4D9E-AC62-804ABCABA6DC}" type="presParOf" srcId="{8CA94FD5-D8E4-42D5-B77B-6510738DD433}" destId="{FF5B7A05-67C5-48CC-A87C-89336BCB3995}" srcOrd="4" destOrd="0" presId="urn:microsoft.com/office/officeart/2018/5/layout/CenteredIconLabelDescriptionList"/>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02E3D8A-2EB4-4F46-89BF-0DE9B693EAF9}" type="doc">
      <dgm:prSet loTypeId="urn:microsoft.com/office/officeart/2018/5/layout/CenteredIconLabelDescriptionList" loCatId="icon" qsTypeId="urn:microsoft.com/office/officeart/2005/8/quickstyle/simple1" qsCatId="simple" csTypeId="urn:microsoft.com/office/officeart/2018/5/colors/Iconchunking_neutralbg_colorful2" csCatId="colorful" phldr="1"/>
      <dgm:spPr/>
      <dgm:t>
        <a:bodyPr/>
        <a:lstStyle/>
        <a:p>
          <a:endParaRPr lang="en-US"/>
        </a:p>
      </dgm:t>
    </dgm:pt>
    <dgm:pt modelId="{185EB259-5060-4ACF-A9B5-5033949BD517}">
      <dgm:prSet/>
      <dgm:spPr/>
      <dgm:t>
        <a:bodyPr/>
        <a:lstStyle/>
        <a:p>
          <a:pPr>
            <a:lnSpc>
              <a:spcPct val="100000"/>
            </a:lnSpc>
            <a:defRPr b="1"/>
          </a:pPr>
          <a:r>
            <a:rPr lang="en-US" dirty="0"/>
            <a:t>weather</a:t>
          </a:r>
        </a:p>
      </dgm:t>
    </dgm:pt>
    <dgm:pt modelId="{4638E6D0-1ED7-4FF4-8B94-07912848CF3B}" type="parTrans" cxnId="{B4121648-46F9-42BE-837B-93AE3076FAC6}">
      <dgm:prSet/>
      <dgm:spPr/>
      <dgm:t>
        <a:bodyPr/>
        <a:lstStyle/>
        <a:p>
          <a:endParaRPr lang="en-US"/>
        </a:p>
      </dgm:t>
    </dgm:pt>
    <dgm:pt modelId="{263CCDA9-D2B7-4209-A248-55275A944206}" type="sibTrans" cxnId="{B4121648-46F9-42BE-837B-93AE3076FAC6}">
      <dgm:prSet/>
      <dgm:spPr/>
      <dgm:t>
        <a:bodyPr/>
        <a:lstStyle/>
        <a:p>
          <a:endParaRPr lang="en-US"/>
        </a:p>
      </dgm:t>
    </dgm:pt>
    <dgm:pt modelId="{CF146D75-2F83-4142-9408-A392939DA1F8}">
      <dgm:prSet/>
      <dgm:spPr/>
      <dgm:t>
        <a:bodyPr/>
        <a:lstStyle/>
        <a:p>
          <a:pPr>
            <a:lnSpc>
              <a:spcPct val="100000"/>
            </a:lnSpc>
          </a:pPr>
          <a:r>
            <a:rPr lang="en-US" dirty="0"/>
            <a:t>Precipitation</a:t>
          </a:r>
        </a:p>
      </dgm:t>
    </dgm:pt>
    <dgm:pt modelId="{9739942C-15D8-4204-9B71-D85ED38BAE3C}" type="parTrans" cxnId="{A8592284-5DAF-47D8-BE5F-FE9FB2B0CBCF}">
      <dgm:prSet/>
      <dgm:spPr/>
      <dgm:t>
        <a:bodyPr/>
        <a:lstStyle/>
        <a:p>
          <a:endParaRPr lang="en-US"/>
        </a:p>
      </dgm:t>
    </dgm:pt>
    <dgm:pt modelId="{6B54F20F-8C94-4560-A430-CDAC2C466B0C}" type="sibTrans" cxnId="{A8592284-5DAF-47D8-BE5F-FE9FB2B0CBCF}">
      <dgm:prSet/>
      <dgm:spPr/>
      <dgm:t>
        <a:bodyPr/>
        <a:lstStyle/>
        <a:p>
          <a:endParaRPr lang="en-US"/>
        </a:p>
      </dgm:t>
    </dgm:pt>
    <dgm:pt modelId="{5B41F60F-2A8E-4438-866A-F4079FA8CD43}">
      <dgm:prSet/>
      <dgm:spPr/>
      <dgm:t>
        <a:bodyPr/>
        <a:lstStyle/>
        <a:p>
          <a:pPr>
            <a:lnSpc>
              <a:spcPct val="100000"/>
            </a:lnSpc>
          </a:pPr>
          <a:r>
            <a:rPr lang="en-US" dirty="0"/>
            <a:t> Temperature</a:t>
          </a:r>
        </a:p>
        <a:p>
          <a:pPr>
            <a:lnSpc>
              <a:spcPct val="100000"/>
            </a:lnSpc>
          </a:pPr>
          <a:r>
            <a:rPr lang="en-US" dirty="0"/>
            <a:t>…</a:t>
          </a:r>
        </a:p>
        <a:p>
          <a:pPr>
            <a:lnSpc>
              <a:spcPct val="100000"/>
            </a:lnSpc>
          </a:pPr>
          <a:r>
            <a:rPr lang="en-US" dirty="0">
              <a:solidFill>
                <a:schemeClr val="accent6">
                  <a:lumMod val="75000"/>
                </a:schemeClr>
              </a:solidFill>
            </a:rPr>
            <a:t>Irrigation extent</a:t>
          </a:r>
        </a:p>
      </dgm:t>
    </dgm:pt>
    <dgm:pt modelId="{131F0823-BAEB-47F1-A052-16594D9D6158}" type="parTrans" cxnId="{3E00BC47-EB7A-45A2-8931-BCC8750D16AF}">
      <dgm:prSet/>
      <dgm:spPr/>
      <dgm:t>
        <a:bodyPr/>
        <a:lstStyle/>
        <a:p>
          <a:endParaRPr lang="en-US"/>
        </a:p>
      </dgm:t>
    </dgm:pt>
    <dgm:pt modelId="{D7E5DB30-D80C-4DD1-A2DE-E9F1EC74175A}" type="sibTrans" cxnId="{3E00BC47-EB7A-45A2-8931-BCC8750D16AF}">
      <dgm:prSet/>
      <dgm:spPr/>
      <dgm:t>
        <a:bodyPr/>
        <a:lstStyle/>
        <a:p>
          <a:endParaRPr lang="en-US"/>
        </a:p>
      </dgm:t>
    </dgm:pt>
    <dgm:pt modelId="{0CBD1FDB-CB53-4EBF-8FA0-05DC4B04008E}">
      <dgm:prSet/>
      <dgm:spPr/>
      <dgm:t>
        <a:bodyPr/>
        <a:lstStyle/>
        <a:p>
          <a:pPr>
            <a:lnSpc>
              <a:spcPct val="100000"/>
            </a:lnSpc>
            <a:defRPr b="1"/>
          </a:pPr>
          <a:r>
            <a:rPr lang="en-US" dirty="0"/>
            <a:t>Water</a:t>
          </a:r>
        </a:p>
      </dgm:t>
    </dgm:pt>
    <dgm:pt modelId="{C14A90F8-45C2-4273-8937-920F176599B1}" type="parTrans" cxnId="{6A27CC2C-2936-41EA-9C9F-5D5522EAF944}">
      <dgm:prSet/>
      <dgm:spPr/>
      <dgm:t>
        <a:bodyPr/>
        <a:lstStyle/>
        <a:p>
          <a:endParaRPr lang="en-US"/>
        </a:p>
      </dgm:t>
    </dgm:pt>
    <dgm:pt modelId="{5FA41135-1440-471C-8329-D86FB69453EB}" type="sibTrans" cxnId="{6A27CC2C-2936-41EA-9C9F-5D5522EAF944}">
      <dgm:prSet/>
      <dgm:spPr/>
      <dgm:t>
        <a:bodyPr/>
        <a:lstStyle/>
        <a:p>
          <a:endParaRPr lang="en-US"/>
        </a:p>
      </dgm:t>
    </dgm:pt>
    <dgm:pt modelId="{0BB85BCD-8F54-4BE7-9F5E-E9A6764E1DEB}">
      <dgm:prSet/>
      <dgm:spPr/>
      <dgm:t>
        <a:bodyPr/>
        <a:lstStyle/>
        <a:p>
          <a:pPr>
            <a:lnSpc>
              <a:spcPct val="100000"/>
            </a:lnSpc>
          </a:pPr>
          <a:r>
            <a:rPr lang="en-US" dirty="0">
              <a:solidFill>
                <a:schemeClr val="accent5">
                  <a:lumMod val="50000"/>
                </a:schemeClr>
              </a:solidFill>
            </a:rPr>
            <a:t>Groundwater</a:t>
          </a:r>
        </a:p>
      </dgm:t>
    </dgm:pt>
    <dgm:pt modelId="{A4FADAE6-84D9-46BB-81BF-A88080F7D14B}" type="parTrans" cxnId="{70A36B1D-2B3C-4F34-853C-214A32C5E48A}">
      <dgm:prSet/>
      <dgm:spPr/>
      <dgm:t>
        <a:bodyPr/>
        <a:lstStyle/>
        <a:p>
          <a:endParaRPr lang="en-US"/>
        </a:p>
      </dgm:t>
    </dgm:pt>
    <dgm:pt modelId="{BA4A0878-2BD2-4D20-97E7-63397A1A3A35}" type="sibTrans" cxnId="{70A36B1D-2B3C-4F34-853C-214A32C5E48A}">
      <dgm:prSet/>
      <dgm:spPr/>
      <dgm:t>
        <a:bodyPr/>
        <a:lstStyle/>
        <a:p>
          <a:endParaRPr lang="en-US"/>
        </a:p>
      </dgm:t>
    </dgm:pt>
    <dgm:pt modelId="{22CED395-8797-4FBF-9BA2-5E6C758D6CDC}">
      <dgm:prSet/>
      <dgm:spPr/>
      <dgm:t>
        <a:bodyPr/>
        <a:lstStyle/>
        <a:p>
          <a:pPr>
            <a:lnSpc>
              <a:spcPct val="100000"/>
            </a:lnSpc>
            <a:defRPr b="1"/>
          </a:pPr>
          <a:r>
            <a:rPr lang="en-US" dirty="0"/>
            <a:t>Decisions</a:t>
          </a:r>
        </a:p>
      </dgm:t>
    </dgm:pt>
    <dgm:pt modelId="{B3E1187C-F31B-467F-8C47-10887D827A10}" type="parTrans" cxnId="{FD467DE2-BE14-4AA4-A78C-8E9A80B06DC4}">
      <dgm:prSet/>
      <dgm:spPr/>
      <dgm:t>
        <a:bodyPr/>
        <a:lstStyle/>
        <a:p>
          <a:endParaRPr lang="en-US"/>
        </a:p>
      </dgm:t>
    </dgm:pt>
    <dgm:pt modelId="{C1179472-EC2C-423A-8EF9-754D0C39D2EE}" type="sibTrans" cxnId="{FD467DE2-BE14-4AA4-A78C-8E9A80B06DC4}">
      <dgm:prSet/>
      <dgm:spPr/>
      <dgm:t>
        <a:bodyPr/>
        <a:lstStyle/>
        <a:p>
          <a:endParaRPr lang="en-US"/>
        </a:p>
      </dgm:t>
    </dgm:pt>
    <dgm:pt modelId="{B5D83207-B8C4-4241-9AD7-9A523FF9A30D}">
      <dgm:prSet/>
      <dgm:spPr/>
      <dgm:t>
        <a:bodyPr/>
        <a:lstStyle/>
        <a:p>
          <a:pPr>
            <a:lnSpc>
              <a:spcPct val="100000"/>
            </a:lnSpc>
          </a:pPr>
          <a:r>
            <a:rPr lang="en-US" dirty="0">
              <a:solidFill>
                <a:schemeClr val="accent5">
                  <a:lumMod val="50000"/>
                </a:schemeClr>
              </a:solidFill>
            </a:rPr>
            <a:t>Surface water</a:t>
          </a:r>
        </a:p>
        <a:p>
          <a:pPr>
            <a:lnSpc>
              <a:spcPct val="100000"/>
            </a:lnSpc>
          </a:pPr>
          <a:r>
            <a:rPr lang="en-US" dirty="0">
              <a:solidFill>
                <a:schemeClr val="accent5">
                  <a:lumMod val="50000"/>
                </a:schemeClr>
              </a:solidFill>
            </a:rPr>
            <a:t>Evapotranspiration </a:t>
          </a:r>
        </a:p>
        <a:p>
          <a:pPr>
            <a:lnSpc>
              <a:spcPct val="100000"/>
            </a:lnSpc>
          </a:pPr>
          <a:r>
            <a:rPr lang="en-US" dirty="0"/>
            <a:t>…</a:t>
          </a:r>
        </a:p>
        <a:p>
          <a:pPr>
            <a:lnSpc>
              <a:spcPct val="100000"/>
            </a:lnSpc>
          </a:pPr>
          <a:r>
            <a:rPr lang="en-US" dirty="0"/>
            <a:t>…</a:t>
          </a:r>
        </a:p>
      </dgm:t>
    </dgm:pt>
    <dgm:pt modelId="{0AFC9936-128B-4AF0-AA52-0ADF8FD87C61}" type="parTrans" cxnId="{F18F3754-5199-4867-B8A3-681803E7F27A}">
      <dgm:prSet/>
      <dgm:spPr/>
      <dgm:t>
        <a:bodyPr/>
        <a:lstStyle/>
        <a:p>
          <a:endParaRPr lang="en-US"/>
        </a:p>
      </dgm:t>
    </dgm:pt>
    <dgm:pt modelId="{68061C84-C0DF-43CC-B68C-2D0A82C30428}" type="sibTrans" cxnId="{F18F3754-5199-4867-B8A3-681803E7F27A}">
      <dgm:prSet/>
      <dgm:spPr/>
      <dgm:t>
        <a:bodyPr/>
        <a:lstStyle/>
        <a:p>
          <a:endParaRPr lang="en-US"/>
        </a:p>
      </dgm:t>
    </dgm:pt>
    <dgm:pt modelId="{97D1A251-E3E6-43B6-972B-36F4DFB5FC92}">
      <dgm:prSet/>
      <dgm:spPr/>
      <dgm:t>
        <a:bodyPr/>
        <a:lstStyle/>
        <a:p>
          <a:pPr>
            <a:lnSpc>
              <a:spcPct val="100000"/>
            </a:lnSpc>
          </a:pPr>
          <a:r>
            <a:rPr lang="en-US" dirty="0">
              <a:solidFill>
                <a:schemeClr val="accent6">
                  <a:lumMod val="75000"/>
                </a:schemeClr>
              </a:solidFill>
            </a:rPr>
            <a:t>Irrigation extent</a:t>
          </a:r>
        </a:p>
        <a:p>
          <a:pPr>
            <a:lnSpc>
              <a:spcPct val="100000"/>
            </a:lnSpc>
          </a:pPr>
          <a:r>
            <a:rPr lang="en-US" dirty="0"/>
            <a:t>Rainfed extent</a:t>
          </a:r>
        </a:p>
      </dgm:t>
    </dgm:pt>
    <dgm:pt modelId="{2E7D99F9-2AB3-4328-AE3F-B9129B9D418C}" type="parTrans" cxnId="{A57781AE-86F9-4981-BFA4-F39B7F04CEF5}">
      <dgm:prSet/>
      <dgm:spPr/>
      <dgm:t>
        <a:bodyPr/>
        <a:lstStyle/>
        <a:p>
          <a:endParaRPr lang="en-US"/>
        </a:p>
      </dgm:t>
    </dgm:pt>
    <dgm:pt modelId="{1F9EF6F4-D405-4DE0-854F-67E7FB3542B4}" type="sibTrans" cxnId="{A57781AE-86F9-4981-BFA4-F39B7F04CEF5}">
      <dgm:prSet/>
      <dgm:spPr/>
      <dgm:t>
        <a:bodyPr/>
        <a:lstStyle/>
        <a:p>
          <a:endParaRPr lang="en-US"/>
        </a:p>
      </dgm:t>
    </dgm:pt>
    <dgm:pt modelId="{8093FA72-36A9-4876-8F89-A99A83D999B0}">
      <dgm:prSet/>
      <dgm:spPr/>
      <dgm:t>
        <a:bodyPr/>
        <a:lstStyle/>
        <a:p>
          <a:pPr>
            <a:lnSpc>
              <a:spcPct val="100000"/>
            </a:lnSpc>
          </a:pPr>
          <a:r>
            <a:rPr lang="en-US" dirty="0">
              <a:solidFill>
                <a:schemeClr val="accent6">
                  <a:lumMod val="75000"/>
                </a:schemeClr>
              </a:solidFill>
            </a:rPr>
            <a:t>Irrigation technology</a:t>
          </a:r>
        </a:p>
        <a:p>
          <a:pPr>
            <a:lnSpc>
              <a:spcPct val="100000"/>
            </a:lnSpc>
          </a:pPr>
          <a:r>
            <a:rPr lang="en-US" dirty="0"/>
            <a:t>... </a:t>
          </a:r>
        </a:p>
        <a:p>
          <a:pPr>
            <a:lnSpc>
              <a:spcPct val="100000"/>
            </a:lnSpc>
          </a:pPr>
          <a:r>
            <a:rPr lang="en-US" dirty="0"/>
            <a:t>…</a:t>
          </a:r>
        </a:p>
      </dgm:t>
    </dgm:pt>
    <dgm:pt modelId="{D10A4936-F35A-4DB7-AC6F-60EE620BB44C}" type="parTrans" cxnId="{29A9BCA9-983E-471B-B258-B754755538C7}">
      <dgm:prSet/>
      <dgm:spPr/>
      <dgm:t>
        <a:bodyPr/>
        <a:lstStyle/>
        <a:p>
          <a:endParaRPr lang="en-US"/>
        </a:p>
      </dgm:t>
    </dgm:pt>
    <dgm:pt modelId="{35B80DFD-E38B-4E0D-8CAD-16A19611DD5C}" type="sibTrans" cxnId="{29A9BCA9-983E-471B-B258-B754755538C7}">
      <dgm:prSet/>
      <dgm:spPr/>
      <dgm:t>
        <a:bodyPr/>
        <a:lstStyle/>
        <a:p>
          <a:endParaRPr lang="en-US"/>
        </a:p>
      </dgm:t>
    </dgm:pt>
    <dgm:pt modelId="{232BA839-4229-4EE0-A706-7E1F36FB1399}">
      <dgm:prSet/>
      <dgm:spPr/>
      <dgm:t>
        <a:bodyPr/>
        <a:lstStyle/>
        <a:p>
          <a:pPr>
            <a:lnSpc>
              <a:spcPct val="100000"/>
            </a:lnSpc>
            <a:defRPr b="1"/>
          </a:pPr>
          <a:r>
            <a:rPr lang="en-US" dirty="0"/>
            <a:t>Environment </a:t>
          </a:r>
        </a:p>
      </dgm:t>
    </dgm:pt>
    <dgm:pt modelId="{D286697E-C682-466E-871F-E0DE644377F0}" type="parTrans" cxnId="{F02201F4-E4EA-4364-B1EA-BF6A3A5DFBEB}">
      <dgm:prSet/>
      <dgm:spPr/>
      <dgm:t>
        <a:bodyPr/>
        <a:lstStyle/>
        <a:p>
          <a:endParaRPr lang="en-US"/>
        </a:p>
      </dgm:t>
    </dgm:pt>
    <dgm:pt modelId="{AF5242B1-4E49-475C-ABAB-1BADDCD4C76A}" type="sibTrans" cxnId="{F02201F4-E4EA-4364-B1EA-BF6A3A5DFBEB}">
      <dgm:prSet/>
      <dgm:spPr/>
      <dgm:t>
        <a:bodyPr/>
        <a:lstStyle/>
        <a:p>
          <a:endParaRPr lang="en-US"/>
        </a:p>
      </dgm:t>
    </dgm:pt>
    <dgm:pt modelId="{5ADF5425-0882-456F-8FD2-7E8DAD791A44}">
      <dgm:prSet/>
      <dgm:spPr/>
      <dgm:t>
        <a:bodyPr/>
        <a:lstStyle/>
        <a:p>
          <a:pPr>
            <a:lnSpc>
              <a:spcPct val="100000"/>
            </a:lnSpc>
          </a:pPr>
          <a:r>
            <a:rPr lang="en-US" dirty="0"/>
            <a:t>Groundwater supply</a:t>
          </a:r>
        </a:p>
        <a:p>
          <a:pPr>
            <a:lnSpc>
              <a:spcPct val="100000"/>
            </a:lnSpc>
          </a:pPr>
          <a:r>
            <a:rPr lang="en-US" dirty="0"/>
            <a:t>Surface water supply</a:t>
          </a:r>
        </a:p>
        <a:p>
          <a:pPr>
            <a:lnSpc>
              <a:spcPct val="100000"/>
            </a:lnSpc>
          </a:pPr>
          <a:r>
            <a:rPr lang="en-US" dirty="0"/>
            <a:t>Agronomic water demand</a:t>
          </a:r>
        </a:p>
        <a:p>
          <a:pPr>
            <a:lnSpc>
              <a:spcPct val="100000"/>
            </a:lnSpc>
          </a:pPr>
          <a:r>
            <a:rPr lang="en-US" dirty="0"/>
            <a:t>Yield gaps</a:t>
          </a:r>
        </a:p>
      </dgm:t>
    </dgm:pt>
    <dgm:pt modelId="{7FD18867-A24E-4EC9-9832-4C017B003094}" type="parTrans" cxnId="{6D862F96-6CA7-4CAD-8003-2BDCDB571861}">
      <dgm:prSet/>
      <dgm:spPr/>
      <dgm:t>
        <a:bodyPr/>
        <a:lstStyle/>
        <a:p>
          <a:endParaRPr lang="en-US"/>
        </a:p>
      </dgm:t>
    </dgm:pt>
    <dgm:pt modelId="{2587E64F-FAC4-47B0-9940-8CECD5A806EC}" type="sibTrans" cxnId="{6D862F96-6CA7-4CAD-8003-2BDCDB571861}">
      <dgm:prSet/>
      <dgm:spPr/>
      <dgm:t>
        <a:bodyPr/>
        <a:lstStyle/>
        <a:p>
          <a:endParaRPr lang="en-US"/>
        </a:p>
      </dgm:t>
    </dgm:pt>
    <dgm:pt modelId="{E97AF2BD-442F-4ECB-80CC-C29A5619ECA9}">
      <dgm:prSet/>
      <dgm:spPr/>
      <dgm:t>
        <a:bodyPr/>
        <a:lstStyle/>
        <a:p>
          <a:pPr>
            <a:lnSpc>
              <a:spcPct val="100000"/>
            </a:lnSpc>
          </a:pPr>
          <a:r>
            <a:rPr lang="en-US" dirty="0">
              <a:solidFill>
                <a:schemeClr val="accent6">
                  <a:lumMod val="75000"/>
                </a:schemeClr>
              </a:solidFill>
            </a:rPr>
            <a:t>Irrigation efficiency</a:t>
          </a:r>
        </a:p>
      </dgm:t>
    </dgm:pt>
    <dgm:pt modelId="{13960DB3-E602-474C-9F15-D58781CF88C8}" type="parTrans" cxnId="{CB77CA62-F276-4D84-8DE4-9879C5C4536B}">
      <dgm:prSet/>
      <dgm:spPr/>
      <dgm:t>
        <a:bodyPr/>
        <a:lstStyle/>
        <a:p>
          <a:endParaRPr lang="en-US"/>
        </a:p>
      </dgm:t>
    </dgm:pt>
    <dgm:pt modelId="{96C275E4-C7C5-499F-865B-F26B49614465}" type="sibTrans" cxnId="{CB77CA62-F276-4D84-8DE4-9879C5C4536B}">
      <dgm:prSet/>
      <dgm:spPr/>
      <dgm:t>
        <a:bodyPr/>
        <a:lstStyle/>
        <a:p>
          <a:endParaRPr lang="en-US"/>
        </a:p>
      </dgm:t>
    </dgm:pt>
    <dgm:pt modelId="{FE2AF198-C72B-44AA-A6F7-A358DE83D85E}" type="pres">
      <dgm:prSet presAssocID="{502E3D8A-2EB4-4F46-89BF-0DE9B693EAF9}" presName="root" presStyleCnt="0">
        <dgm:presLayoutVars>
          <dgm:dir/>
          <dgm:resizeHandles val="exact"/>
        </dgm:presLayoutVars>
      </dgm:prSet>
      <dgm:spPr/>
    </dgm:pt>
    <dgm:pt modelId="{F2BE3F1F-9FC2-45CE-967F-A7702E671F6A}" type="pres">
      <dgm:prSet presAssocID="{185EB259-5060-4ACF-A9B5-5033949BD517}" presName="compNode" presStyleCnt="0"/>
      <dgm:spPr/>
    </dgm:pt>
    <dgm:pt modelId="{02869EC7-B7E5-4F36-96A4-DDE74FDD2191}" type="pres">
      <dgm:prSet presAssocID="{185EB259-5060-4ACF-A9B5-5033949BD517}" presName="iconRect" presStyleLbl="node1" presStyleIdx="0" presStyleCnt="4" custScaleX="135115" custScaleY="13511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artial Sun"/>
        </a:ext>
      </dgm:extLst>
    </dgm:pt>
    <dgm:pt modelId="{FF3EA21D-F636-4A31-9338-6B529D9DAE9C}" type="pres">
      <dgm:prSet presAssocID="{185EB259-5060-4ACF-A9B5-5033949BD517}" presName="iconSpace" presStyleCnt="0"/>
      <dgm:spPr/>
    </dgm:pt>
    <dgm:pt modelId="{05401AE8-B4DF-447F-A147-682952075A53}" type="pres">
      <dgm:prSet presAssocID="{185EB259-5060-4ACF-A9B5-5033949BD517}" presName="parTx" presStyleLbl="revTx" presStyleIdx="0" presStyleCnt="8">
        <dgm:presLayoutVars>
          <dgm:chMax val="0"/>
          <dgm:chPref val="0"/>
        </dgm:presLayoutVars>
      </dgm:prSet>
      <dgm:spPr/>
    </dgm:pt>
    <dgm:pt modelId="{791473E6-BE99-463F-A129-795743B62464}" type="pres">
      <dgm:prSet presAssocID="{185EB259-5060-4ACF-A9B5-5033949BD517}" presName="txSpace" presStyleCnt="0"/>
      <dgm:spPr/>
    </dgm:pt>
    <dgm:pt modelId="{06715135-80B8-4DCF-B6C7-B9FC2CBFFD23}" type="pres">
      <dgm:prSet presAssocID="{185EB259-5060-4ACF-A9B5-5033949BD517}" presName="desTx" presStyleLbl="revTx" presStyleIdx="1" presStyleCnt="8">
        <dgm:presLayoutVars/>
      </dgm:prSet>
      <dgm:spPr/>
    </dgm:pt>
    <dgm:pt modelId="{9AA727A7-4C33-46C8-9CDF-B0AD09BD7D54}" type="pres">
      <dgm:prSet presAssocID="{263CCDA9-D2B7-4209-A248-55275A944206}" presName="sibTrans" presStyleCnt="0"/>
      <dgm:spPr/>
    </dgm:pt>
    <dgm:pt modelId="{F305F5FA-1308-4683-A450-98D0055E06FE}" type="pres">
      <dgm:prSet presAssocID="{0CBD1FDB-CB53-4EBF-8FA0-05DC4B04008E}" presName="compNode" presStyleCnt="0"/>
      <dgm:spPr/>
    </dgm:pt>
    <dgm:pt modelId="{85276A8E-543E-45D6-8BFC-899F91412624}" type="pres">
      <dgm:prSet presAssocID="{0CBD1FDB-CB53-4EBF-8FA0-05DC4B04008E}" presName="iconRect" presStyleLbl="node1" presStyleIdx="1" presStyleCnt="4" custScaleX="135115" custScaleY="13511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Water"/>
        </a:ext>
      </dgm:extLst>
    </dgm:pt>
    <dgm:pt modelId="{6D325E68-AE4D-4112-AB43-5C1CBEFC3F89}" type="pres">
      <dgm:prSet presAssocID="{0CBD1FDB-CB53-4EBF-8FA0-05DC4B04008E}" presName="iconSpace" presStyleCnt="0"/>
      <dgm:spPr/>
    </dgm:pt>
    <dgm:pt modelId="{521B6082-19D9-4AAC-B0A6-EB16D79FF0E8}" type="pres">
      <dgm:prSet presAssocID="{0CBD1FDB-CB53-4EBF-8FA0-05DC4B04008E}" presName="parTx" presStyleLbl="revTx" presStyleIdx="2" presStyleCnt="8">
        <dgm:presLayoutVars>
          <dgm:chMax val="0"/>
          <dgm:chPref val="0"/>
        </dgm:presLayoutVars>
      </dgm:prSet>
      <dgm:spPr/>
    </dgm:pt>
    <dgm:pt modelId="{7C4A5F93-625E-4429-91A4-E73363F1AF00}" type="pres">
      <dgm:prSet presAssocID="{0CBD1FDB-CB53-4EBF-8FA0-05DC4B04008E}" presName="txSpace" presStyleCnt="0"/>
      <dgm:spPr/>
    </dgm:pt>
    <dgm:pt modelId="{ABC119E1-8840-4084-830C-429378AD0E1D}" type="pres">
      <dgm:prSet presAssocID="{0CBD1FDB-CB53-4EBF-8FA0-05DC4B04008E}" presName="desTx" presStyleLbl="revTx" presStyleIdx="3" presStyleCnt="8">
        <dgm:presLayoutVars/>
      </dgm:prSet>
      <dgm:spPr/>
    </dgm:pt>
    <dgm:pt modelId="{87CA1D16-7605-4BD6-B42F-70A79B531A7D}" type="pres">
      <dgm:prSet presAssocID="{5FA41135-1440-471C-8329-D86FB69453EB}" presName="sibTrans" presStyleCnt="0"/>
      <dgm:spPr/>
    </dgm:pt>
    <dgm:pt modelId="{F2C4D26E-4C74-4AE9-85B9-860031430D9B}" type="pres">
      <dgm:prSet presAssocID="{232BA839-4229-4EE0-A706-7E1F36FB1399}" presName="compNode" presStyleCnt="0"/>
      <dgm:spPr/>
    </dgm:pt>
    <dgm:pt modelId="{E41D0928-95B8-41A8-80D2-C211EC07A5C3}" type="pres">
      <dgm:prSet presAssocID="{232BA839-4229-4EE0-A706-7E1F36FB1399}" presName="iconRect" presStyleLbl="node1" presStyleIdx="2" presStyleCnt="4" custScaleX="135115" custScaleY="13511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Mathematics"/>
        </a:ext>
      </dgm:extLst>
    </dgm:pt>
    <dgm:pt modelId="{5C3E205A-9340-4B0F-A803-7B1DA067B247}" type="pres">
      <dgm:prSet presAssocID="{232BA839-4229-4EE0-A706-7E1F36FB1399}" presName="iconSpace" presStyleCnt="0"/>
      <dgm:spPr/>
    </dgm:pt>
    <dgm:pt modelId="{1FB75C85-3B88-4A0A-978A-C0804BD77009}" type="pres">
      <dgm:prSet presAssocID="{232BA839-4229-4EE0-A706-7E1F36FB1399}" presName="parTx" presStyleLbl="revTx" presStyleIdx="4" presStyleCnt="8">
        <dgm:presLayoutVars>
          <dgm:chMax val="0"/>
          <dgm:chPref val="0"/>
        </dgm:presLayoutVars>
      </dgm:prSet>
      <dgm:spPr/>
    </dgm:pt>
    <dgm:pt modelId="{EA45D0BF-4D28-41F9-BBF1-F5B4CD828111}" type="pres">
      <dgm:prSet presAssocID="{232BA839-4229-4EE0-A706-7E1F36FB1399}" presName="txSpace" presStyleCnt="0"/>
      <dgm:spPr/>
    </dgm:pt>
    <dgm:pt modelId="{AE40CC91-56FB-4AF3-ADF8-13EB68BD9195}" type="pres">
      <dgm:prSet presAssocID="{232BA839-4229-4EE0-A706-7E1F36FB1399}" presName="desTx" presStyleLbl="revTx" presStyleIdx="5" presStyleCnt="8" custScaleY="148855" custLinFactNeighborX="1031" custLinFactNeighborY="49047">
        <dgm:presLayoutVars/>
      </dgm:prSet>
      <dgm:spPr/>
    </dgm:pt>
    <dgm:pt modelId="{14FE351F-6C2E-45D4-A118-BDBF03774D3C}" type="pres">
      <dgm:prSet presAssocID="{AF5242B1-4E49-475C-ABAB-1BADDCD4C76A}" presName="sibTrans" presStyleCnt="0"/>
      <dgm:spPr/>
    </dgm:pt>
    <dgm:pt modelId="{8CA94FD5-D8E4-42D5-B77B-6510738DD433}" type="pres">
      <dgm:prSet presAssocID="{22CED395-8797-4FBF-9BA2-5E6C758D6CDC}" presName="compNode" presStyleCnt="0"/>
      <dgm:spPr/>
    </dgm:pt>
    <dgm:pt modelId="{437121C3-E231-4CAF-B86E-C601FFCE079A}" type="pres">
      <dgm:prSet presAssocID="{22CED395-8797-4FBF-9BA2-5E6C758D6CDC}" presName="iconRect" presStyleLbl="node1" presStyleIdx="3" presStyleCnt="4" custScaleX="135115" custScaleY="13511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Agriculture"/>
        </a:ext>
      </dgm:extLst>
    </dgm:pt>
    <dgm:pt modelId="{A7764944-C0A0-4AC5-A75A-BF259737F6EF}" type="pres">
      <dgm:prSet presAssocID="{22CED395-8797-4FBF-9BA2-5E6C758D6CDC}" presName="iconSpace" presStyleCnt="0"/>
      <dgm:spPr/>
    </dgm:pt>
    <dgm:pt modelId="{5EDE830B-F185-4938-8EE6-2959A96EA93B}" type="pres">
      <dgm:prSet presAssocID="{22CED395-8797-4FBF-9BA2-5E6C758D6CDC}" presName="parTx" presStyleLbl="revTx" presStyleIdx="6" presStyleCnt="8">
        <dgm:presLayoutVars>
          <dgm:chMax val="0"/>
          <dgm:chPref val="0"/>
        </dgm:presLayoutVars>
      </dgm:prSet>
      <dgm:spPr/>
    </dgm:pt>
    <dgm:pt modelId="{8FB41E7A-38F8-4263-B615-1E8284B51116}" type="pres">
      <dgm:prSet presAssocID="{22CED395-8797-4FBF-9BA2-5E6C758D6CDC}" presName="txSpace" presStyleCnt="0"/>
      <dgm:spPr/>
    </dgm:pt>
    <dgm:pt modelId="{FF5B7A05-67C5-48CC-A87C-89336BCB3995}" type="pres">
      <dgm:prSet presAssocID="{22CED395-8797-4FBF-9BA2-5E6C758D6CDC}" presName="desTx" presStyleLbl="revTx" presStyleIdx="7" presStyleCnt="8">
        <dgm:presLayoutVars/>
      </dgm:prSet>
      <dgm:spPr/>
    </dgm:pt>
  </dgm:ptLst>
  <dgm:cxnLst>
    <dgm:cxn modelId="{96884D03-FE8E-4EAC-9BE3-C521219D4BDF}" type="presOf" srcId="{0BB85BCD-8F54-4BE7-9F5E-E9A6764E1DEB}" destId="{ABC119E1-8840-4084-830C-429378AD0E1D}" srcOrd="0" destOrd="0" presId="urn:microsoft.com/office/officeart/2018/5/layout/CenteredIconLabelDescriptionList"/>
    <dgm:cxn modelId="{3E82DD03-08D7-4380-A27B-7D309EA1A205}" type="presOf" srcId="{B5D83207-B8C4-4241-9AD7-9A523FF9A30D}" destId="{ABC119E1-8840-4084-830C-429378AD0E1D}" srcOrd="0" destOrd="1" presId="urn:microsoft.com/office/officeart/2018/5/layout/CenteredIconLabelDescriptionList"/>
    <dgm:cxn modelId="{70A36B1D-2B3C-4F34-853C-214A32C5E48A}" srcId="{0CBD1FDB-CB53-4EBF-8FA0-05DC4B04008E}" destId="{0BB85BCD-8F54-4BE7-9F5E-E9A6764E1DEB}" srcOrd="0" destOrd="0" parTransId="{A4FADAE6-84D9-46BB-81BF-A88080F7D14B}" sibTransId="{BA4A0878-2BD2-4D20-97E7-63397A1A3A35}"/>
    <dgm:cxn modelId="{6A27CC2C-2936-41EA-9C9F-5D5522EAF944}" srcId="{502E3D8A-2EB4-4F46-89BF-0DE9B693EAF9}" destId="{0CBD1FDB-CB53-4EBF-8FA0-05DC4B04008E}" srcOrd="1" destOrd="0" parTransId="{C14A90F8-45C2-4273-8937-920F176599B1}" sibTransId="{5FA41135-1440-471C-8329-D86FB69453EB}"/>
    <dgm:cxn modelId="{99FA802D-BCE4-43D0-A153-A3BB623A6EDD}" type="presOf" srcId="{5ADF5425-0882-456F-8FD2-7E8DAD791A44}" destId="{AE40CC91-56FB-4AF3-ADF8-13EB68BD9195}" srcOrd="0" destOrd="0" presId="urn:microsoft.com/office/officeart/2018/5/layout/CenteredIconLabelDescriptionList"/>
    <dgm:cxn modelId="{FC9CC15B-3582-4DE5-BE53-FE5E1824030B}" type="presOf" srcId="{22CED395-8797-4FBF-9BA2-5E6C758D6CDC}" destId="{5EDE830B-F185-4938-8EE6-2959A96EA93B}" srcOrd="0" destOrd="0" presId="urn:microsoft.com/office/officeart/2018/5/layout/CenteredIconLabelDescriptionList"/>
    <dgm:cxn modelId="{CB77CA62-F276-4D84-8DE4-9879C5C4536B}" srcId="{185EB259-5060-4ACF-A9B5-5033949BD517}" destId="{E97AF2BD-442F-4ECB-80CC-C29A5619ECA9}" srcOrd="2" destOrd="0" parTransId="{13960DB3-E602-474C-9F15-D58781CF88C8}" sibTransId="{96C275E4-C7C5-499F-865B-F26B49614465}"/>
    <dgm:cxn modelId="{3E00BC47-EB7A-45A2-8931-BCC8750D16AF}" srcId="{185EB259-5060-4ACF-A9B5-5033949BD517}" destId="{5B41F60F-2A8E-4438-866A-F4079FA8CD43}" srcOrd="1" destOrd="0" parTransId="{131F0823-BAEB-47F1-A052-16594D9D6158}" sibTransId="{D7E5DB30-D80C-4DD1-A2DE-E9F1EC74175A}"/>
    <dgm:cxn modelId="{B4121648-46F9-42BE-837B-93AE3076FAC6}" srcId="{502E3D8A-2EB4-4F46-89BF-0DE9B693EAF9}" destId="{185EB259-5060-4ACF-A9B5-5033949BD517}" srcOrd="0" destOrd="0" parTransId="{4638E6D0-1ED7-4FF4-8B94-07912848CF3B}" sibTransId="{263CCDA9-D2B7-4209-A248-55275A944206}"/>
    <dgm:cxn modelId="{49A3786D-9C89-4737-B4D9-52956DA30D56}" type="presOf" srcId="{5B41F60F-2A8E-4438-866A-F4079FA8CD43}" destId="{06715135-80B8-4DCF-B6C7-B9FC2CBFFD23}" srcOrd="0" destOrd="1" presId="urn:microsoft.com/office/officeart/2018/5/layout/CenteredIconLabelDescriptionList"/>
    <dgm:cxn modelId="{F18F3754-5199-4867-B8A3-681803E7F27A}" srcId="{0CBD1FDB-CB53-4EBF-8FA0-05DC4B04008E}" destId="{B5D83207-B8C4-4241-9AD7-9A523FF9A30D}" srcOrd="1" destOrd="0" parTransId="{0AFC9936-128B-4AF0-AA52-0ADF8FD87C61}" sibTransId="{68061C84-C0DF-43CC-B68C-2D0A82C30428}"/>
    <dgm:cxn modelId="{C8D13A79-2369-4C1F-9AC2-E1B7A7FCAEC7}" type="presOf" srcId="{0CBD1FDB-CB53-4EBF-8FA0-05DC4B04008E}" destId="{521B6082-19D9-4AAC-B0A6-EB16D79FF0E8}" srcOrd="0" destOrd="0" presId="urn:microsoft.com/office/officeart/2018/5/layout/CenteredIconLabelDescriptionList"/>
    <dgm:cxn modelId="{A8592284-5DAF-47D8-BE5F-FE9FB2B0CBCF}" srcId="{185EB259-5060-4ACF-A9B5-5033949BD517}" destId="{CF146D75-2F83-4142-9408-A392939DA1F8}" srcOrd="0" destOrd="0" parTransId="{9739942C-15D8-4204-9B71-D85ED38BAE3C}" sibTransId="{6B54F20F-8C94-4560-A430-CDAC2C466B0C}"/>
    <dgm:cxn modelId="{BA7A7A84-4402-4142-AE6D-AA0DF1BDCADF}" type="presOf" srcId="{CF146D75-2F83-4142-9408-A392939DA1F8}" destId="{06715135-80B8-4DCF-B6C7-B9FC2CBFFD23}" srcOrd="0" destOrd="0" presId="urn:microsoft.com/office/officeart/2018/5/layout/CenteredIconLabelDescriptionList"/>
    <dgm:cxn modelId="{7C4C848E-C0D1-4495-9C70-46297712F3ED}" type="presOf" srcId="{185EB259-5060-4ACF-A9B5-5033949BD517}" destId="{05401AE8-B4DF-447F-A147-682952075A53}" srcOrd="0" destOrd="0" presId="urn:microsoft.com/office/officeart/2018/5/layout/CenteredIconLabelDescriptionList"/>
    <dgm:cxn modelId="{6D862F96-6CA7-4CAD-8003-2BDCDB571861}" srcId="{232BA839-4229-4EE0-A706-7E1F36FB1399}" destId="{5ADF5425-0882-456F-8FD2-7E8DAD791A44}" srcOrd="0" destOrd="0" parTransId="{7FD18867-A24E-4EC9-9832-4C017B003094}" sibTransId="{2587E64F-FAC4-47B0-9940-8CECD5A806EC}"/>
    <dgm:cxn modelId="{108BC29F-7231-45F9-AF11-4225AEFD290C}" type="presOf" srcId="{97D1A251-E3E6-43B6-972B-36F4DFB5FC92}" destId="{FF5B7A05-67C5-48CC-A87C-89336BCB3995}" srcOrd="0" destOrd="0" presId="urn:microsoft.com/office/officeart/2018/5/layout/CenteredIconLabelDescriptionList"/>
    <dgm:cxn modelId="{6B5E3EA7-4CB9-4102-AE05-78A414D7BA9E}" type="presOf" srcId="{232BA839-4229-4EE0-A706-7E1F36FB1399}" destId="{1FB75C85-3B88-4A0A-978A-C0804BD77009}" srcOrd="0" destOrd="0" presId="urn:microsoft.com/office/officeart/2018/5/layout/CenteredIconLabelDescriptionList"/>
    <dgm:cxn modelId="{29A9BCA9-983E-471B-B258-B754755538C7}" srcId="{22CED395-8797-4FBF-9BA2-5E6C758D6CDC}" destId="{8093FA72-36A9-4876-8F89-A99A83D999B0}" srcOrd="1" destOrd="0" parTransId="{D10A4936-F35A-4DB7-AC6F-60EE620BB44C}" sibTransId="{35B80DFD-E38B-4E0D-8CAD-16A19611DD5C}"/>
    <dgm:cxn modelId="{A57781AE-86F9-4981-BFA4-F39B7F04CEF5}" srcId="{22CED395-8797-4FBF-9BA2-5E6C758D6CDC}" destId="{97D1A251-E3E6-43B6-972B-36F4DFB5FC92}" srcOrd="0" destOrd="0" parTransId="{2E7D99F9-2AB3-4328-AE3F-B9129B9D418C}" sibTransId="{1F9EF6F4-D405-4DE0-854F-67E7FB3542B4}"/>
    <dgm:cxn modelId="{D298EFBF-7DC3-43B0-8657-C0F80172B8E7}" type="presOf" srcId="{502E3D8A-2EB4-4F46-89BF-0DE9B693EAF9}" destId="{FE2AF198-C72B-44AA-A6F7-A358DE83D85E}" srcOrd="0" destOrd="0" presId="urn:microsoft.com/office/officeart/2018/5/layout/CenteredIconLabelDescriptionList"/>
    <dgm:cxn modelId="{FD9CC3C4-53CC-4B80-8F39-BEAB259C409A}" type="presOf" srcId="{8093FA72-36A9-4876-8F89-A99A83D999B0}" destId="{FF5B7A05-67C5-48CC-A87C-89336BCB3995}" srcOrd="0" destOrd="1" presId="urn:microsoft.com/office/officeart/2018/5/layout/CenteredIconLabelDescriptionList"/>
    <dgm:cxn modelId="{0B348DCA-2530-4583-A77F-8C0D23CFE0FA}" type="presOf" srcId="{E97AF2BD-442F-4ECB-80CC-C29A5619ECA9}" destId="{06715135-80B8-4DCF-B6C7-B9FC2CBFFD23}" srcOrd="0" destOrd="2" presId="urn:microsoft.com/office/officeart/2018/5/layout/CenteredIconLabelDescriptionList"/>
    <dgm:cxn modelId="{FD467DE2-BE14-4AA4-A78C-8E9A80B06DC4}" srcId="{502E3D8A-2EB4-4F46-89BF-0DE9B693EAF9}" destId="{22CED395-8797-4FBF-9BA2-5E6C758D6CDC}" srcOrd="3" destOrd="0" parTransId="{B3E1187C-F31B-467F-8C47-10887D827A10}" sibTransId="{C1179472-EC2C-423A-8EF9-754D0C39D2EE}"/>
    <dgm:cxn modelId="{F02201F4-E4EA-4364-B1EA-BF6A3A5DFBEB}" srcId="{502E3D8A-2EB4-4F46-89BF-0DE9B693EAF9}" destId="{232BA839-4229-4EE0-A706-7E1F36FB1399}" srcOrd="2" destOrd="0" parTransId="{D286697E-C682-466E-871F-E0DE644377F0}" sibTransId="{AF5242B1-4E49-475C-ABAB-1BADDCD4C76A}"/>
    <dgm:cxn modelId="{7CB3CDB6-43F7-46D5-A3CC-509E7387B7D8}" type="presParOf" srcId="{FE2AF198-C72B-44AA-A6F7-A358DE83D85E}" destId="{F2BE3F1F-9FC2-45CE-967F-A7702E671F6A}" srcOrd="0" destOrd="0" presId="urn:microsoft.com/office/officeart/2018/5/layout/CenteredIconLabelDescriptionList"/>
    <dgm:cxn modelId="{53BFFD12-4519-4033-BA66-A25ED1966CD0}" type="presParOf" srcId="{F2BE3F1F-9FC2-45CE-967F-A7702E671F6A}" destId="{02869EC7-B7E5-4F36-96A4-DDE74FDD2191}" srcOrd="0" destOrd="0" presId="urn:microsoft.com/office/officeart/2018/5/layout/CenteredIconLabelDescriptionList"/>
    <dgm:cxn modelId="{3ACF0ED7-1D07-4C1B-820C-E9F95EA11B7E}" type="presParOf" srcId="{F2BE3F1F-9FC2-45CE-967F-A7702E671F6A}" destId="{FF3EA21D-F636-4A31-9338-6B529D9DAE9C}" srcOrd="1" destOrd="0" presId="urn:microsoft.com/office/officeart/2018/5/layout/CenteredIconLabelDescriptionList"/>
    <dgm:cxn modelId="{CBB4DA40-AD64-481E-A360-CC5F0E8B1BF1}" type="presParOf" srcId="{F2BE3F1F-9FC2-45CE-967F-A7702E671F6A}" destId="{05401AE8-B4DF-447F-A147-682952075A53}" srcOrd="2" destOrd="0" presId="urn:microsoft.com/office/officeart/2018/5/layout/CenteredIconLabelDescriptionList"/>
    <dgm:cxn modelId="{BAB8C698-28C7-4021-B07B-B5B54C0E1E63}" type="presParOf" srcId="{F2BE3F1F-9FC2-45CE-967F-A7702E671F6A}" destId="{791473E6-BE99-463F-A129-795743B62464}" srcOrd="3" destOrd="0" presId="urn:microsoft.com/office/officeart/2018/5/layout/CenteredIconLabelDescriptionList"/>
    <dgm:cxn modelId="{35A4902E-7BDD-4D8F-ACF2-DCD4FFCA75BF}" type="presParOf" srcId="{F2BE3F1F-9FC2-45CE-967F-A7702E671F6A}" destId="{06715135-80B8-4DCF-B6C7-B9FC2CBFFD23}" srcOrd="4" destOrd="0" presId="urn:microsoft.com/office/officeart/2018/5/layout/CenteredIconLabelDescriptionList"/>
    <dgm:cxn modelId="{B1EFEE4C-5AF5-4813-8E24-31FEB377A4FD}" type="presParOf" srcId="{FE2AF198-C72B-44AA-A6F7-A358DE83D85E}" destId="{9AA727A7-4C33-46C8-9CDF-B0AD09BD7D54}" srcOrd="1" destOrd="0" presId="urn:microsoft.com/office/officeart/2018/5/layout/CenteredIconLabelDescriptionList"/>
    <dgm:cxn modelId="{CA7CDA64-2336-4A67-B4B1-896E89581ED6}" type="presParOf" srcId="{FE2AF198-C72B-44AA-A6F7-A358DE83D85E}" destId="{F305F5FA-1308-4683-A450-98D0055E06FE}" srcOrd="2" destOrd="0" presId="urn:microsoft.com/office/officeart/2018/5/layout/CenteredIconLabelDescriptionList"/>
    <dgm:cxn modelId="{27598AA9-A1AC-46FA-8E53-347BB15BD6D1}" type="presParOf" srcId="{F305F5FA-1308-4683-A450-98D0055E06FE}" destId="{85276A8E-543E-45D6-8BFC-899F91412624}" srcOrd="0" destOrd="0" presId="urn:microsoft.com/office/officeart/2018/5/layout/CenteredIconLabelDescriptionList"/>
    <dgm:cxn modelId="{49CCB804-8900-4F5B-9832-420475E50D34}" type="presParOf" srcId="{F305F5FA-1308-4683-A450-98D0055E06FE}" destId="{6D325E68-AE4D-4112-AB43-5C1CBEFC3F89}" srcOrd="1" destOrd="0" presId="urn:microsoft.com/office/officeart/2018/5/layout/CenteredIconLabelDescriptionList"/>
    <dgm:cxn modelId="{DB5D09D5-705D-40D7-B0F5-A52EA6BEC75B}" type="presParOf" srcId="{F305F5FA-1308-4683-A450-98D0055E06FE}" destId="{521B6082-19D9-4AAC-B0A6-EB16D79FF0E8}" srcOrd="2" destOrd="0" presId="urn:microsoft.com/office/officeart/2018/5/layout/CenteredIconLabelDescriptionList"/>
    <dgm:cxn modelId="{83F644D6-F2A1-498C-9D1F-94E938A48B85}" type="presParOf" srcId="{F305F5FA-1308-4683-A450-98D0055E06FE}" destId="{7C4A5F93-625E-4429-91A4-E73363F1AF00}" srcOrd="3" destOrd="0" presId="urn:microsoft.com/office/officeart/2018/5/layout/CenteredIconLabelDescriptionList"/>
    <dgm:cxn modelId="{D2FCDE47-B3D7-40F3-A211-6BC4FD66BF58}" type="presParOf" srcId="{F305F5FA-1308-4683-A450-98D0055E06FE}" destId="{ABC119E1-8840-4084-830C-429378AD0E1D}" srcOrd="4" destOrd="0" presId="urn:microsoft.com/office/officeart/2018/5/layout/CenteredIconLabelDescriptionList"/>
    <dgm:cxn modelId="{DA2316E6-C74E-41FB-BE1D-67E1CAECA210}" type="presParOf" srcId="{FE2AF198-C72B-44AA-A6F7-A358DE83D85E}" destId="{87CA1D16-7605-4BD6-B42F-70A79B531A7D}" srcOrd="3" destOrd="0" presId="urn:microsoft.com/office/officeart/2018/5/layout/CenteredIconLabelDescriptionList"/>
    <dgm:cxn modelId="{B1D3866C-DDA5-4DAF-A9DB-E50CEED1A16F}" type="presParOf" srcId="{FE2AF198-C72B-44AA-A6F7-A358DE83D85E}" destId="{F2C4D26E-4C74-4AE9-85B9-860031430D9B}" srcOrd="4" destOrd="0" presId="urn:microsoft.com/office/officeart/2018/5/layout/CenteredIconLabelDescriptionList"/>
    <dgm:cxn modelId="{B775F45A-A867-4140-A620-A98573F345F9}" type="presParOf" srcId="{F2C4D26E-4C74-4AE9-85B9-860031430D9B}" destId="{E41D0928-95B8-41A8-80D2-C211EC07A5C3}" srcOrd="0" destOrd="0" presId="urn:microsoft.com/office/officeart/2018/5/layout/CenteredIconLabelDescriptionList"/>
    <dgm:cxn modelId="{042B45B3-42E6-46B9-B88D-6BF646D9074D}" type="presParOf" srcId="{F2C4D26E-4C74-4AE9-85B9-860031430D9B}" destId="{5C3E205A-9340-4B0F-A803-7B1DA067B247}" srcOrd="1" destOrd="0" presId="urn:microsoft.com/office/officeart/2018/5/layout/CenteredIconLabelDescriptionList"/>
    <dgm:cxn modelId="{DDC69213-A238-43D4-B983-5CAB6B0C33B7}" type="presParOf" srcId="{F2C4D26E-4C74-4AE9-85B9-860031430D9B}" destId="{1FB75C85-3B88-4A0A-978A-C0804BD77009}" srcOrd="2" destOrd="0" presId="urn:microsoft.com/office/officeart/2018/5/layout/CenteredIconLabelDescriptionList"/>
    <dgm:cxn modelId="{1F5BA4FA-7E52-42D8-A65C-554F89F21971}" type="presParOf" srcId="{F2C4D26E-4C74-4AE9-85B9-860031430D9B}" destId="{EA45D0BF-4D28-41F9-BBF1-F5B4CD828111}" srcOrd="3" destOrd="0" presId="urn:microsoft.com/office/officeart/2018/5/layout/CenteredIconLabelDescriptionList"/>
    <dgm:cxn modelId="{5431A952-8789-46CF-A1B4-146FDC2BC4E9}" type="presParOf" srcId="{F2C4D26E-4C74-4AE9-85B9-860031430D9B}" destId="{AE40CC91-56FB-4AF3-ADF8-13EB68BD9195}" srcOrd="4" destOrd="0" presId="urn:microsoft.com/office/officeart/2018/5/layout/CenteredIconLabelDescriptionList"/>
    <dgm:cxn modelId="{BF1C62CA-9AC7-419D-AEC7-EF70A513F378}" type="presParOf" srcId="{FE2AF198-C72B-44AA-A6F7-A358DE83D85E}" destId="{14FE351F-6C2E-45D4-A118-BDBF03774D3C}" srcOrd="5" destOrd="0" presId="urn:microsoft.com/office/officeart/2018/5/layout/CenteredIconLabelDescriptionList"/>
    <dgm:cxn modelId="{AF0E0D32-9348-4CD7-A40D-E54187596F82}" type="presParOf" srcId="{FE2AF198-C72B-44AA-A6F7-A358DE83D85E}" destId="{8CA94FD5-D8E4-42D5-B77B-6510738DD433}" srcOrd="6" destOrd="0" presId="urn:microsoft.com/office/officeart/2018/5/layout/CenteredIconLabelDescriptionList"/>
    <dgm:cxn modelId="{3566C349-5640-448D-9405-362D8DF47137}" type="presParOf" srcId="{8CA94FD5-D8E4-42D5-B77B-6510738DD433}" destId="{437121C3-E231-4CAF-B86E-C601FFCE079A}" srcOrd="0" destOrd="0" presId="urn:microsoft.com/office/officeart/2018/5/layout/CenteredIconLabelDescriptionList"/>
    <dgm:cxn modelId="{6DAAED5E-7695-4C4B-AD8D-FD68A9448F45}" type="presParOf" srcId="{8CA94FD5-D8E4-42D5-B77B-6510738DD433}" destId="{A7764944-C0A0-4AC5-A75A-BF259737F6EF}" srcOrd="1" destOrd="0" presId="urn:microsoft.com/office/officeart/2018/5/layout/CenteredIconLabelDescriptionList"/>
    <dgm:cxn modelId="{8D755C0E-E9AF-45D9-8AB4-7549A7EEFCBF}" type="presParOf" srcId="{8CA94FD5-D8E4-42D5-B77B-6510738DD433}" destId="{5EDE830B-F185-4938-8EE6-2959A96EA93B}" srcOrd="2" destOrd="0" presId="urn:microsoft.com/office/officeart/2018/5/layout/CenteredIconLabelDescriptionList"/>
    <dgm:cxn modelId="{F1EB70BE-2B84-42DF-A696-DC23ACEAC620}" type="presParOf" srcId="{8CA94FD5-D8E4-42D5-B77B-6510738DD433}" destId="{8FB41E7A-38F8-4263-B615-1E8284B51116}" srcOrd="3" destOrd="0" presId="urn:microsoft.com/office/officeart/2018/5/layout/CenteredIconLabelDescriptionList"/>
    <dgm:cxn modelId="{36CC5133-41E5-4D9E-AC62-804ABCABA6DC}" type="presParOf" srcId="{8CA94FD5-D8E4-42D5-B77B-6510738DD433}" destId="{FF5B7A05-67C5-48CC-A87C-89336BCB3995}" srcOrd="4" destOrd="0" presId="urn:microsoft.com/office/officeart/2018/5/layout/CenteredIconLabelDescriptionList"/>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B1E0C6B-D9C0-4347-8132-D472285D8EB7}" type="doc">
      <dgm:prSet loTypeId="urn:microsoft.com/office/officeart/2005/8/layout/vList5" loCatId="list" qsTypeId="urn:microsoft.com/office/officeart/2005/8/quickstyle/simple4" qsCatId="simple" csTypeId="urn:microsoft.com/office/officeart/2005/8/colors/accent3_2" csCatId="accent3" phldr="1"/>
      <dgm:spPr/>
      <dgm:t>
        <a:bodyPr/>
        <a:lstStyle/>
        <a:p>
          <a:endParaRPr lang="en-US"/>
        </a:p>
      </dgm:t>
    </dgm:pt>
    <dgm:pt modelId="{7DC678BB-D0BB-47EF-8E2A-FDF22958A658}">
      <dgm:prSet/>
      <dgm:spPr/>
      <dgm:t>
        <a:bodyPr/>
        <a:lstStyle/>
        <a:p>
          <a:r>
            <a:rPr lang="en-US" b="1" dirty="0"/>
            <a:t>W0: </a:t>
          </a:r>
        </a:p>
        <a:p>
          <a:r>
            <a:rPr lang="en-US" b="1" dirty="0"/>
            <a:t>WBM run 2010-2015</a:t>
          </a:r>
        </a:p>
      </dgm:t>
    </dgm:pt>
    <dgm:pt modelId="{456EA555-488B-4F35-AB90-A33DD6B53FAF}" type="parTrans" cxnId="{F59B6202-8936-4221-AB57-BFBDAEA1D3D7}">
      <dgm:prSet/>
      <dgm:spPr/>
      <dgm:t>
        <a:bodyPr/>
        <a:lstStyle/>
        <a:p>
          <a:endParaRPr lang="en-US" b="1"/>
        </a:p>
      </dgm:t>
    </dgm:pt>
    <dgm:pt modelId="{F933AD8C-6736-476A-BEF5-094B379A82F6}" type="sibTrans" cxnId="{F59B6202-8936-4221-AB57-BFBDAEA1D3D7}">
      <dgm:prSet/>
      <dgm:spPr/>
      <dgm:t>
        <a:bodyPr/>
        <a:lstStyle/>
        <a:p>
          <a:endParaRPr lang="en-US" b="1"/>
        </a:p>
      </dgm:t>
    </dgm:pt>
    <dgm:pt modelId="{0D9B411E-7A41-4912-9EF3-6EA06AF44FD9}">
      <dgm:prSet/>
      <dgm:spPr/>
      <dgm:t>
        <a:bodyPr/>
        <a:lstStyle/>
        <a:p>
          <a:r>
            <a:rPr lang="en-US" b="1" dirty="0"/>
            <a:t>S1W0: </a:t>
          </a:r>
        </a:p>
        <a:p>
          <a:r>
            <a:rPr lang="en-US" b="1" dirty="0"/>
            <a:t>SIMPLE run based on WBM (W0) outputs</a:t>
          </a:r>
        </a:p>
      </dgm:t>
    </dgm:pt>
    <dgm:pt modelId="{C94B7257-C09F-45E7-8D5D-93282875CB81}" type="parTrans" cxnId="{CD2A7524-42F5-4770-A4EE-38BD5295AD84}">
      <dgm:prSet/>
      <dgm:spPr/>
      <dgm:t>
        <a:bodyPr/>
        <a:lstStyle/>
        <a:p>
          <a:endParaRPr lang="en-US" b="1"/>
        </a:p>
      </dgm:t>
    </dgm:pt>
    <dgm:pt modelId="{6D1E75A0-D00C-4FCA-BB82-2303A9DAE48E}" type="sibTrans" cxnId="{CD2A7524-42F5-4770-A4EE-38BD5295AD84}">
      <dgm:prSet/>
      <dgm:spPr/>
      <dgm:t>
        <a:bodyPr/>
        <a:lstStyle/>
        <a:p>
          <a:endParaRPr lang="en-US" b="1"/>
        </a:p>
      </dgm:t>
    </dgm:pt>
    <dgm:pt modelId="{AA700FCF-440C-41C5-A680-CA62E4E12B25}">
      <dgm:prSet/>
      <dgm:spPr/>
      <dgm:t>
        <a:bodyPr/>
        <a:lstStyle/>
        <a:p>
          <a:r>
            <a:rPr lang="en-US" b="1" dirty="0"/>
            <a:t>W1S1: </a:t>
          </a:r>
        </a:p>
        <a:p>
          <a:r>
            <a:rPr lang="en-US" b="1" dirty="0"/>
            <a:t>WBM run based on SIMPLE (S1)</a:t>
          </a:r>
        </a:p>
      </dgm:t>
    </dgm:pt>
    <dgm:pt modelId="{8A8550EB-EA0F-4E64-BF5D-8B5B73492AC8}" type="parTrans" cxnId="{4E38964D-9EB7-4E51-AEC5-3A483119E756}">
      <dgm:prSet/>
      <dgm:spPr/>
      <dgm:t>
        <a:bodyPr/>
        <a:lstStyle/>
        <a:p>
          <a:endParaRPr lang="en-US" b="1"/>
        </a:p>
      </dgm:t>
    </dgm:pt>
    <dgm:pt modelId="{7200D1AB-0B49-45B5-9924-C12026F4DBF3}" type="sibTrans" cxnId="{4E38964D-9EB7-4E51-AEC5-3A483119E756}">
      <dgm:prSet/>
      <dgm:spPr/>
      <dgm:t>
        <a:bodyPr/>
        <a:lstStyle/>
        <a:p>
          <a:endParaRPr lang="en-US" b="1"/>
        </a:p>
      </dgm:t>
    </dgm:pt>
    <dgm:pt modelId="{1502A068-1BB8-403B-972B-B32A4F6ED0CD}">
      <dgm:prSet/>
      <dgm:spPr/>
      <dgm:t>
        <a:bodyPr/>
        <a:lstStyle/>
        <a:p>
          <a:r>
            <a:rPr lang="en-US" b="1" dirty="0"/>
            <a:t>S2W1: </a:t>
          </a:r>
        </a:p>
        <a:p>
          <a:r>
            <a:rPr lang="en-US" b="1" dirty="0"/>
            <a:t>SIMPLE run based on WBM (W1)</a:t>
          </a:r>
        </a:p>
      </dgm:t>
    </dgm:pt>
    <dgm:pt modelId="{EF236AD7-0C9F-482E-BB4C-37213550962B}" type="parTrans" cxnId="{237189B5-F613-4BE2-A752-388CA4336CFA}">
      <dgm:prSet/>
      <dgm:spPr/>
      <dgm:t>
        <a:bodyPr/>
        <a:lstStyle/>
        <a:p>
          <a:endParaRPr lang="en-US" b="1"/>
        </a:p>
      </dgm:t>
    </dgm:pt>
    <dgm:pt modelId="{2B3CDB30-9D01-462B-8072-0CCB3BB462CC}" type="sibTrans" cxnId="{237189B5-F613-4BE2-A752-388CA4336CFA}">
      <dgm:prSet/>
      <dgm:spPr/>
      <dgm:t>
        <a:bodyPr/>
        <a:lstStyle/>
        <a:p>
          <a:endParaRPr lang="en-US" b="1"/>
        </a:p>
      </dgm:t>
    </dgm:pt>
    <dgm:pt modelId="{E7EA2618-2D33-48E3-981C-19BCC4FD7A01}" type="pres">
      <dgm:prSet presAssocID="{2B1E0C6B-D9C0-4347-8132-D472285D8EB7}" presName="Name0" presStyleCnt="0">
        <dgm:presLayoutVars>
          <dgm:dir/>
          <dgm:animLvl val="lvl"/>
          <dgm:resizeHandles val="exact"/>
        </dgm:presLayoutVars>
      </dgm:prSet>
      <dgm:spPr/>
    </dgm:pt>
    <dgm:pt modelId="{999DE96F-7796-49CF-984B-6818A54FB38A}" type="pres">
      <dgm:prSet presAssocID="{7DC678BB-D0BB-47EF-8E2A-FDF22958A658}" presName="linNode" presStyleCnt="0"/>
      <dgm:spPr/>
    </dgm:pt>
    <dgm:pt modelId="{FFC7616C-E842-4E18-BC24-10D2D4108480}" type="pres">
      <dgm:prSet presAssocID="{7DC678BB-D0BB-47EF-8E2A-FDF22958A658}" presName="parentText" presStyleLbl="node1" presStyleIdx="0" presStyleCnt="4">
        <dgm:presLayoutVars>
          <dgm:chMax val="1"/>
          <dgm:bulletEnabled val="1"/>
        </dgm:presLayoutVars>
      </dgm:prSet>
      <dgm:spPr/>
    </dgm:pt>
    <dgm:pt modelId="{7D4D6662-2074-4160-A816-113E9F5488DA}" type="pres">
      <dgm:prSet presAssocID="{F933AD8C-6736-476A-BEF5-094B379A82F6}" presName="sp" presStyleCnt="0"/>
      <dgm:spPr/>
    </dgm:pt>
    <dgm:pt modelId="{4CF59E6F-4CED-48E4-92DF-E9325AD82554}" type="pres">
      <dgm:prSet presAssocID="{0D9B411E-7A41-4912-9EF3-6EA06AF44FD9}" presName="linNode" presStyleCnt="0"/>
      <dgm:spPr/>
    </dgm:pt>
    <dgm:pt modelId="{FBD1B123-BE13-4FE8-84A4-589ABCEBABD7}" type="pres">
      <dgm:prSet presAssocID="{0D9B411E-7A41-4912-9EF3-6EA06AF44FD9}" presName="parentText" presStyleLbl="node1" presStyleIdx="1" presStyleCnt="4">
        <dgm:presLayoutVars>
          <dgm:chMax val="1"/>
          <dgm:bulletEnabled val="1"/>
        </dgm:presLayoutVars>
      </dgm:prSet>
      <dgm:spPr/>
    </dgm:pt>
    <dgm:pt modelId="{73941C31-E33D-4C0D-9A53-F469484A263F}" type="pres">
      <dgm:prSet presAssocID="{6D1E75A0-D00C-4FCA-BB82-2303A9DAE48E}" presName="sp" presStyleCnt="0"/>
      <dgm:spPr/>
    </dgm:pt>
    <dgm:pt modelId="{2DCE2726-64A5-470D-8138-1E2B91E9E6CF}" type="pres">
      <dgm:prSet presAssocID="{AA700FCF-440C-41C5-A680-CA62E4E12B25}" presName="linNode" presStyleCnt="0"/>
      <dgm:spPr/>
    </dgm:pt>
    <dgm:pt modelId="{C2A7DCDF-A1A7-4ED5-A5F3-68C5DB2BA225}" type="pres">
      <dgm:prSet presAssocID="{AA700FCF-440C-41C5-A680-CA62E4E12B25}" presName="parentText" presStyleLbl="node1" presStyleIdx="2" presStyleCnt="4">
        <dgm:presLayoutVars>
          <dgm:chMax val="1"/>
          <dgm:bulletEnabled val="1"/>
        </dgm:presLayoutVars>
      </dgm:prSet>
      <dgm:spPr/>
    </dgm:pt>
    <dgm:pt modelId="{32B0A859-C4BE-4D7D-BD08-FBE4190C4B63}" type="pres">
      <dgm:prSet presAssocID="{7200D1AB-0B49-45B5-9924-C12026F4DBF3}" presName="sp" presStyleCnt="0"/>
      <dgm:spPr/>
    </dgm:pt>
    <dgm:pt modelId="{30C70EF0-9DA1-46B6-9CF5-EDC0B79A2A4B}" type="pres">
      <dgm:prSet presAssocID="{1502A068-1BB8-403B-972B-B32A4F6ED0CD}" presName="linNode" presStyleCnt="0"/>
      <dgm:spPr/>
    </dgm:pt>
    <dgm:pt modelId="{ADBE1D44-3BD5-40CF-BF8C-DED65BF16D44}" type="pres">
      <dgm:prSet presAssocID="{1502A068-1BB8-403B-972B-B32A4F6ED0CD}" presName="parentText" presStyleLbl="node1" presStyleIdx="3" presStyleCnt="4">
        <dgm:presLayoutVars>
          <dgm:chMax val="1"/>
          <dgm:bulletEnabled val="1"/>
        </dgm:presLayoutVars>
      </dgm:prSet>
      <dgm:spPr/>
    </dgm:pt>
  </dgm:ptLst>
  <dgm:cxnLst>
    <dgm:cxn modelId="{F59B6202-8936-4221-AB57-BFBDAEA1D3D7}" srcId="{2B1E0C6B-D9C0-4347-8132-D472285D8EB7}" destId="{7DC678BB-D0BB-47EF-8E2A-FDF22958A658}" srcOrd="0" destOrd="0" parTransId="{456EA555-488B-4F35-AB90-A33DD6B53FAF}" sibTransId="{F933AD8C-6736-476A-BEF5-094B379A82F6}"/>
    <dgm:cxn modelId="{CD2A7524-42F5-4770-A4EE-38BD5295AD84}" srcId="{2B1E0C6B-D9C0-4347-8132-D472285D8EB7}" destId="{0D9B411E-7A41-4912-9EF3-6EA06AF44FD9}" srcOrd="1" destOrd="0" parTransId="{C94B7257-C09F-45E7-8D5D-93282875CB81}" sibTransId="{6D1E75A0-D00C-4FCA-BB82-2303A9DAE48E}"/>
    <dgm:cxn modelId="{D58C1637-C63C-44E2-BA34-44CF0C88806D}" type="presOf" srcId="{1502A068-1BB8-403B-972B-B32A4F6ED0CD}" destId="{ADBE1D44-3BD5-40CF-BF8C-DED65BF16D44}" srcOrd="0" destOrd="0" presId="urn:microsoft.com/office/officeart/2005/8/layout/vList5"/>
    <dgm:cxn modelId="{4E38964D-9EB7-4E51-AEC5-3A483119E756}" srcId="{2B1E0C6B-D9C0-4347-8132-D472285D8EB7}" destId="{AA700FCF-440C-41C5-A680-CA62E4E12B25}" srcOrd="2" destOrd="0" parTransId="{8A8550EB-EA0F-4E64-BF5D-8B5B73492AC8}" sibTransId="{7200D1AB-0B49-45B5-9924-C12026F4DBF3}"/>
    <dgm:cxn modelId="{A8CCC94E-2F38-4B99-83D4-AA76FD5DCDA0}" type="presOf" srcId="{AA700FCF-440C-41C5-A680-CA62E4E12B25}" destId="{C2A7DCDF-A1A7-4ED5-A5F3-68C5DB2BA225}" srcOrd="0" destOrd="0" presId="urn:microsoft.com/office/officeart/2005/8/layout/vList5"/>
    <dgm:cxn modelId="{40D3759A-EEEB-4473-A28B-C4AFC058BFF5}" type="presOf" srcId="{0D9B411E-7A41-4912-9EF3-6EA06AF44FD9}" destId="{FBD1B123-BE13-4FE8-84A4-589ABCEBABD7}" srcOrd="0" destOrd="0" presId="urn:microsoft.com/office/officeart/2005/8/layout/vList5"/>
    <dgm:cxn modelId="{237189B5-F613-4BE2-A752-388CA4336CFA}" srcId="{2B1E0C6B-D9C0-4347-8132-D472285D8EB7}" destId="{1502A068-1BB8-403B-972B-B32A4F6ED0CD}" srcOrd="3" destOrd="0" parTransId="{EF236AD7-0C9F-482E-BB4C-37213550962B}" sibTransId="{2B3CDB30-9D01-462B-8072-0CCB3BB462CC}"/>
    <dgm:cxn modelId="{72B87CD0-8402-419E-AEBF-8C34C2A33149}" type="presOf" srcId="{2B1E0C6B-D9C0-4347-8132-D472285D8EB7}" destId="{E7EA2618-2D33-48E3-981C-19BCC4FD7A01}" srcOrd="0" destOrd="0" presId="urn:microsoft.com/office/officeart/2005/8/layout/vList5"/>
    <dgm:cxn modelId="{FEE975F5-1EB3-45C4-AB84-998936673EF2}" type="presOf" srcId="{7DC678BB-D0BB-47EF-8E2A-FDF22958A658}" destId="{FFC7616C-E842-4E18-BC24-10D2D4108480}" srcOrd="0" destOrd="0" presId="urn:microsoft.com/office/officeart/2005/8/layout/vList5"/>
    <dgm:cxn modelId="{C13C5283-1986-4CC1-82DC-5F8D2CECDD8A}" type="presParOf" srcId="{E7EA2618-2D33-48E3-981C-19BCC4FD7A01}" destId="{999DE96F-7796-49CF-984B-6818A54FB38A}" srcOrd="0" destOrd="0" presId="urn:microsoft.com/office/officeart/2005/8/layout/vList5"/>
    <dgm:cxn modelId="{B2D93A87-30EB-4762-B96D-671DDFFDEE53}" type="presParOf" srcId="{999DE96F-7796-49CF-984B-6818A54FB38A}" destId="{FFC7616C-E842-4E18-BC24-10D2D4108480}" srcOrd="0" destOrd="0" presId="urn:microsoft.com/office/officeart/2005/8/layout/vList5"/>
    <dgm:cxn modelId="{5B29F135-94B4-42B4-A37D-85D4EE9C54A6}" type="presParOf" srcId="{E7EA2618-2D33-48E3-981C-19BCC4FD7A01}" destId="{7D4D6662-2074-4160-A816-113E9F5488DA}" srcOrd="1" destOrd="0" presId="urn:microsoft.com/office/officeart/2005/8/layout/vList5"/>
    <dgm:cxn modelId="{5091F7E7-C606-4A42-9B8D-079856A67D7E}" type="presParOf" srcId="{E7EA2618-2D33-48E3-981C-19BCC4FD7A01}" destId="{4CF59E6F-4CED-48E4-92DF-E9325AD82554}" srcOrd="2" destOrd="0" presId="urn:microsoft.com/office/officeart/2005/8/layout/vList5"/>
    <dgm:cxn modelId="{C7C917AF-5433-4B7E-A4F2-519E5D2D39BA}" type="presParOf" srcId="{4CF59E6F-4CED-48E4-92DF-E9325AD82554}" destId="{FBD1B123-BE13-4FE8-84A4-589ABCEBABD7}" srcOrd="0" destOrd="0" presId="urn:microsoft.com/office/officeart/2005/8/layout/vList5"/>
    <dgm:cxn modelId="{0790C798-0620-4A84-B063-24C6D7D9104F}" type="presParOf" srcId="{E7EA2618-2D33-48E3-981C-19BCC4FD7A01}" destId="{73941C31-E33D-4C0D-9A53-F469484A263F}" srcOrd="3" destOrd="0" presId="urn:microsoft.com/office/officeart/2005/8/layout/vList5"/>
    <dgm:cxn modelId="{B46DB32C-BACE-48F2-9013-05A3CCE5DE81}" type="presParOf" srcId="{E7EA2618-2D33-48E3-981C-19BCC4FD7A01}" destId="{2DCE2726-64A5-470D-8138-1E2B91E9E6CF}" srcOrd="4" destOrd="0" presId="urn:microsoft.com/office/officeart/2005/8/layout/vList5"/>
    <dgm:cxn modelId="{C2F00CBD-DBA4-45A7-9E45-87C4D03113BE}" type="presParOf" srcId="{2DCE2726-64A5-470D-8138-1E2B91E9E6CF}" destId="{C2A7DCDF-A1A7-4ED5-A5F3-68C5DB2BA225}" srcOrd="0" destOrd="0" presId="urn:microsoft.com/office/officeart/2005/8/layout/vList5"/>
    <dgm:cxn modelId="{7BD05004-C675-43E7-B6A7-DC09E6BE5468}" type="presParOf" srcId="{E7EA2618-2D33-48E3-981C-19BCC4FD7A01}" destId="{32B0A859-C4BE-4D7D-BD08-FBE4190C4B63}" srcOrd="5" destOrd="0" presId="urn:microsoft.com/office/officeart/2005/8/layout/vList5"/>
    <dgm:cxn modelId="{AF232EB9-3080-4C11-9162-4D64F0BBAEE2}" type="presParOf" srcId="{E7EA2618-2D33-48E3-981C-19BCC4FD7A01}" destId="{30C70EF0-9DA1-46B6-9CF5-EDC0B79A2A4B}" srcOrd="6" destOrd="0" presId="urn:microsoft.com/office/officeart/2005/8/layout/vList5"/>
    <dgm:cxn modelId="{5EF9C40A-CA66-4E3B-9B11-3AC8FB31A461}" type="presParOf" srcId="{30C70EF0-9DA1-46B6-9CF5-EDC0B79A2A4B}" destId="{ADBE1D44-3BD5-40CF-BF8C-DED65BF16D44}"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869EC7-B7E5-4F36-96A4-DDE74FDD2191}">
      <dsp:nvSpPr>
        <dsp:cNvPr id="0" name=""/>
        <dsp:cNvSpPr/>
      </dsp:nvSpPr>
      <dsp:spPr>
        <a:xfrm>
          <a:off x="624137" y="962912"/>
          <a:ext cx="1096210" cy="109621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5401AE8-B4DF-447F-A147-682952075A53}">
      <dsp:nvSpPr>
        <dsp:cNvPr id="0" name=""/>
        <dsp:cNvSpPr/>
      </dsp:nvSpPr>
      <dsp:spPr>
        <a:xfrm>
          <a:off x="13219" y="2000874"/>
          <a:ext cx="2318046" cy="3477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defRPr b="1"/>
          </a:pPr>
          <a:r>
            <a:rPr lang="en-US" sz="2200" kern="1200" dirty="0"/>
            <a:t>weather</a:t>
          </a:r>
        </a:p>
      </dsp:txBody>
      <dsp:txXfrm>
        <a:off x="13219" y="2000874"/>
        <a:ext cx="2318046" cy="347706"/>
      </dsp:txXfrm>
    </dsp:sp>
    <dsp:sp modelId="{06715135-80B8-4DCF-B6C7-B9FC2CBFFD23}">
      <dsp:nvSpPr>
        <dsp:cNvPr id="0" name=""/>
        <dsp:cNvSpPr/>
      </dsp:nvSpPr>
      <dsp:spPr>
        <a:xfrm>
          <a:off x="13219" y="2387743"/>
          <a:ext cx="2318046" cy="10006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en-US" sz="1700" kern="1200" dirty="0"/>
            <a:t>Precipitation</a:t>
          </a:r>
        </a:p>
        <a:p>
          <a:pPr marL="0" lvl="0" indent="0" algn="ctr" defTabSz="755650">
            <a:lnSpc>
              <a:spcPct val="100000"/>
            </a:lnSpc>
            <a:spcBef>
              <a:spcPct val="0"/>
            </a:spcBef>
            <a:spcAft>
              <a:spcPct val="35000"/>
            </a:spcAft>
            <a:buNone/>
          </a:pPr>
          <a:r>
            <a:rPr lang="en-US" sz="1700" kern="1200" dirty="0"/>
            <a:t> Temperature</a:t>
          </a:r>
        </a:p>
        <a:p>
          <a:pPr marL="0" lvl="0" indent="0" algn="ctr" defTabSz="755650">
            <a:lnSpc>
              <a:spcPct val="100000"/>
            </a:lnSpc>
            <a:spcBef>
              <a:spcPct val="0"/>
            </a:spcBef>
            <a:spcAft>
              <a:spcPct val="35000"/>
            </a:spcAft>
            <a:buNone/>
          </a:pPr>
          <a:r>
            <a:rPr lang="en-US" sz="1700" kern="1200" dirty="0"/>
            <a:t>…</a:t>
          </a:r>
        </a:p>
        <a:p>
          <a:pPr marL="0" lvl="0" indent="0" algn="ctr" defTabSz="755650">
            <a:lnSpc>
              <a:spcPct val="100000"/>
            </a:lnSpc>
            <a:spcBef>
              <a:spcPct val="0"/>
            </a:spcBef>
            <a:spcAft>
              <a:spcPct val="35000"/>
            </a:spcAft>
            <a:buNone/>
          </a:pPr>
          <a:r>
            <a:rPr lang="en-US" sz="1700" kern="1200" dirty="0">
              <a:solidFill>
                <a:schemeClr val="accent6">
                  <a:lumMod val="75000"/>
                </a:schemeClr>
              </a:solidFill>
            </a:rPr>
            <a:t>Irrigation extent</a:t>
          </a:r>
        </a:p>
        <a:p>
          <a:pPr marL="0" lvl="0" indent="0" algn="ctr" defTabSz="755650">
            <a:lnSpc>
              <a:spcPct val="100000"/>
            </a:lnSpc>
            <a:spcBef>
              <a:spcPct val="0"/>
            </a:spcBef>
            <a:spcAft>
              <a:spcPct val="35000"/>
            </a:spcAft>
            <a:buNone/>
          </a:pPr>
          <a:r>
            <a:rPr lang="en-US" sz="1700" kern="1200" dirty="0">
              <a:solidFill>
                <a:schemeClr val="accent6">
                  <a:lumMod val="75000"/>
                </a:schemeClr>
              </a:solidFill>
            </a:rPr>
            <a:t>Irrigation efficiency</a:t>
          </a:r>
        </a:p>
      </dsp:txBody>
      <dsp:txXfrm>
        <a:off x="13219" y="2387743"/>
        <a:ext cx="2318046" cy="1000682"/>
      </dsp:txXfrm>
    </dsp:sp>
    <dsp:sp modelId="{85276A8E-543E-45D6-8BFC-899F91412624}">
      <dsp:nvSpPr>
        <dsp:cNvPr id="0" name=""/>
        <dsp:cNvSpPr/>
      </dsp:nvSpPr>
      <dsp:spPr>
        <a:xfrm>
          <a:off x="3347842" y="962912"/>
          <a:ext cx="1096210" cy="109621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21B6082-19D9-4AAC-B0A6-EB16D79FF0E8}">
      <dsp:nvSpPr>
        <dsp:cNvPr id="0" name=""/>
        <dsp:cNvSpPr/>
      </dsp:nvSpPr>
      <dsp:spPr>
        <a:xfrm>
          <a:off x="2736924" y="2000874"/>
          <a:ext cx="2318046" cy="3477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defRPr b="1"/>
          </a:pPr>
          <a:r>
            <a:rPr lang="en-US" sz="2200" kern="1200" dirty="0"/>
            <a:t>Water</a:t>
          </a:r>
        </a:p>
      </dsp:txBody>
      <dsp:txXfrm>
        <a:off x="2736924" y="2000874"/>
        <a:ext cx="2318046" cy="347706"/>
      </dsp:txXfrm>
    </dsp:sp>
    <dsp:sp modelId="{ABC119E1-8840-4084-830C-429378AD0E1D}">
      <dsp:nvSpPr>
        <dsp:cNvPr id="0" name=""/>
        <dsp:cNvSpPr/>
      </dsp:nvSpPr>
      <dsp:spPr>
        <a:xfrm>
          <a:off x="2736924" y="2387743"/>
          <a:ext cx="2318046" cy="10006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en-US" sz="1700" kern="1200" dirty="0">
              <a:solidFill>
                <a:schemeClr val="accent5">
                  <a:lumMod val="50000"/>
                </a:schemeClr>
              </a:solidFill>
            </a:rPr>
            <a:t>Groundwater</a:t>
          </a:r>
        </a:p>
        <a:p>
          <a:pPr marL="0" lvl="0" indent="0" algn="ctr" defTabSz="755650">
            <a:lnSpc>
              <a:spcPct val="100000"/>
            </a:lnSpc>
            <a:spcBef>
              <a:spcPct val="0"/>
            </a:spcBef>
            <a:spcAft>
              <a:spcPct val="35000"/>
            </a:spcAft>
            <a:buNone/>
          </a:pPr>
          <a:r>
            <a:rPr lang="en-US" sz="1700" kern="1200" dirty="0">
              <a:solidFill>
                <a:schemeClr val="accent5">
                  <a:lumMod val="50000"/>
                </a:schemeClr>
              </a:solidFill>
            </a:rPr>
            <a:t>Surface water</a:t>
          </a:r>
        </a:p>
        <a:p>
          <a:pPr marL="0" lvl="0" indent="0" algn="ctr" defTabSz="755650">
            <a:lnSpc>
              <a:spcPct val="100000"/>
            </a:lnSpc>
            <a:spcBef>
              <a:spcPct val="0"/>
            </a:spcBef>
            <a:spcAft>
              <a:spcPct val="35000"/>
            </a:spcAft>
            <a:buNone/>
          </a:pPr>
          <a:r>
            <a:rPr lang="en-US" sz="1700" kern="1200" dirty="0">
              <a:solidFill>
                <a:schemeClr val="accent5">
                  <a:lumMod val="50000"/>
                </a:schemeClr>
              </a:solidFill>
            </a:rPr>
            <a:t>Evapotranspiration </a:t>
          </a:r>
        </a:p>
        <a:p>
          <a:pPr marL="0" lvl="0" indent="0" algn="ctr" defTabSz="755650">
            <a:lnSpc>
              <a:spcPct val="100000"/>
            </a:lnSpc>
            <a:spcBef>
              <a:spcPct val="0"/>
            </a:spcBef>
            <a:spcAft>
              <a:spcPct val="35000"/>
            </a:spcAft>
            <a:buNone/>
          </a:pPr>
          <a:r>
            <a:rPr lang="en-US" sz="1700" kern="1200" dirty="0"/>
            <a:t>…</a:t>
          </a:r>
        </a:p>
        <a:p>
          <a:pPr marL="0" lvl="0" indent="0" algn="ctr" defTabSz="755650">
            <a:lnSpc>
              <a:spcPct val="100000"/>
            </a:lnSpc>
            <a:spcBef>
              <a:spcPct val="0"/>
            </a:spcBef>
            <a:spcAft>
              <a:spcPct val="35000"/>
            </a:spcAft>
            <a:buNone/>
          </a:pPr>
          <a:r>
            <a:rPr lang="en-US" sz="1700" kern="1200" dirty="0"/>
            <a:t>…</a:t>
          </a:r>
        </a:p>
      </dsp:txBody>
      <dsp:txXfrm>
        <a:off x="2736924" y="2387743"/>
        <a:ext cx="2318046" cy="1000682"/>
      </dsp:txXfrm>
    </dsp:sp>
    <dsp:sp modelId="{E41D0928-95B8-41A8-80D2-C211EC07A5C3}">
      <dsp:nvSpPr>
        <dsp:cNvPr id="0" name=""/>
        <dsp:cNvSpPr/>
      </dsp:nvSpPr>
      <dsp:spPr>
        <a:xfrm>
          <a:off x="6071547" y="973067"/>
          <a:ext cx="1096210" cy="109621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FB75C85-3B88-4A0A-978A-C0804BD77009}">
      <dsp:nvSpPr>
        <dsp:cNvPr id="0" name=""/>
        <dsp:cNvSpPr/>
      </dsp:nvSpPr>
      <dsp:spPr>
        <a:xfrm>
          <a:off x="5460629" y="2011029"/>
          <a:ext cx="2318046" cy="3477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defRPr b="1"/>
          </a:pPr>
          <a:r>
            <a:rPr lang="en-US" sz="2200" kern="1200" dirty="0"/>
            <a:t>Environment </a:t>
          </a:r>
        </a:p>
      </dsp:txBody>
      <dsp:txXfrm>
        <a:off x="5460629" y="2011029"/>
        <a:ext cx="2318046" cy="347706"/>
      </dsp:txXfrm>
    </dsp:sp>
    <dsp:sp modelId="{AE40CC91-56FB-4AF3-ADF8-13EB68BD9195}">
      <dsp:nvSpPr>
        <dsp:cNvPr id="0" name=""/>
        <dsp:cNvSpPr/>
      </dsp:nvSpPr>
      <dsp:spPr>
        <a:xfrm>
          <a:off x="5460629" y="2397898"/>
          <a:ext cx="2318046" cy="9803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en-US" sz="1700" kern="1200" dirty="0"/>
            <a:t>Groundwater supply</a:t>
          </a:r>
        </a:p>
        <a:p>
          <a:pPr marL="0" lvl="0" indent="0" algn="ctr" defTabSz="755650">
            <a:lnSpc>
              <a:spcPct val="100000"/>
            </a:lnSpc>
            <a:spcBef>
              <a:spcPct val="0"/>
            </a:spcBef>
            <a:spcAft>
              <a:spcPct val="35000"/>
            </a:spcAft>
            <a:buNone/>
          </a:pPr>
          <a:r>
            <a:rPr lang="en-US" sz="1700" kern="1200" dirty="0"/>
            <a:t>Surface water supply</a:t>
          </a:r>
        </a:p>
        <a:p>
          <a:pPr marL="0" lvl="0" indent="0" algn="ctr" defTabSz="755650">
            <a:lnSpc>
              <a:spcPct val="100000"/>
            </a:lnSpc>
            <a:spcBef>
              <a:spcPct val="0"/>
            </a:spcBef>
            <a:spcAft>
              <a:spcPct val="35000"/>
            </a:spcAft>
            <a:buNone/>
          </a:pPr>
          <a:r>
            <a:rPr lang="en-US" sz="1700" kern="1200" dirty="0"/>
            <a:t>Agronomic water demand</a:t>
          </a:r>
        </a:p>
      </dsp:txBody>
      <dsp:txXfrm>
        <a:off x="5460629" y="2397898"/>
        <a:ext cx="2318046" cy="980371"/>
      </dsp:txXfrm>
    </dsp:sp>
    <dsp:sp modelId="{437121C3-E231-4CAF-B86E-C601FFCE079A}">
      <dsp:nvSpPr>
        <dsp:cNvPr id="0" name=""/>
        <dsp:cNvSpPr/>
      </dsp:nvSpPr>
      <dsp:spPr>
        <a:xfrm>
          <a:off x="8795252" y="962912"/>
          <a:ext cx="1096210" cy="109621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EDE830B-F185-4938-8EE6-2959A96EA93B}">
      <dsp:nvSpPr>
        <dsp:cNvPr id="0" name=""/>
        <dsp:cNvSpPr/>
      </dsp:nvSpPr>
      <dsp:spPr>
        <a:xfrm>
          <a:off x="8184333" y="2000874"/>
          <a:ext cx="2318046" cy="3477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defRPr b="1"/>
          </a:pPr>
          <a:r>
            <a:rPr lang="en-US" sz="2200" kern="1200" dirty="0"/>
            <a:t>Decisions</a:t>
          </a:r>
        </a:p>
      </dsp:txBody>
      <dsp:txXfrm>
        <a:off x="8184333" y="2000874"/>
        <a:ext cx="2318046" cy="347706"/>
      </dsp:txXfrm>
    </dsp:sp>
    <dsp:sp modelId="{FF5B7A05-67C5-48CC-A87C-89336BCB3995}">
      <dsp:nvSpPr>
        <dsp:cNvPr id="0" name=""/>
        <dsp:cNvSpPr/>
      </dsp:nvSpPr>
      <dsp:spPr>
        <a:xfrm>
          <a:off x="8184333" y="2387743"/>
          <a:ext cx="2318046" cy="10006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en-US" sz="1700" kern="1200" dirty="0">
              <a:solidFill>
                <a:schemeClr val="accent6">
                  <a:lumMod val="75000"/>
                </a:schemeClr>
              </a:solidFill>
            </a:rPr>
            <a:t>Irrigation extent</a:t>
          </a:r>
        </a:p>
        <a:p>
          <a:pPr marL="0" lvl="0" indent="0" algn="ctr" defTabSz="755650">
            <a:lnSpc>
              <a:spcPct val="100000"/>
            </a:lnSpc>
            <a:spcBef>
              <a:spcPct val="0"/>
            </a:spcBef>
            <a:spcAft>
              <a:spcPct val="35000"/>
            </a:spcAft>
            <a:buNone/>
          </a:pPr>
          <a:r>
            <a:rPr lang="en-US" sz="1700" kern="1200" dirty="0"/>
            <a:t>Rainfed extent</a:t>
          </a:r>
        </a:p>
        <a:p>
          <a:pPr marL="0" lvl="0" indent="0" algn="ctr" defTabSz="755650">
            <a:lnSpc>
              <a:spcPct val="100000"/>
            </a:lnSpc>
            <a:spcBef>
              <a:spcPct val="0"/>
            </a:spcBef>
            <a:spcAft>
              <a:spcPct val="35000"/>
            </a:spcAft>
            <a:buNone/>
          </a:pPr>
          <a:r>
            <a:rPr lang="en-US" sz="1700" kern="1200" dirty="0">
              <a:solidFill>
                <a:schemeClr val="accent6">
                  <a:lumMod val="75000"/>
                </a:schemeClr>
              </a:solidFill>
            </a:rPr>
            <a:t>Irrigation technology</a:t>
          </a:r>
        </a:p>
        <a:p>
          <a:pPr marL="0" lvl="0" indent="0" algn="ctr" defTabSz="755650">
            <a:lnSpc>
              <a:spcPct val="100000"/>
            </a:lnSpc>
            <a:spcBef>
              <a:spcPct val="0"/>
            </a:spcBef>
            <a:spcAft>
              <a:spcPct val="35000"/>
            </a:spcAft>
            <a:buNone/>
          </a:pPr>
          <a:r>
            <a:rPr lang="en-US" sz="1700" kern="1200" dirty="0"/>
            <a:t>... </a:t>
          </a:r>
        </a:p>
        <a:p>
          <a:pPr marL="0" lvl="0" indent="0" algn="ctr" defTabSz="755650">
            <a:lnSpc>
              <a:spcPct val="100000"/>
            </a:lnSpc>
            <a:spcBef>
              <a:spcPct val="0"/>
            </a:spcBef>
            <a:spcAft>
              <a:spcPct val="35000"/>
            </a:spcAft>
            <a:buNone/>
          </a:pPr>
          <a:r>
            <a:rPr lang="en-US" sz="1700" kern="1200" dirty="0"/>
            <a:t>…</a:t>
          </a:r>
        </a:p>
      </dsp:txBody>
      <dsp:txXfrm>
        <a:off x="8184333" y="2387743"/>
        <a:ext cx="2318046" cy="10006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869EC7-B7E5-4F36-96A4-DDE74FDD2191}">
      <dsp:nvSpPr>
        <dsp:cNvPr id="0" name=""/>
        <dsp:cNvSpPr/>
      </dsp:nvSpPr>
      <dsp:spPr>
        <a:xfrm>
          <a:off x="546734" y="729960"/>
          <a:ext cx="972637" cy="97263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5401AE8-B4DF-447F-A147-682952075A53}">
      <dsp:nvSpPr>
        <dsp:cNvPr id="0" name=""/>
        <dsp:cNvSpPr/>
      </dsp:nvSpPr>
      <dsp:spPr>
        <a:xfrm>
          <a:off x="4683" y="1650802"/>
          <a:ext cx="2056739" cy="3085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100000"/>
            </a:lnSpc>
            <a:spcBef>
              <a:spcPct val="0"/>
            </a:spcBef>
            <a:spcAft>
              <a:spcPct val="35000"/>
            </a:spcAft>
            <a:buNone/>
            <a:defRPr b="1"/>
          </a:pPr>
          <a:r>
            <a:rPr lang="en-US" sz="1900" kern="1200" dirty="0"/>
            <a:t>weather</a:t>
          </a:r>
        </a:p>
      </dsp:txBody>
      <dsp:txXfrm>
        <a:off x="4683" y="1650802"/>
        <a:ext cx="2056739" cy="308510"/>
      </dsp:txXfrm>
    </dsp:sp>
    <dsp:sp modelId="{06715135-80B8-4DCF-B6C7-B9FC2CBFFD23}">
      <dsp:nvSpPr>
        <dsp:cNvPr id="0" name=""/>
        <dsp:cNvSpPr/>
      </dsp:nvSpPr>
      <dsp:spPr>
        <a:xfrm>
          <a:off x="4683" y="1994008"/>
          <a:ext cx="2056739" cy="11310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US" sz="1400" kern="1200" dirty="0"/>
            <a:t>Precipitation</a:t>
          </a:r>
        </a:p>
        <a:p>
          <a:pPr marL="0" lvl="0" indent="0" algn="ctr" defTabSz="622300">
            <a:lnSpc>
              <a:spcPct val="100000"/>
            </a:lnSpc>
            <a:spcBef>
              <a:spcPct val="0"/>
            </a:spcBef>
            <a:spcAft>
              <a:spcPct val="35000"/>
            </a:spcAft>
            <a:buNone/>
          </a:pPr>
          <a:r>
            <a:rPr lang="en-US" sz="1400" kern="1200" dirty="0"/>
            <a:t> Temperature</a:t>
          </a:r>
        </a:p>
        <a:p>
          <a:pPr marL="0" lvl="0" indent="0" algn="ctr" defTabSz="622300">
            <a:lnSpc>
              <a:spcPct val="100000"/>
            </a:lnSpc>
            <a:spcBef>
              <a:spcPct val="0"/>
            </a:spcBef>
            <a:spcAft>
              <a:spcPct val="35000"/>
            </a:spcAft>
            <a:buNone/>
          </a:pPr>
          <a:r>
            <a:rPr lang="en-US" sz="1400" kern="1200" dirty="0"/>
            <a:t>…</a:t>
          </a:r>
        </a:p>
        <a:p>
          <a:pPr marL="0" lvl="0" indent="0" algn="ctr" defTabSz="622300">
            <a:lnSpc>
              <a:spcPct val="100000"/>
            </a:lnSpc>
            <a:spcBef>
              <a:spcPct val="0"/>
            </a:spcBef>
            <a:spcAft>
              <a:spcPct val="35000"/>
            </a:spcAft>
            <a:buNone/>
          </a:pPr>
          <a:r>
            <a:rPr lang="en-US" sz="1400" kern="1200" dirty="0">
              <a:solidFill>
                <a:schemeClr val="accent6">
                  <a:lumMod val="75000"/>
                </a:schemeClr>
              </a:solidFill>
            </a:rPr>
            <a:t>Irrigation extent</a:t>
          </a:r>
        </a:p>
        <a:p>
          <a:pPr marL="0" lvl="0" indent="0" algn="ctr" defTabSz="622300">
            <a:lnSpc>
              <a:spcPct val="100000"/>
            </a:lnSpc>
            <a:spcBef>
              <a:spcPct val="0"/>
            </a:spcBef>
            <a:spcAft>
              <a:spcPct val="35000"/>
            </a:spcAft>
            <a:buNone/>
          </a:pPr>
          <a:r>
            <a:rPr lang="en-US" sz="1400" kern="1200" dirty="0">
              <a:solidFill>
                <a:schemeClr val="accent6">
                  <a:lumMod val="75000"/>
                </a:schemeClr>
              </a:solidFill>
            </a:rPr>
            <a:t>Irrigation efficiency</a:t>
          </a:r>
        </a:p>
      </dsp:txBody>
      <dsp:txXfrm>
        <a:off x="4683" y="1994008"/>
        <a:ext cx="2056739" cy="1131022"/>
      </dsp:txXfrm>
    </dsp:sp>
    <dsp:sp modelId="{85276A8E-543E-45D6-8BFC-899F91412624}">
      <dsp:nvSpPr>
        <dsp:cNvPr id="0" name=""/>
        <dsp:cNvSpPr/>
      </dsp:nvSpPr>
      <dsp:spPr>
        <a:xfrm>
          <a:off x="2963403" y="729960"/>
          <a:ext cx="972637" cy="97263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21B6082-19D9-4AAC-B0A6-EB16D79FF0E8}">
      <dsp:nvSpPr>
        <dsp:cNvPr id="0" name=""/>
        <dsp:cNvSpPr/>
      </dsp:nvSpPr>
      <dsp:spPr>
        <a:xfrm>
          <a:off x="2421352" y="1650802"/>
          <a:ext cx="2056739" cy="3085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100000"/>
            </a:lnSpc>
            <a:spcBef>
              <a:spcPct val="0"/>
            </a:spcBef>
            <a:spcAft>
              <a:spcPct val="35000"/>
            </a:spcAft>
            <a:buNone/>
            <a:defRPr b="1"/>
          </a:pPr>
          <a:r>
            <a:rPr lang="en-US" sz="1900" kern="1200" dirty="0"/>
            <a:t>Water</a:t>
          </a:r>
        </a:p>
      </dsp:txBody>
      <dsp:txXfrm>
        <a:off x="2421352" y="1650802"/>
        <a:ext cx="2056739" cy="308510"/>
      </dsp:txXfrm>
    </dsp:sp>
    <dsp:sp modelId="{ABC119E1-8840-4084-830C-429378AD0E1D}">
      <dsp:nvSpPr>
        <dsp:cNvPr id="0" name=""/>
        <dsp:cNvSpPr/>
      </dsp:nvSpPr>
      <dsp:spPr>
        <a:xfrm>
          <a:off x="2421352" y="1994008"/>
          <a:ext cx="2056739" cy="11310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US" sz="1400" kern="1200" dirty="0">
              <a:solidFill>
                <a:schemeClr val="accent5">
                  <a:lumMod val="50000"/>
                </a:schemeClr>
              </a:solidFill>
            </a:rPr>
            <a:t>Groundwater</a:t>
          </a:r>
        </a:p>
        <a:p>
          <a:pPr marL="0" lvl="0" indent="0" algn="ctr" defTabSz="622300">
            <a:lnSpc>
              <a:spcPct val="100000"/>
            </a:lnSpc>
            <a:spcBef>
              <a:spcPct val="0"/>
            </a:spcBef>
            <a:spcAft>
              <a:spcPct val="35000"/>
            </a:spcAft>
            <a:buNone/>
          </a:pPr>
          <a:r>
            <a:rPr lang="en-US" sz="1400" kern="1200" dirty="0">
              <a:solidFill>
                <a:schemeClr val="accent5">
                  <a:lumMod val="50000"/>
                </a:schemeClr>
              </a:solidFill>
            </a:rPr>
            <a:t>Surface water</a:t>
          </a:r>
        </a:p>
        <a:p>
          <a:pPr marL="0" lvl="0" indent="0" algn="ctr" defTabSz="622300">
            <a:lnSpc>
              <a:spcPct val="100000"/>
            </a:lnSpc>
            <a:spcBef>
              <a:spcPct val="0"/>
            </a:spcBef>
            <a:spcAft>
              <a:spcPct val="35000"/>
            </a:spcAft>
            <a:buNone/>
          </a:pPr>
          <a:r>
            <a:rPr lang="en-US" sz="1400" kern="1200" dirty="0">
              <a:solidFill>
                <a:schemeClr val="accent5">
                  <a:lumMod val="50000"/>
                </a:schemeClr>
              </a:solidFill>
            </a:rPr>
            <a:t>Evapotranspiration </a:t>
          </a:r>
        </a:p>
        <a:p>
          <a:pPr marL="0" lvl="0" indent="0" algn="ctr" defTabSz="622300">
            <a:lnSpc>
              <a:spcPct val="100000"/>
            </a:lnSpc>
            <a:spcBef>
              <a:spcPct val="0"/>
            </a:spcBef>
            <a:spcAft>
              <a:spcPct val="35000"/>
            </a:spcAft>
            <a:buNone/>
          </a:pPr>
          <a:r>
            <a:rPr lang="en-US" sz="1400" kern="1200" dirty="0"/>
            <a:t>…</a:t>
          </a:r>
        </a:p>
        <a:p>
          <a:pPr marL="0" lvl="0" indent="0" algn="ctr" defTabSz="622300">
            <a:lnSpc>
              <a:spcPct val="100000"/>
            </a:lnSpc>
            <a:spcBef>
              <a:spcPct val="0"/>
            </a:spcBef>
            <a:spcAft>
              <a:spcPct val="35000"/>
            </a:spcAft>
            <a:buNone/>
          </a:pPr>
          <a:r>
            <a:rPr lang="en-US" sz="1400" kern="1200" dirty="0"/>
            <a:t>…</a:t>
          </a:r>
        </a:p>
      </dsp:txBody>
      <dsp:txXfrm>
        <a:off x="2421352" y="1994008"/>
        <a:ext cx="2056739" cy="1131022"/>
      </dsp:txXfrm>
    </dsp:sp>
    <dsp:sp modelId="{E41D0928-95B8-41A8-80D2-C211EC07A5C3}">
      <dsp:nvSpPr>
        <dsp:cNvPr id="0" name=""/>
        <dsp:cNvSpPr/>
      </dsp:nvSpPr>
      <dsp:spPr>
        <a:xfrm>
          <a:off x="5380072" y="888472"/>
          <a:ext cx="972637" cy="97263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FB75C85-3B88-4A0A-978A-C0804BD77009}">
      <dsp:nvSpPr>
        <dsp:cNvPr id="0" name=""/>
        <dsp:cNvSpPr/>
      </dsp:nvSpPr>
      <dsp:spPr>
        <a:xfrm>
          <a:off x="4838021" y="1809314"/>
          <a:ext cx="2056739" cy="3085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100000"/>
            </a:lnSpc>
            <a:spcBef>
              <a:spcPct val="0"/>
            </a:spcBef>
            <a:spcAft>
              <a:spcPct val="35000"/>
            </a:spcAft>
            <a:buNone/>
            <a:defRPr b="1"/>
          </a:pPr>
          <a:r>
            <a:rPr lang="en-US" sz="1900" kern="1200" dirty="0"/>
            <a:t>Environment </a:t>
          </a:r>
        </a:p>
      </dsp:txBody>
      <dsp:txXfrm>
        <a:off x="4838021" y="1809314"/>
        <a:ext cx="2056739" cy="308510"/>
      </dsp:txXfrm>
    </dsp:sp>
    <dsp:sp modelId="{AE40CC91-56FB-4AF3-ADF8-13EB68BD9195}">
      <dsp:nvSpPr>
        <dsp:cNvPr id="0" name=""/>
        <dsp:cNvSpPr/>
      </dsp:nvSpPr>
      <dsp:spPr>
        <a:xfrm>
          <a:off x="4838021" y="2152520"/>
          <a:ext cx="2056739" cy="8139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US" sz="1400" kern="1200" dirty="0"/>
            <a:t>Groundwater supply</a:t>
          </a:r>
        </a:p>
        <a:p>
          <a:pPr marL="0" lvl="0" indent="0" algn="ctr" defTabSz="622300">
            <a:lnSpc>
              <a:spcPct val="100000"/>
            </a:lnSpc>
            <a:spcBef>
              <a:spcPct val="0"/>
            </a:spcBef>
            <a:spcAft>
              <a:spcPct val="35000"/>
            </a:spcAft>
            <a:buNone/>
          </a:pPr>
          <a:r>
            <a:rPr lang="en-US" sz="1400" kern="1200" dirty="0"/>
            <a:t>Surface water supply</a:t>
          </a:r>
        </a:p>
        <a:p>
          <a:pPr marL="0" lvl="0" indent="0" algn="ctr" defTabSz="622300">
            <a:lnSpc>
              <a:spcPct val="100000"/>
            </a:lnSpc>
            <a:spcBef>
              <a:spcPct val="0"/>
            </a:spcBef>
            <a:spcAft>
              <a:spcPct val="35000"/>
            </a:spcAft>
            <a:buNone/>
          </a:pPr>
          <a:r>
            <a:rPr lang="en-US" sz="1400" kern="1200" dirty="0"/>
            <a:t>Agronomic water demand</a:t>
          </a:r>
        </a:p>
      </dsp:txBody>
      <dsp:txXfrm>
        <a:off x="4838021" y="2152520"/>
        <a:ext cx="2056739" cy="813998"/>
      </dsp:txXfrm>
    </dsp:sp>
    <dsp:sp modelId="{437121C3-E231-4CAF-B86E-C601FFCE079A}">
      <dsp:nvSpPr>
        <dsp:cNvPr id="0" name=""/>
        <dsp:cNvSpPr/>
      </dsp:nvSpPr>
      <dsp:spPr>
        <a:xfrm>
          <a:off x="7796741" y="729960"/>
          <a:ext cx="972637" cy="97263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EDE830B-F185-4938-8EE6-2959A96EA93B}">
      <dsp:nvSpPr>
        <dsp:cNvPr id="0" name=""/>
        <dsp:cNvSpPr/>
      </dsp:nvSpPr>
      <dsp:spPr>
        <a:xfrm>
          <a:off x="7254690" y="1650802"/>
          <a:ext cx="2056739" cy="3085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100000"/>
            </a:lnSpc>
            <a:spcBef>
              <a:spcPct val="0"/>
            </a:spcBef>
            <a:spcAft>
              <a:spcPct val="35000"/>
            </a:spcAft>
            <a:buNone/>
            <a:defRPr b="1"/>
          </a:pPr>
          <a:r>
            <a:rPr lang="en-US" sz="1900" kern="1200" dirty="0"/>
            <a:t>Decisions</a:t>
          </a:r>
        </a:p>
      </dsp:txBody>
      <dsp:txXfrm>
        <a:off x="7254690" y="1650802"/>
        <a:ext cx="2056739" cy="308510"/>
      </dsp:txXfrm>
    </dsp:sp>
    <dsp:sp modelId="{FF5B7A05-67C5-48CC-A87C-89336BCB3995}">
      <dsp:nvSpPr>
        <dsp:cNvPr id="0" name=""/>
        <dsp:cNvSpPr/>
      </dsp:nvSpPr>
      <dsp:spPr>
        <a:xfrm>
          <a:off x="7254690" y="1994008"/>
          <a:ext cx="2056739" cy="11310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US" sz="1400" kern="1200" dirty="0">
              <a:solidFill>
                <a:schemeClr val="accent6">
                  <a:lumMod val="75000"/>
                </a:schemeClr>
              </a:solidFill>
            </a:rPr>
            <a:t>Irrigation extent</a:t>
          </a:r>
        </a:p>
        <a:p>
          <a:pPr marL="0" lvl="0" indent="0" algn="ctr" defTabSz="622300">
            <a:lnSpc>
              <a:spcPct val="100000"/>
            </a:lnSpc>
            <a:spcBef>
              <a:spcPct val="0"/>
            </a:spcBef>
            <a:spcAft>
              <a:spcPct val="35000"/>
            </a:spcAft>
            <a:buNone/>
          </a:pPr>
          <a:r>
            <a:rPr lang="en-US" sz="1400" kern="1200" dirty="0"/>
            <a:t>Rainfed extent</a:t>
          </a:r>
        </a:p>
        <a:p>
          <a:pPr marL="0" lvl="0" indent="0" algn="ctr" defTabSz="622300">
            <a:lnSpc>
              <a:spcPct val="100000"/>
            </a:lnSpc>
            <a:spcBef>
              <a:spcPct val="0"/>
            </a:spcBef>
            <a:spcAft>
              <a:spcPct val="35000"/>
            </a:spcAft>
            <a:buNone/>
          </a:pPr>
          <a:r>
            <a:rPr lang="en-US" sz="1400" kern="1200" dirty="0">
              <a:solidFill>
                <a:schemeClr val="accent6">
                  <a:lumMod val="75000"/>
                </a:schemeClr>
              </a:solidFill>
            </a:rPr>
            <a:t>Irrigation technology</a:t>
          </a:r>
        </a:p>
        <a:p>
          <a:pPr marL="0" lvl="0" indent="0" algn="ctr" defTabSz="622300">
            <a:lnSpc>
              <a:spcPct val="100000"/>
            </a:lnSpc>
            <a:spcBef>
              <a:spcPct val="0"/>
            </a:spcBef>
            <a:spcAft>
              <a:spcPct val="35000"/>
            </a:spcAft>
            <a:buNone/>
          </a:pPr>
          <a:r>
            <a:rPr lang="en-US" sz="1400" kern="1200" dirty="0"/>
            <a:t>... </a:t>
          </a:r>
        </a:p>
        <a:p>
          <a:pPr marL="0" lvl="0" indent="0" algn="ctr" defTabSz="622300">
            <a:lnSpc>
              <a:spcPct val="100000"/>
            </a:lnSpc>
            <a:spcBef>
              <a:spcPct val="0"/>
            </a:spcBef>
            <a:spcAft>
              <a:spcPct val="35000"/>
            </a:spcAft>
            <a:buNone/>
          </a:pPr>
          <a:r>
            <a:rPr lang="en-US" sz="1400" kern="1200" dirty="0"/>
            <a:t>…</a:t>
          </a:r>
        </a:p>
      </dsp:txBody>
      <dsp:txXfrm>
        <a:off x="7254690" y="1994008"/>
        <a:ext cx="2056739" cy="113102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869EC7-B7E5-4F36-96A4-DDE74FDD2191}">
      <dsp:nvSpPr>
        <dsp:cNvPr id="0" name=""/>
        <dsp:cNvSpPr/>
      </dsp:nvSpPr>
      <dsp:spPr>
        <a:xfrm>
          <a:off x="624137" y="962912"/>
          <a:ext cx="1096210" cy="109621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5401AE8-B4DF-447F-A147-682952075A53}">
      <dsp:nvSpPr>
        <dsp:cNvPr id="0" name=""/>
        <dsp:cNvSpPr/>
      </dsp:nvSpPr>
      <dsp:spPr>
        <a:xfrm>
          <a:off x="13219" y="2000874"/>
          <a:ext cx="2318046" cy="3477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defRPr b="1"/>
          </a:pPr>
          <a:r>
            <a:rPr lang="en-US" sz="2200" kern="1200" dirty="0"/>
            <a:t>weather</a:t>
          </a:r>
        </a:p>
      </dsp:txBody>
      <dsp:txXfrm>
        <a:off x="13219" y="2000874"/>
        <a:ext cx="2318046" cy="347706"/>
      </dsp:txXfrm>
    </dsp:sp>
    <dsp:sp modelId="{06715135-80B8-4DCF-B6C7-B9FC2CBFFD23}">
      <dsp:nvSpPr>
        <dsp:cNvPr id="0" name=""/>
        <dsp:cNvSpPr/>
      </dsp:nvSpPr>
      <dsp:spPr>
        <a:xfrm>
          <a:off x="13219" y="2387743"/>
          <a:ext cx="2318046" cy="10006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en-US" sz="1700" kern="1200" dirty="0"/>
            <a:t>Precipitation</a:t>
          </a:r>
        </a:p>
        <a:p>
          <a:pPr marL="0" lvl="0" indent="0" algn="ctr" defTabSz="755650">
            <a:lnSpc>
              <a:spcPct val="100000"/>
            </a:lnSpc>
            <a:spcBef>
              <a:spcPct val="0"/>
            </a:spcBef>
            <a:spcAft>
              <a:spcPct val="35000"/>
            </a:spcAft>
            <a:buNone/>
          </a:pPr>
          <a:r>
            <a:rPr lang="en-US" sz="1700" kern="1200" dirty="0"/>
            <a:t> Temperature</a:t>
          </a:r>
        </a:p>
        <a:p>
          <a:pPr marL="0" lvl="0" indent="0" algn="ctr" defTabSz="755650">
            <a:lnSpc>
              <a:spcPct val="100000"/>
            </a:lnSpc>
            <a:spcBef>
              <a:spcPct val="0"/>
            </a:spcBef>
            <a:spcAft>
              <a:spcPct val="35000"/>
            </a:spcAft>
            <a:buNone/>
          </a:pPr>
          <a:r>
            <a:rPr lang="en-US" sz="1700" kern="1200" dirty="0"/>
            <a:t>…</a:t>
          </a:r>
        </a:p>
        <a:p>
          <a:pPr marL="0" lvl="0" indent="0" algn="ctr" defTabSz="755650">
            <a:lnSpc>
              <a:spcPct val="100000"/>
            </a:lnSpc>
            <a:spcBef>
              <a:spcPct val="0"/>
            </a:spcBef>
            <a:spcAft>
              <a:spcPct val="35000"/>
            </a:spcAft>
            <a:buNone/>
          </a:pPr>
          <a:r>
            <a:rPr lang="en-US" sz="1700" kern="1200" dirty="0">
              <a:solidFill>
                <a:schemeClr val="accent6">
                  <a:lumMod val="75000"/>
                </a:schemeClr>
              </a:solidFill>
            </a:rPr>
            <a:t>Irrigation extent</a:t>
          </a:r>
        </a:p>
        <a:p>
          <a:pPr marL="0" lvl="0" indent="0" algn="ctr" defTabSz="755650">
            <a:lnSpc>
              <a:spcPct val="100000"/>
            </a:lnSpc>
            <a:spcBef>
              <a:spcPct val="0"/>
            </a:spcBef>
            <a:spcAft>
              <a:spcPct val="35000"/>
            </a:spcAft>
            <a:buNone/>
          </a:pPr>
          <a:r>
            <a:rPr lang="en-US" sz="1700" kern="1200" dirty="0">
              <a:solidFill>
                <a:schemeClr val="accent6">
                  <a:lumMod val="75000"/>
                </a:schemeClr>
              </a:solidFill>
            </a:rPr>
            <a:t>Irrigation efficiency</a:t>
          </a:r>
        </a:p>
      </dsp:txBody>
      <dsp:txXfrm>
        <a:off x="13219" y="2387743"/>
        <a:ext cx="2318046" cy="1000682"/>
      </dsp:txXfrm>
    </dsp:sp>
    <dsp:sp modelId="{85276A8E-543E-45D6-8BFC-899F91412624}">
      <dsp:nvSpPr>
        <dsp:cNvPr id="0" name=""/>
        <dsp:cNvSpPr/>
      </dsp:nvSpPr>
      <dsp:spPr>
        <a:xfrm>
          <a:off x="3347842" y="962912"/>
          <a:ext cx="1096210" cy="109621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21B6082-19D9-4AAC-B0A6-EB16D79FF0E8}">
      <dsp:nvSpPr>
        <dsp:cNvPr id="0" name=""/>
        <dsp:cNvSpPr/>
      </dsp:nvSpPr>
      <dsp:spPr>
        <a:xfrm>
          <a:off x="2736924" y="2000874"/>
          <a:ext cx="2318046" cy="3477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defRPr b="1"/>
          </a:pPr>
          <a:r>
            <a:rPr lang="en-US" sz="2200" kern="1200" dirty="0"/>
            <a:t>Water</a:t>
          </a:r>
        </a:p>
      </dsp:txBody>
      <dsp:txXfrm>
        <a:off x="2736924" y="2000874"/>
        <a:ext cx="2318046" cy="347706"/>
      </dsp:txXfrm>
    </dsp:sp>
    <dsp:sp modelId="{ABC119E1-8840-4084-830C-429378AD0E1D}">
      <dsp:nvSpPr>
        <dsp:cNvPr id="0" name=""/>
        <dsp:cNvSpPr/>
      </dsp:nvSpPr>
      <dsp:spPr>
        <a:xfrm>
          <a:off x="2736924" y="2387743"/>
          <a:ext cx="2318046" cy="10006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en-US" sz="1700" kern="1200" dirty="0">
              <a:solidFill>
                <a:schemeClr val="accent5">
                  <a:lumMod val="50000"/>
                </a:schemeClr>
              </a:solidFill>
            </a:rPr>
            <a:t>Groundwater</a:t>
          </a:r>
        </a:p>
        <a:p>
          <a:pPr marL="0" lvl="0" indent="0" algn="ctr" defTabSz="755650">
            <a:lnSpc>
              <a:spcPct val="100000"/>
            </a:lnSpc>
            <a:spcBef>
              <a:spcPct val="0"/>
            </a:spcBef>
            <a:spcAft>
              <a:spcPct val="35000"/>
            </a:spcAft>
            <a:buNone/>
          </a:pPr>
          <a:r>
            <a:rPr lang="en-US" sz="1700" kern="1200" dirty="0">
              <a:solidFill>
                <a:schemeClr val="accent5">
                  <a:lumMod val="50000"/>
                </a:schemeClr>
              </a:solidFill>
            </a:rPr>
            <a:t>Surface water</a:t>
          </a:r>
        </a:p>
        <a:p>
          <a:pPr marL="0" lvl="0" indent="0" algn="ctr" defTabSz="755650">
            <a:lnSpc>
              <a:spcPct val="100000"/>
            </a:lnSpc>
            <a:spcBef>
              <a:spcPct val="0"/>
            </a:spcBef>
            <a:spcAft>
              <a:spcPct val="35000"/>
            </a:spcAft>
            <a:buNone/>
          </a:pPr>
          <a:r>
            <a:rPr lang="en-US" sz="1700" kern="1200" dirty="0">
              <a:solidFill>
                <a:schemeClr val="accent5">
                  <a:lumMod val="50000"/>
                </a:schemeClr>
              </a:solidFill>
            </a:rPr>
            <a:t>Evapotranspiration </a:t>
          </a:r>
        </a:p>
        <a:p>
          <a:pPr marL="0" lvl="0" indent="0" algn="ctr" defTabSz="755650">
            <a:lnSpc>
              <a:spcPct val="100000"/>
            </a:lnSpc>
            <a:spcBef>
              <a:spcPct val="0"/>
            </a:spcBef>
            <a:spcAft>
              <a:spcPct val="35000"/>
            </a:spcAft>
            <a:buNone/>
          </a:pPr>
          <a:r>
            <a:rPr lang="en-US" sz="1700" kern="1200" dirty="0"/>
            <a:t>…</a:t>
          </a:r>
        </a:p>
        <a:p>
          <a:pPr marL="0" lvl="0" indent="0" algn="ctr" defTabSz="755650">
            <a:lnSpc>
              <a:spcPct val="100000"/>
            </a:lnSpc>
            <a:spcBef>
              <a:spcPct val="0"/>
            </a:spcBef>
            <a:spcAft>
              <a:spcPct val="35000"/>
            </a:spcAft>
            <a:buNone/>
          </a:pPr>
          <a:r>
            <a:rPr lang="en-US" sz="1700" kern="1200" dirty="0"/>
            <a:t>…</a:t>
          </a:r>
        </a:p>
      </dsp:txBody>
      <dsp:txXfrm>
        <a:off x="2736924" y="2387743"/>
        <a:ext cx="2318046" cy="1000682"/>
      </dsp:txXfrm>
    </dsp:sp>
    <dsp:sp modelId="{E41D0928-95B8-41A8-80D2-C211EC07A5C3}">
      <dsp:nvSpPr>
        <dsp:cNvPr id="0" name=""/>
        <dsp:cNvSpPr/>
      </dsp:nvSpPr>
      <dsp:spPr>
        <a:xfrm>
          <a:off x="6071547" y="921932"/>
          <a:ext cx="1096210" cy="109621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FB75C85-3B88-4A0A-978A-C0804BD77009}">
      <dsp:nvSpPr>
        <dsp:cNvPr id="0" name=""/>
        <dsp:cNvSpPr/>
      </dsp:nvSpPr>
      <dsp:spPr>
        <a:xfrm>
          <a:off x="5460629" y="1959894"/>
          <a:ext cx="2318046" cy="3477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defRPr b="1"/>
          </a:pPr>
          <a:r>
            <a:rPr lang="en-US" sz="2200" kern="1200" dirty="0"/>
            <a:t>Environment </a:t>
          </a:r>
        </a:p>
      </dsp:txBody>
      <dsp:txXfrm>
        <a:off x="5460629" y="1959894"/>
        <a:ext cx="2318046" cy="347706"/>
      </dsp:txXfrm>
    </dsp:sp>
    <dsp:sp modelId="{AE40CC91-56FB-4AF3-ADF8-13EB68BD9195}">
      <dsp:nvSpPr>
        <dsp:cNvPr id="0" name=""/>
        <dsp:cNvSpPr/>
      </dsp:nvSpPr>
      <dsp:spPr>
        <a:xfrm>
          <a:off x="5484528" y="2430644"/>
          <a:ext cx="2318046" cy="14895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en-US" sz="1700" kern="1200" dirty="0"/>
            <a:t>Groundwater supply</a:t>
          </a:r>
        </a:p>
        <a:p>
          <a:pPr marL="0" lvl="0" indent="0" algn="ctr" defTabSz="755650">
            <a:lnSpc>
              <a:spcPct val="100000"/>
            </a:lnSpc>
            <a:spcBef>
              <a:spcPct val="0"/>
            </a:spcBef>
            <a:spcAft>
              <a:spcPct val="35000"/>
            </a:spcAft>
            <a:buNone/>
          </a:pPr>
          <a:r>
            <a:rPr lang="en-US" sz="1700" kern="1200" dirty="0"/>
            <a:t>Surface water supply</a:t>
          </a:r>
        </a:p>
        <a:p>
          <a:pPr marL="0" lvl="0" indent="0" algn="ctr" defTabSz="755650">
            <a:lnSpc>
              <a:spcPct val="100000"/>
            </a:lnSpc>
            <a:spcBef>
              <a:spcPct val="0"/>
            </a:spcBef>
            <a:spcAft>
              <a:spcPct val="35000"/>
            </a:spcAft>
            <a:buNone/>
          </a:pPr>
          <a:r>
            <a:rPr lang="en-US" sz="1700" kern="1200" dirty="0"/>
            <a:t>Agronomic water demand</a:t>
          </a:r>
        </a:p>
        <a:p>
          <a:pPr marL="0" lvl="0" indent="0" algn="ctr" defTabSz="755650">
            <a:lnSpc>
              <a:spcPct val="100000"/>
            </a:lnSpc>
            <a:spcBef>
              <a:spcPct val="0"/>
            </a:spcBef>
            <a:spcAft>
              <a:spcPct val="35000"/>
            </a:spcAft>
            <a:buNone/>
          </a:pPr>
          <a:r>
            <a:rPr lang="en-US" sz="1700" kern="1200" dirty="0"/>
            <a:t>Yield gaps</a:t>
          </a:r>
        </a:p>
      </dsp:txBody>
      <dsp:txXfrm>
        <a:off x="5484528" y="2430644"/>
        <a:ext cx="2318046" cy="1489565"/>
      </dsp:txXfrm>
    </dsp:sp>
    <dsp:sp modelId="{437121C3-E231-4CAF-B86E-C601FFCE079A}">
      <dsp:nvSpPr>
        <dsp:cNvPr id="0" name=""/>
        <dsp:cNvSpPr/>
      </dsp:nvSpPr>
      <dsp:spPr>
        <a:xfrm>
          <a:off x="8795252" y="962912"/>
          <a:ext cx="1096210" cy="109621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EDE830B-F185-4938-8EE6-2959A96EA93B}">
      <dsp:nvSpPr>
        <dsp:cNvPr id="0" name=""/>
        <dsp:cNvSpPr/>
      </dsp:nvSpPr>
      <dsp:spPr>
        <a:xfrm>
          <a:off x="8184333" y="2000874"/>
          <a:ext cx="2318046" cy="3477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defRPr b="1"/>
          </a:pPr>
          <a:r>
            <a:rPr lang="en-US" sz="2200" kern="1200" dirty="0"/>
            <a:t>Decisions</a:t>
          </a:r>
        </a:p>
      </dsp:txBody>
      <dsp:txXfrm>
        <a:off x="8184333" y="2000874"/>
        <a:ext cx="2318046" cy="347706"/>
      </dsp:txXfrm>
    </dsp:sp>
    <dsp:sp modelId="{FF5B7A05-67C5-48CC-A87C-89336BCB3995}">
      <dsp:nvSpPr>
        <dsp:cNvPr id="0" name=""/>
        <dsp:cNvSpPr/>
      </dsp:nvSpPr>
      <dsp:spPr>
        <a:xfrm>
          <a:off x="8184333" y="2387743"/>
          <a:ext cx="2318046" cy="10006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en-US" sz="1700" kern="1200" dirty="0">
              <a:solidFill>
                <a:schemeClr val="accent6">
                  <a:lumMod val="75000"/>
                </a:schemeClr>
              </a:solidFill>
            </a:rPr>
            <a:t>Irrigation extent</a:t>
          </a:r>
        </a:p>
        <a:p>
          <a:pPr marL="0" lvl="0" indent="0" algn="ctr" defTabSz="755650">
            <a:lnSpc>
              <a:spcPct val="100000"/>
            </a:lnSpc>
            <a:spcBef>
              <a:spcPct val="0"/>
            </a:spcBef>
            <a:spcAft>
              <a:spcPct val="35000"/>
            </a:spcAft>
            <a:buNone/>
          </a:pPr>
          <a:r>
            <a:rPr lang="en-US" sz="1700" kern="1200" dirty="0"/>
            <a:t>Rainfed extent</a:t>
          </a:r>
        </a:p>
        <a:p>
          <a:pPr marL="0" lvl="0" indent="0" algn="ctr" defTabSz="755650">
            <a:lnSpc>
              <a:spcPct val="100000"/>
            </a:lnSpc>
            <a:spcBef>
              <a:spcPct val="0"/>
            </a:spcBef>
            <a:spcAft>
              <a:spcPct val="35000"/>
            </a:spcAft>
            <a:buNone/>
          </a:pPr>
          <a:r>
            <a:rPr lang="en-US" sz="1700" kern="1200" dirty="0">
              <a:solidFill>
                <a:schemeClr val="accent6">
                  <a:lumMod val="75000"/>
                </a:schemeClr>
              </a:solidFill>
            </a:rPr>
            <a:t>Irrigation technology</a:t>
          </a:r>
        </a:p>
        <a:p>
          <a:pPr marL="0" lvl="0" indent="0" algn="ctr" defTabSz="755650">
            <a:lnSpc>
              <a:spcPct val="100000"/>
            </a:lnSpc>
            <a:spcBef>
              <a:spcPct val="0"/>
            </a:spcBef>
            <a:spcAft>
              <a:spcPct val="35000"/>
            </a:spcAft>
            <a:buNone/>
          </a:pPr>
          <a:r>
            <a:rPr lang="en-US" sz="1700" kern="1200" dirty="0"/>
            <a:t>... </a:t>
          </a:r>
        </a:p>
        <a:p>
          <a:pPr marL="0" lvl="0" indent="0" algn="ctr" defTabSz="755650">
            <a:lnSpc>
              <a:spcPct val="100000"/>
            </a:lnSpc>
            <a:spcBef>
              <a:spcPct val="0"/>
            </a:spcBef>
            <a:spcAft>
              <a:spcPct val="35000"/>
            </a:spcAft>
            <a:buNone/>
          </a:pPr>
          <a:r>
            <a:rPr lang="en-US" sz="1700" kern="1200" dirty="0"/>
            <a:t>…</a:t>
          </a:r>
        </a:p>
      </dsp:txBody>
      <dsp:txXfrm>
        <a:off x="8184333" y="2387743"/>
        <a:ext cx="2318046" cy="100068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C7616C-E842-4E18-BC24-10D2D4108480}">
      <dsp:nvSpPr>
        <dsp:cNvPr id="0" name=""/>
        <dsp:cNvSpPr/>
      </dsp:nvSpPr>
      <dsp:spPr>
        <a:xfrm>
          <a:off x="2205179" y="2632"/>
          <a:ext cx="2480827" cy="1265963"/>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en-US" sz="1900" b="1" kern="1200" dirty="0"/>
            <a:t>W0: </a:t>
          </a:r>
        </a:p>
        <a:p>
          <a:pPr marL="0" lvl="0" indent="0" algn="ctr" defTabSz="844550">
            <a:lnSpc>
              <a:spcPct val="90000"/>
            </a:lnSpc>
            <a:spcBef>
              <a:spcPct val="0"/>
            </a:spcBef>
            <a:spcAft>
              <a:spcPct val="35000"/>
            </a:spcAft>
            <a:buNone/>
          </a:pPr>
          <a:r>
            <a:rPr lang="en-US" sz="1900" b="1" kern="1200" dirty="0"/>
            <a:t>WBM run 2010-2015</a:t>
          </a:r>
        </a:p>
      </dsp:txBody>
      <dsp:txXfrm>
        <a:off x="2266978" y="64431"/>
        <a:ext cx="2357229" cy="1142365"/>
      </dsp:txXfrm>
    </dsp:sp>
    <dsp:sp modelId="{FBD1B123-BE13-4FE8-84A4-589ABCEBABD7}">
      <dsp:nvSpPr>
        <dsp:cNvPr id="0" name=""/>
        <dsp:cNvSpPr/>
      </dsp:nvSpPr>
      <dsp:spPr>
        <a:xfrm>
          <a:off x="2205179" y="1331894"/>
          <a:ext cx="2480827" cy="1265963"/>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en-US" sz="1900" b="1" kern="1200" dirty="0"/>
            <a:t>S1W0: </a:t>
          </a:r>
        </a:p>
        <a:p>
          <a:pPr marL="0" lvl="0" indent="0" algn="ctr" defTabSz="844550">
            <a:lnSpc>
              <a:spcPct val="90000"/>
            </a:lnSpc>
            <a:spcBef>
              <a:spcPct val="0"/>
            </a:spcBef>
            <a:spcAft>
              <a:spcPct val="35000"/>
            </a:spcAft>
            <a:buNone/>
          </a:pPr>
          <a:r>
            <a:rPr lang="en-US" sz="1900" b="1" kern="1200" dirty="0"/>
            <a:t>SIMPLE run based on WBM (W0) outputs</a:t>
          </a:r>
        </a:p>
      </dsp:txBody>
      <dsp:txXfrm>
        <a:off x="2266978" y="1393693"/>
        <a:ext cx="2357229" cy="1142365"/>
      </dsp:txXfrm>
    </dsp:sp>
    <dsp:sp modelId="{C2A7DCDF-A1A7-4ED5-A5F3-68C5DB2BA225}">
      <dsp:nvSpPr>
        <dsp:cNvPr id="0" name=""/>
        <dsp:cNvSpPr/>
      </dsp:nvSpPr>
      <dsp:spPr>
        <a:xfrm>
          <a:off x="2205179" y="2661156"/>
          <a:ext cx="2480827" cy="1265963"/>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en-US" sz="1900" b="1" kern="1200" dirty="0"/>
            <a:t>W1S1: </a:t>
          </a:r>
        </a:p>
        <a:p>
          <a:pPr marL="0" lvl="0" indent="0" algn="ctr" defTabSz="844550">
            <a:lnSpc>
              <a:spcPct val="90000"/>
            </a:lnSpc>
            <a:spcBef>
              <a:spcPct val="0"/>
            </a:spcBef>
            <a:spcAft>
              <a:spcPct val="35000"/>
            </a:spcAft>
            <a:buNone/>
          </a:pPr>
          <a:r>
            <a:rPr lang="en-US" sz="1900" b="1" kern="1200" dirty="0"/>
            <a:t>WBM run based on SIMPLE (S1)</a:t>
          </a:r>
        </a:p>
      </dsp:txBody>
      <dsp:txXfrm>
        <a:off x="2266978" y="2722955"/>
        <a:ext cx="2357229" cy="1142365"/>
      </dsp:txXfrm>
    </dsp:sp>
    <dsp:sp modelId="{ADBE1D44-3BD5-40CF-BF8C-DED65BF16D44}">
      <dsp:nvSpPr>
        <dsp:cNvPr id="0" name=""/>
        <dsp:cNvSpPr/>
      </dsp:nvSpPr>
      <dsp:spPr>
        <a:xfrm>
          <a:off x="2205179" y="3990418"/>
          <a:ext cx="2480827" cy="1265963"/>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en-US" sz="1900" b="1" kern="1200" dirty="0"/>
            <a:t>S2W1: </a:t>
          </a:r>
        </a:p>
        <a:p>
          <a:pPr marL="0" lvl="0" indent="0" algn="ctr" defTabSz="844550">
            <a:lnSpc>
              <a:spcPct val="90000"/>
            </a:lnSpc>
            <a:spcBef>
              <a:spcPct val="0"/>
            </a:spcBef>
            <a:spcAft>
              <a:spcPct val="35000"/>
            </a:spcAft>
            <a:buNone/>
          </a:pPr>
          <a:r>
            <a:rPr lang="en-US" sz="1900" b="1" kern="1200" dirty="0"/>
            <a:t>SIMPLE run based on WBM (W1)</a:t>
          </a:r>
        </a:p>
      </dsp:txBody>
      <dsp:txXfrm>
        <a:off x="2266978" y="4052217"/>
        <a:ext cx="2357229" cy="1142365"/>
      </dsp:txXfrm>
    </dsp:sp>
  </dsp:spTree>
</dsp:drawing>
</file>

<file path=ppt/diagrams/layout1.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C080FA-8145-4C6D-80D7-103CF3544719}" type="datetimeFigureOut">
              <a:rPr lang="en-US" smtClean="0"/>
              <a:t>12/15/2020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25DC5A-2769-4FDF-996D-D6B47B27F9EF}" type="slidenum">
              <a:rPr lang="en-US" smtClean="0"/>
              <a:t>‹#›</a:t>
            </a:fld>
            <a:endParaRPr lang="en-US"/>
          </a:p>
        </p:txBody>
      </p:sp>
    </p:spTree>
    <p:extLst>
      <p:ext uri="{BB962C8B-B14F-4D97-AF65-F5344CB8AC3E}">
        <p14:creationId xmlns:p14="http://schemas.microsoft.com/office/powerpoint/2010/main" val="20205640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25DC5A-2769-4FDF-996D-D6B47B27F9EF}" type="slidenum">
              <a:rPr lang="en-US" smtClean="0"/>
              <a:t>1</a:t>
            </a:fld>
            <a:endParaRPr lang="en-US"/>
          </a:p>
        </p:txBody>
      </p:sp>
    </p:spTree>
    <p:extLst>
      <p:ext uri="{BB962C8B-B14F-4D97-AF65-F5344CB8AC3E}">
        <p14:creationId xmlns:p14="http://schemas.microsoft.com/office/powerpoint/2010/main" val="39935280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What to expect to see?</a:t>
            </a:r>
          </a:p>
          <a:p>
            <a:endParaRPr lang="en-US" dirty="0"/>
          </a:p>
        </p:txBody>
      </p:sp>
      <p:sp>
        <p:nvSpPr>
          <p:cNvPr id="4" name="Slide Number Placeholder 3"/>
          <p:cNvSpPr>
            <a:spLocks noGrp="1"/>
          </p:cNvSpPr>
          <p:nvPr>
            <p:ph type="sldNum" sz="quarter" idx="5"/>
          </p:nvPr>
        </p:nvSpPr>
        <p:spPr/>
        <p:txBody>
          <a:bodyPr/>
          <a:lstStyle/>
          <a:p>
            <a:fld id="{1325DC5A-2769-4FDF-996D-D6B47B27F9EF}" type="slidenum">
              <a:rPr lang="en-US" smtClean="0"/>
              <a:t>2</a:t>
            </a:fld>
            <a:endParaRPr lang="en-US"/>
          </a:p>
        </p:txBody>
      </p:sp>
    </p:spTree>
    <p:extLst>
      <p:ext uri="{BB962C8B-B14F-4D97-AF65-F5344CB8AC3E}">
        <p14:creationId xmlns:p14="http://schemas.microsoft.com/office/powerpoint/2010/main" val="298897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25DC5A-2769-4FDF-996D-D6B47B27F9EF}" type="slidenum">
              <a:rPr lang="en-US" smtClean="0"/>
              <a:t>3</a:t>
            </a:fld>
            <a:endParaRPr lang="en-US"/>
          </a:p>
        </p:txBody>
      </p:sp>
    </p:spTree>
    <p:extLst>
      <p:ext uri="{BB962C8B-B14F-4D97-AF65-F5344CB8AC3E}">
        <p14:creationId xmlns:p14="http://schemas.microsoft.com/office/powerpoint/2010/main" val="21526210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suggest a fully coupled framework that </a:t>
            </a:r>
          </a:p>
          <a:p>
            <a:r>
              <a:rPr lang="en-US" dirty="0"/>
              <a:t>gets the decisions right and </a:t>
            </a:r>
          </a:p>
          <a:p>
            <a:r>
              <a:rPr lang="en-US" dirty="0"/>
              <a:t>gets the hydrology right and</a:t>
            </a:r>
          </a:p>
          <a:p>
            <a:r>
              <a:rPr lang="en-US" dirty="0"/>
              <a:t>gets their interaction right</a:t>
            </a:r>
          </a:p>
          <a:p>
            <a:endParaRPr lang="en-US" dirty="0"/>
          </a:p>
          <a:p>
            <a:r>
              <a:rPr lang="en-US" dirty="0"/>
              <a:t>Appropriate geographical scale and resolution, </a:t>
            </a:r>
          </a:p>
          <a:p>
            <a:endParaRPr lang="en-US" dirty="0"/>
          </a:p>
        </p:txBody>
      </p:sp>
      <p:sp>
        <p:nvSpPr>
          <p:cNvPr id="4" name="Slide Number Placeholder 3"/>
          <p:cNvSpPr>
            <a:spLocks noGrp="1"/>
          </p:cNvSpPr>
          <p:nvPr>
            <p:ph type="sldNum" sz="quarter" idx="5"/>
          </p:nvPr>
        </p:nvSpPr>
        <p:spPr/>
        <p:txBody>
          <a:bodyPr/>
          <a:lstStyle/>
          <a:p>
            <a:fld id="{1325DC5A-2769-4FDF-996D-D6B47B27F9EF}" type="slidenum">
              <a:rPr lang="en-US" smtClean="0"/>
              <a:t>7</a:t>
            </a:fld>
            <a:endParaRPr lang="en-US"/>
          </a:p>
        </p:txBody>
      </p:sp>
    </p:spTree>
    <p:extLst>
      <p:ext uri="{BB962C8B-B14F-4D97-AF65-F5344CB8AC3E}">
        <p14:creationId xmlns:p14="http://schemas.microsoft.com/office/powerpoint/2010/main" val="28719118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FB8BDD-B18B-4E07-AF76-1BEC3E6A307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774214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25DC5A-2769-4FDF-996D-D6B47B27F9EF}" type="slidenum">
              <a:rPr lang="en-US" smtClean="0"/>
              <a:t>11</a:t>
            </a:fld>
            <a:endParaRPr lang="en-US"/>
          </a:p>
        </p:txBody>
      </p:sp>
    </p:spTree>
    <p:extLst>
      <p:ext uri="{BB962C8B-B14F-4D97-AF65-F5344CB8AC3E}">
        <p14:creationId xmlns:p14="http://schemas.microsoft.com/office/powerpoint/2010/main" val="14368707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E19F36-1B2D-47C4-BD05-C8BCF1BC3481}" type="slidenum">
              <a:rPr lang="en-US" smtClean="0"/>
              <a:t>19</a:t>
            </a:fld>
            <a:endParaRPr lang="en-US"/>
          </a:p>
        </p:txBody>
      </p:sp>
    </p:spTree>
    <p:extLst>
      <p:ext uri="{BB962C8B-B14F-4D97-AF65-F5344CB8AC3E}">
        <p14:creationId xmlns:p14="http://schemas.microsoft.com/office/powerpoint/2010/main" val="32910699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4D5156"/>
                </a:solidFill>
                <a:effectLst/>
                <a:latin typeface="Roboto"/>
              </a:rPr>
              <a:t>a Simplified International Model of agricultural Prices Land use and the Environment (</a:t>
            </a:r>
            <a:r>
              <a:rPr lang="en-US" b="1" i="0" dirty="0">
                <a:solidFill>
                  <a:srgbClr val="5F6368"/>
                </a:solidFill>
                <a:effectLst/>
                <a:latin typeface="Roboto"/>
              </a:rPr>
              <a:t>Hertel</a:t>
            </a:r>
            <a:r>
              <a:rPr lang="en-US" b="0" i="0" dirty="0">
                <a:solidFill>
                  <a:srgbClr val="4D5156"/>
                </a:solidFill>
                <a:effectLst/>
                <a:latin typeface="Roboto"/>
              </a:rPr>
              <a:t> and </a:t>
            </a:r>
            <a:r>
              <a:rPr lang="en-US" b="1" i="0" dirty="0">
                <a:solidFill>
                  <a:srgbClr val="5F6368"/>
                </a:solidFill>
                <a:effectLst/>
                <a:latin typeface="Roboto"/>
              </a:rPr>
              <a:t>Baldos</a:t>
            </a:r>
            <a:r>
              <a:rPr lang="en-US" b="0" i="0" dirty="0">
                <a:solidFill>
                  <a:srgbClr val="4D5156"/>
                </a:solidFill>
                <a:effectLst/>
                <a:latin typeface="Roboto"/>
              </a:rPr>
              <a:t> 2016; </a:t>
            </a:r>
            <a:r>
              <a:rPr lang="en-US" b="1" i="0" dirty="0">
                <a:solidFill>
                  <a:srgbClr val="5F6368"/>
                </a:solidFill>
                <a:effectLst/>
                <a:latin typeface="Roboto"/>
              </a:rPr>
              <a:t>Baldos</a:t>
            </a:r>
            <a:r>
              <a:rPr lang="en-US" b="0" i="0" dirty="0">
                <a:solidFill>
                  <a:srgbClr val="4D5156"/>
                </a:solidFill>
                <a:effectLst/>
                <a:latin typeface="Roboto"/>
              </a:rPr>
              <a:t> and </a:t>
            </a:r>
            <a:r>
              <a:rPr lang="en-US" b="1" i="0" dirty="0">
                <a:solidFill>
                  <a:srgbClr val="5F6368"/>
                </a:solidFill>
                <a:effectLst/>
                <a:latin typeface="Roboto"/>
              </a:rPr>
              <a:t>Hertel</a:t>
            </a:r>
            <a:r>
              <a:rPr lang="en-US" b="0" i="0" dirty="0">
                <a:solidFill>
                  <a:srgbClr val="4D5156"/>
                </a:solidFill>
                <a:effectLst/>
                <a:latin typeface="Roboto"/>
              </a:rPr>
              <a:t> 2013)</a:t>
            </a:r>
          </a:p>
          <a:p>
            <a:endParaRPr lang="en-US" b="0" i="0" dirty="0">
              <a:solidFill>
                <a:srgbClr val="4D5156"/>
              </a:solidFill>
              <a:effectLst/>
              <a:latin typeface="Roboto"/>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4D5156"/>
                </a:solidFill>
                <a:effectLst/>
                <a:latin typeface="Roboto"/>
              </a:rPr>
              <a:t>Multi-scale: Local prices as well as national and global prices</a:t>
            </a:r>
          </a:p>
          <a:p>
            <a:endParaRPr lang="en-US" b="0" i="0" dirty="0">
              <a:solidFill>
                <a:srgbClr val="4D5156"/>
              </a:solidFill>
              <a:effectLst/>
              <a:latin typeface="Roboto"/>
            </a:endParaRPr>
          </a:p>
          <a:p>
            <a:r>
              <a:rPr lang="en-US" b="0" i="0" dirty="0">
                <a:solidFill>
                  <a:srgbClr val="4D5156"/>
                </a:solidFill>
                <a:effectLst/>
                <a:latin typeface="Roboto"/>
              </a:rPr>
              <a:t>Grids are 5 arc-min (10 km), 30 arc-min (50 km), 750meter</a:t>
            </a:r>
          </a:p>
          <a:p>
            <a:endParaRPr lang="en-US" b="0" i="0" dirty="0">
              <a:solidFill>
                <a:srgbClr val="4D5156"/>
              </a:solidFill>
              <a:effectLst/>
              <a:latin typeface="Roboto"/>
            </a:endParaRPr>
          </a:p>
          <a:p>
            <a:r>
              <a:rPr lang="en-US" b="0" i="0" dirty="0">
                <a:solidFill>
                  <a:srgbClr val="4D5156"/>
                </a:solidFill>
                <a:effectLst/>
                <a:latin typeface="Roboto"/>
              </a:rPr>
              <a:t>Demand for crops, livestock, processed food</a:t>
            </a:r>
          </a:p>
          <a:p>
            <a:endParaRPr lang="en-US" b="0" i="0" dirty="0">
              <a:solidFill>
                <a:srgbClr val="4D5156"/>
              </a:solidFill>
              <a:effectLst/>
              <a:latin typeface="Roboto"/>
            </a:endParaRPr>
          </a:p>
        </p:txBody>
      </p:sp>
      <p:sp>
        <p:nvSpPr>
          <p:cNvPr id="4" name="Slide Number Placeholder 3"/>
          <p:cNvSpPr>
            <a:spLocks noGrp="1"/>
          </p:cNvSpPr>
          <p:nvPr>
            <p:ph type="sldNum" sz="quarter" idx="5"/>
          </p:nvPr>
        </p:nvSpPr>
        <p:spPr/>
        <p:txBody>
          <a:bodyPr/>
          <a:lstStyle/>
          <a:p>
            <a:fld id="{3250C330-C270-4941-87A7-C679265E6875}" type="slidenum">
              <a:rPr lang="en-US" smtClean="0"/>
              <a:t>22</a:t>
            </a:fld>
            <a:endParaRPr lang="en-US"/>
          </a:p>
        </p:txBody>
      </p:sp>
    </p:spTree>
    <p:extLst>
      <p:ext uri="{BB962C8B-B14F-4D97-AF65-F5344CB8AC3E}">
        <p14:creationId xmlns:p14="http://schemas.microsoft.com/office/powerpoint/2010/main" val="31878269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25DC5A-2769-4FDF-996D-D6B47B27F9EF}" type="slidenum">
              <a:rPr lang="en-US" smtClean="0"/>
              <a:t>23</a:t>
            </a:fld>
            <a:endParaRPr lang="en-US"/>
          </a:p>
        </p:txBody>
      </p:sp>
    </p:spTree>
    <p:extLst>
      <p:ext uri="{BB962C8B-B14F-4D97-AF65-F5344CB8AC3E}">
        <p14:creationId xmlns:p14="http://schemas.microsoft.com/office/powerpoint/2010/main" val="27083816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D3305-DC7C-4ED4-9621-E7FC5239B60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ABC7D14-9382-4F4A-9F16-EAF5C0FE788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F895631-66F4-4444-AFEF-8F45663358EC}"/>
              </a:ext>
            </a:extLst>
          </p:cNvPr>
          <p:cNvSpPr>
            <a:spLocks noGrp="1"/>
          </p:cNvSpPr>
          <p:nvPr>
            <p:ph type="dt" sz="half" idx="10"/>
          </p:nvPr>
        </p:nvSpPr>
        <p:spPr/>
        <p:txBody>
          <a:bodyPr/>
          <a:lstStyle/>
          <a:p>
            <a:fld id="{1DE5358A-9E8D-433E-A557-6BAEE77C041C}" type="datetimeFigureOut">
              <a:rPr lang="en-US" smtClean="0"/>
              <a:t>12/15/2020</a:t>
            </a:fld>
            <a:endParaRPr lang="en-US"/>
          </a:p>
        </p:txBody>
      </p:sp>
      <p:sp>
        <p:nvSpPr>
          <p:cNvPr id="5" name="Footer Placeholder 4">
            <a:extLst>
              <a:ext uri="{FF2B5EF4-FFF2-40B4-BE49-F238E27FC236}">
                <a16:creationId xmlns:a16="http://schemas.microsoft.com/office/drawing/2014/main" id="{D2D674A2-3C42-43ED-8450-02A96A2EEF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E560D8-8770-43E4-AC05-F688E1D76A0B}"/>
              </a:ext>
            </a:extLst>
          </p:cNvPr>
          <p:cNvSpPr>
            <a:spLocks noGrp="1"/>
          </p:cNvSpPr>
          <p:nvPr>
            <p:ph type="sldNum" sz="quarter" idx="12"/>
          </p:nvPr>
        </p:nvSpPr>
        <p:spPr/>
        <p:txBody>
          <a:bodyPr/>
          <a:lstStyle/>
          <a:p>
            <a:fld id="{A76C926B-CCE2-4976-ADC0-87B2F5E366C8}" type="slidenum">
              <a:rPr lang="en-US" smtClean="0"/>
              <a:t>‹#›</a:t>
            </a:fld>
            <a:endParaRPr lang="en-US"/>
          </a:p>
        </p:txBody>
      </p:sp>
    </p:spTree>
    <p:extLst>
      <p:ext uri="{BB962C8B-B14F-4D97-AF65-F5344CB8AC3E}">
        <p14:creationId xmlns:p14="http://schemas.microsoft.com/office/powerpoint/2010/main" val="8251377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63DBA-FF1C-4C94-83D9-D28612857A2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4459BA0-498F-48EF-9291-51821622BD6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2C135B-F2EA-4243-9C9B-384B5D5D2973}"/>
              </a:ext>
            </a:extLst>
          </p:cNvPr>
          <p:cNvSpPr>
            <a:spLocks noGrp="1"/>
          </p:cNvSpPr>
          <p:nvPr>
            <p:ph type="dt" sz="half" idx="10"/>
          </p:nvPr>
        </p:nvSpPr>
        <p:spPr/>
        <p:txBody>
          <a:bodyPr/>
          <a:lstStyle/>
          <a:p>
            <a:fld id="{1DE5358A-9E8D-433E-A557-6BAEE77C041C}" type="datetimeFigureOut">
              <a:rPr lang="en-US" smtClean="0"/>
              <a:t>12/15/2020</a:t>
            </a:fld>
            <a:endParaRPr lang="en-US"/>
          </a:p>
        </p:txBody>
      </p:sp>
      <p:sp>
        <p:nvSpPr>
          <p:cNvPr id="5" name="Footer Placeholder 4">
            <a:extLst>
              <a:ext uri="{FF2B5EF4-FFF2-40B4-BE49-F238E27FC236}">
                <a16:creationId xmlns:a16="http://schemas.microsoft.com/office/drawing/2014/main" id="{767ABCF2-BAC7-4B9D-A658-3AC1C610C8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D4372C-E8DB-4377-8A47-7724C1EAD8C8}"/>
              </a:ext>
            </a:extLst>
          </p:cNvPr>
          <p:cNvSpPr>
            <a:spLocks noGrp="1"/>
          </p:cNvSpPr>
          <p:nvPr>
            <p:ph type="sldNum" sz="quarter" idx="12"/>
          </p:nvPr>
        </p:nvSpPr>
        <p:spPr/>
        <p:txBody>
          <a:bodyPr/>
          <a:lstStyle/>
          <a:p>
            <a:fld id="{A76C926B-CCE2-4976-ADC0-87B2F5E366C8}" type="slidenum">
              <a:rPr lang="en-US" smtClean="0"/>
              <a:t>‹#›</a:t>
            </a:fld>
            <a:endParaRPr lang="en-US"/>
          </a:p>
        </p:txBody>
      </p:sp>
    </p:spTree>
    <p:extLst>
      <p:ext uri="{BB962C8B-B14F-4D97-AF65-F5344CB8AC3E}">
        <p14:creationId xmlns:p14="http://schemas.microsoft.com/office/powerpoint/2010/main" val="4659360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AC6CAB9-910C-48D9-A5EA-35B1F9792A7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8456B99-5BF7-4FFE-A3F1-9C27851F28D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1E675E-D611-4230-916F-224B8C26DE4E}"/>
              </a:ext>
            </a:extLst>
          </p:cNvPr>
          <p:cNvSpPr>
            <a:spLocks noGrp="1"/>
          </p:cNvSpPr>
          <p:nvPr>
            <p:ph type="dt" sz="half" idx="10"/>
          </p:nvPr>
        </p:nvSpPr>
        <p:spPr/>
        <p:txBody>
          <a:bodyPr/>
          <a:lstStyle/>
          <a:p>
            <a:fld id="{1DE5358A-9E8D-433E-A557-6BAEE77C041C}" type="datetimeFigureOut">
              <a:rPr lang="en-US" smtClean="0"/>
              <a:t>12/15/2020</a:t>
            </a:fld>
            <a:endParaRPr lang="en-US"/>
          </a:p>
        </p:txBody>
      </p:sp>
      <p:sp>
        <p:nvSpPr>
          <p:cNvPr id="5" name="Footer Placeholder 4">
            <a:extLst>
              <a:ext uri="{FF2B5EF4-FFF2-40B4-BE49-F238E27FC236}">
                <a16:creationId xmlns:a16="http://schemas.microsoft.com/office/drawing/2014/main" id="{EB15CD9F-B274-47D5-9036-30AEAEFE56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29E09A-AB84-4420-A92A-BDB81C7553BE}"/>
              </a:ext>
            </a:extLst>
          </p:cNvPr>
          <p:cNvSpPr>
            <a:spLocks noGrp="1"/>
          </p:cNvSpPr>
          <p:nvPr>
            <p:ph type="sldNum" sz="quarter" idx="12"/>
          </p:nvPr>
        </p:nvSpPr>
        <p:spPr/>
        <p:txBody>
          <a:bodyPr/>
          <a:lstStyle/>
          <a:p>
            <a:fld id="{A76C926B-CCE2-4976-ADC0-87B2F5E366C8}" type="slidenum">
              <a:rPr lang="en-US" smtClean="0"/>
              <a:t>‹#›</a:t>
            </a:fld>
            <a:endParaRPr lang="en-US"/>
          </a:p>
        </p:txBody>
      </p:sp>
    </p:spTree>
    <p:extLst>
      <p:ext uri="{BB962C8B-B14F-4D97-AF65-F5344CB8AC3E}">
        <p14:creationId xmlns:p14="http://schemas.microsoft.com/office/powerpoint/2010/main" val="20605931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AFE86-D318-47EB-9BFA-FD736AC1E27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DA30933-3346-40B0-9C8F-5C2ADDDDE41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5E3CD58-9E0F-4FAD-A4A4-FC6BDD366165}"/>
              </a:ext>
            </a:extLst>
          </p:cNvPr>
          <p:cNvSpPr>
            <a:spLocks noGrp="1"/>
          </p:cNvSpPr>
          <p:nvPr>
            <p:ph type="dt" sz="half" idx="10"/>
          </p:nvPr>
        </p:nvSpPr>
        <p:spPr/>
        <p:txBody>
          <a:bodyPr/>
          <a:lstStyle/>
          <a:p>
            <a:fld id="{84CFC73D-1DE0-49C1-872A-233B37D7C484}" type="datetimeFigureOut">
              <a:rPr lang="en-US" smtClean="0"/>
              <a:t>12/15/2020</a:t>
            </a:fld>
            <a:endParaRPr lang="en-US"/>
          </a:p>
        </p:txBody>
      </p:sp>
      <p:sp>
        <p:nvSpPr>
          <p:cNvPr id="5" name="Footer Placeholder 4">
            <a:extLst>
              <a:ext uri="{FF2B5EF4-FFF2-40B4-BE49-F238E27FC236}">
                <a16:creationId xmlns:a16="http://schemas.microsoft.com/office/drawing/2014/main" id="{635CAF0B-1D6D-432B-A0DE-368B2E7125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44EF8B-9A53-4D95-8DBA-14403F228A93}"/>
              </a:ext>
            </a:extLst>
          </p:cNvPr>
          <p:cNvSpPr>
            <a:spLocks noGrp="1"/>
          </p:cNvSpPr>
          <p:nvPr>
            <p:ph type="sldNum" sz="quarter" idx="12"/>
          </p:nvPr>
        </p:nvSpPr>
        <p:spPr/>
        <p:txBody>
          <a:bodyPr/>
          <a:lstStyle/>
          <a:p>
            <a:fld id="{2BBD3E5F-276B-47A3-AD33-CFA95804036E}" type="slidenum">
              <a:rPr lang="en-US" smtClean="0"/>
              <a:t>‹#›</a:t>
            </a:fld>
            <a:endParaRPr lang="en-US"/>
          </a:p>
        </p:txBody>
      </p:sp>
    </p:spTree>
    <p:extLst>
      <p:ext uri="{BB962C8B-B14F-4D97-AF65-F5344CB8AC3E}">
        <p14:creationId xmlns:p14="http://schemas.microsoft.com/office/powerpoint/2010/main" val="37806707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302E34-059A-4E20-B860-CE05239F94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DEEAE83-45F9-4A21-9E76-886BA0AA2B8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F7ED8D-C04C-4663-9470-585F2F9AAF50}"/>
              </a:ext>
            </a:extLst>
          </p:cNvPr>
          <p:cNvSpPr>
            <a:spLocks noGrp="1"/>
          </p:cNvSpPr>
          <p:nvPr>
            <p:ph type="dt" sz="half" idx="10"/>
          </p:nvPr>
        </p:nvSpPr>
        <p:spPr/>
        <p:txBody>
          <a:bodyPr/>
          <a:lstStyle/>
          <a:p>
            <a:fld id="{84CFC73D-1DE0-49C1-872A-233B37D7C484}" type="datetimeFigureOut">
              <a:rPr lang="en-US" smtClean="0"/>
              <a:t>12/15/2020</a:t>
            </a:fld>
            <a:endParaRPr lang="en-US"/>
          </a:p>
        </p:txBody>
      </p:sp>
      <p:sp>
        <p:nvSpPr>
          <p:cNvPr id="5" name="Footer Placeholder 4">
            <a:extLst>
              <a:ext uri="{FF2B5EF4-FFF2-40B4-BE49-F238E27FC236}">
                <a16:creationId xmlns:a16="http://schemas.microsoft.com/office/drawing/2014/main" id="{C1759788-1251-4509-9A51-AA4DABDBF2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1F1808-0B5D-4D64-ACC5-D4E0DD594553}"/>
              </a:ext>
            </a:extLst>
          </p:cNvPr>
          <p:cNvSpPr>
            <a:spLocks noGrp="1"/>
          </p:cNvSpPr>
          <p:nvPr>
            <p:ph type="sldNum" sz="quarter" idx="12"/>
          </p:nvPr>
        </p:nvSpPr>
        <p:spPr/>
        <p:txBody>
          <a:bodyPr/>
          <a:lstStyle/>
          <a:p>
            <a:fld id="{2BBD3E5F-276B-47A3-AD33-CFA95804036E}" type="slidenum">
              <a:rPr lang="en-US" smtClean="0"/>
              <a:t>‹#›</a:t>
            </a:fld>
            <a:endParaRPr lang="en-US"/>
          </a:p>
        </p:txBody>
      </p:sp>
    </p:spTree>
    <p:extLst>
      <p:ext uri="{BB962C8B-B14F-4D97-AF65-F5344CB8AC3E}">
        <p14:creationId xmlns:p14="http://schemas.microsoft.com/office/powerpoint/2010/main" val="40078982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778AF-934D-47D9-9761-B7E5DA09E52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603144A-E603-4382-9176-B7BAF6AC56D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F3B592F-369B-4567-A715-B5BB82D1F3EF}"/>
              </a:ext>
            </a:extLst>
          </p:cNvPr>
          <p:cNvSpPr>
            <a:spLocks noGrp="1"/>
          </p:cNvSpPr>
          <p:nvPr>
            <p:ph type="dt" sz="half" idx="10"/>
          </p:nvPr>
        </p:nvSpPr>
        <p:spPr/>
        <p:txBody>
          <a:bodyPr/>
          <a:lstStyle/>
          <a:p>
            <a:fld id="{84CFC73D-1DE0-49C1-872A-233B37D7C484}" type="datetimeFigureOut">
              <a:rPr lang="en-US" smtClean="0"/>
              <a:t>12/15/2020</a:t>
            </a:fld>
            <a:endParaRPr lang="en-US"/>
          </a:p>
        </p:txBody>
      </p:sp>
      <p:sp>
        <p:nvSpPr>
          <p:cNvPr id="5" name="Footer Placeholder 4">
            <a:extLst>
              <a:ext uri="{FF2B5EF4-FFF2-40B4-BE49-F238E27FC236}">
                <a16:creationId xmlns:a16="http://schemas.microsoft.com/office/drawing/2014/main" id="{70051E2F-91E6-4406-993F-C181AE34AA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016207-9D16-4211-8869-E37C1B7C65D4}"/>
              </a:ext>
            </a:extLst>
          </p:cNvPr>
          <p:cNvSpPr>
            <a:spLocks noGrp="1"/>
          </p:cNvSpPr>
          <p:nvPr>
            <p:ph type="sldNum" sz="quarter" idx="12"/>
          </p:nvPr>
        </p:nvSpPr>
        <p:spPr/>
        <p:txBody>
          <a:bodyPr/>
          <a:lstStyle/>
          <a:p>
            <a:fld id="{2BBD3E5F-276B-47A3-AD33-CFA95804036E}" type="slidenum">
              <a:rPr lang="en-US" smtClean="0"/>
              <a:t>‹#›</a:t>
            </a:fld>
            <a:endParaRPr lang="en-US"/>
          </a:p>
        </p:txBody>
      </p:sp>
    </p:spTree>
    <p:extLst>
      <p:ext uri="{BB962C8B-B14F-4D97-AF65-F5344CB8AC3E}">
        <p14:creationId xmlns:p14="http://schemas.microsoft.com/office/powerpoint/2010/main" val="30816632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57B3C-F0F9-43CA-8EC8-1DA7C0B6AF9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1307BD3-95E9-4FEA-B0BB-650E00EBEDC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4386B2C-0FEB-425E-B767-C42EA00B3E6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16E0545-1CC5-4F3A-AD09-A337D1876087}"/>
              </a:ext>
            </a:extLst>
          </p:cNvPr>
          <p:cNvSpPr>
            <a:spLocks noGrp="1"/>
          </p:cNvSpPr>
          <p:nvPr>
            <p:ph type="dt" sz="half" idx="10"/>
          </p:nvPr>
        </p:nvSpPr>
        <p:spPr/>
        <p:txBody>
          <a:bodyPr/>
          <a:lstStyle/>
          <a:p>
            <a:fld id="{84CFC73D-1DE0-49C1-872A-233B37D7C484}" type="datetimeFigureOut">
              <a:rPr lang="en-US" smtClean="0"/>
              <a:t>12/15/2020</a:t>
            </a:fld>
            <a:endParaRPr lang="en-US"/>
          </a:p>
        </p:txBody>
      </p:sp>
      <p:sp>
        <p:nvSpPr>
          <p:cNvPr id="6" name="Footer Placeholder 5">
            <a:extLst>
              <a:ext uri="{FF2B5EF4-FFF2-40B4-BE49-F238E27FC236}">
                <a16:creationId xmlns:a16="http://schemas.microsoft.com/office/drawing/2014/main" id="{08A96A09-3778-4771-B0C1-1C89F3523F2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6DF9AF5-5CD1-4A7F-A0D5-B68C7D16DBE1}"/>
              </a:ext>
            </a:extLst>
          </p:cNvPr>
          <p:cNvSpPr>
            <a:spLocks noGrp="1"/>
          </p:cNvSpPr>
          <p:nvPr>
            <p:ph type="sldNum" sz="quarter" idx="12"/>
          </p:nvPr>
        </p:nvSpPr>
        <p:spPr/>
        <p:txBody>
          <a:bodyPr/>
          <a:lstStyle/>
          <a:p>
            <a:fld id="{2BBD3E5F-276B-47A3-AD33-CFA95804036E}" type="slidenum">
              <a:rPr lang="en-US" smtClean="0"/>
              <a:t>‹#›</a:t>
            </a:fld>
            <a:endParaRPr lang="en-US"/>
          </a:p>
        </p:txBody>
      </p:sp>
    </p:spTree>
    <p:extLst>
      <p:ext uri="{BB962C8B-B14F-4D97-AF65-F5344CB8AC3E}">
        <p14:creationId xmlns:p14="http://schemas.microsoft.com/office/powerpoint/2010/main" val="40038763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23C80-062A-4585-B574-D2A100C9E74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2795192-2DB6-4F8A-9996-F04E74FA733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ECA9104-0B74-486A-A2C5-05414F1A1BC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5727B6A-5983-4465-BF66-6478C6F60D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EB79BE9-721A-44B3-B640-14E0F27E385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13F3FC3-DFAE-4CA7-81B5-DE6A40D11F98}"/>
              </a:ext>
            </a:extLst>
          </p:cNvPr>
          <p:cNvSpPr>
            <a:spLocks noGrp="1"/>
          </p:cNvSpPr>
          <p:nvPr>
            <p:ph type="dt" sz="half" idx="10"/>
          </p:nvPr>
        </p:nvSpPr>
        <p:spPr/>
        <p:txBody>
          <a:bodyPr/>
          <a:lstStyle/>
          <a:p>
            <a:fld id="{84CFC73D-1DE0-49C1-872A-233B37D7C484}" type="datetimeFigureOut">
              <a:rPr lang="en-US" smtClean="0"/>
              <a:t>12/15/2020</a:t>
            </a:fld>
            <a:endParaRPr lang="en-US"/>
          </a:p>
        </p:txBody>
      </p:sp>
      <p:sp>
        <p:nvSpPr>
          <p:cNvPr id="8" name="Footer Placeholder 7">
            <a:extLst>
              <a:ext uri="{FF2B5EF4-FFF2-40B4-BE49-F238E27FC236}">
                <a16:creationId xmlns:a16="http://schemas.microsoft.com/office/drawing/2014/main" id="{BF89765B-19BD-43B5-9E8B-D7B984A96E6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4CAAC88-2566-4A3D-9401-BAC012757067}"/>
              </a:ext>
            </a:extLst>
          </p:cNvPr>
          <p:cNvSpPr>
            <a:spLocks noGrp="1"/>
          </p:cNvSpPr>
          <p:nvPr>
            <p:ph type="sldNum" sz="quarter" idx="12"/>
          </p:nvPr>
        </p:nvSpPr>
        <p:spPr/>
        <p:txBody>
          <a:bodyPr/>
          <a:lstStyle/>
          <a:p>
            <a:fld id="{2BBD3E5F-276B-47A3-AD33-CFA95804036E}" type="slidenum">
              <a:rPr lang="en-US" smtClean="0"/>
              <a:t>‹#›</a:t>
            </a:fld>
            <a:endParaRPr lang="en-US"/>
          </a:p>
        </p:txBody>
      </p:sp>
    </p:spTree>
    <p:extLst>
      <p:ext uri="{BB962C8B-B14F-4D97-AF65-F5344CB8AC3E}">
        <p14:creationId xmlns:p14="http://schemas.microsoft.com/office/powerpoint/2010/main" val="34961741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BA2AF-FE3E-4F3B-BC19-FD51B9D341A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880E4CE-13B4-47FC-B9C5-F8A49AFA1574}"/>
              </a:ext>
            </a:extLst>
          </p:cNvPr>
          <p:cNvSpPr>
            <a:spLocks noGrp="1"/>
          </p:cNvSpPr>
          <p:nvPr>
            <p:ph type="dt" sz="half" idx="10"/>
          </p:nvPr>
        </p:nvSpPr>
        <p:spPr/>
        <p:txBody>
          <a:bodyPr/>
          <a:lstStyle/>
          <a:p>
            <a:fld id="{84CFC73D-1DE0-49C1-872A-233B37D7C484}" type="datetimeFigureOut">
              <a:rPr lang="en-US" smtClean="0"/>
              <a:t>12/15/2020</a:t>
            </a:fld>
            <a:endParaRPr lang="en-US"/>
          </a:p>
        </p:txBody>
      </p:sp>
      <p:sp>
        <p:nvSpPr>
          <p:cNvPr id="4" name="Footer Placeholder 3">
            <a:extLst>
              <a:ext uri="{FF2B5EF4-FFF2-40B4-BE49-F238E27FC236}">
                <a16:creationId xmlns:a16="http://schemas.microsoft.com/office/drawing/2014/main" id="{1D517043-5A9E-4774-AB25-24976CD3229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F851D7C-8CD3-42A8-B064-1397E8D56BEB}"/>
              </a:ext>
            </a:extLst>
          </p:cNvPr>
          <p:cNvSpPr>
            <a:spLocks noGrp="1"/>
          </p:cNvSpPr>
          <p:nvPr>
            <p:ph type="sldNum" sz="quarter" idx="12"/>
          </p:nvPr>
        </p:nvSpPr>
        <p:spPr/>
        <p:txBody>
          <a:bodyPr/>
          <a:lstStyle/>
          <a:p>
            <a:fld id="{2BBD3E5F-276B-47A3-AD33-CFA95804036E}" type="slidenum">
              <a:rPr lang="en-US" smtClean="0"/>
              <a:t>‹#›</a:t>
            </a:fld>
            <a:endParaRPr lang="en-US"/>
          </a:p>
        </p:txBody>
      </p:sp>
    </p:spTree>
    <p:extLst>
      <p:ext uri="{BB962C8B-B14F-4D97-AF65-F5344CB8AC3E}">
        <p14:creationId xmlns:p14="http://schemas.microsoft.com/office/powerpoint/2010/main" val="21344497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D53920E-76C1-486C-888C-3F4A55EB513A}"/>
              </a:ext>
            </a:extLst>
          </p:cNvPr>
          <p:cNvSpPr>
            <a:spLocks noGrp="1"/>
          </p:cNvSpPr>
          <p:nvPr>
            <p:ph type="dt" sz="half" idx="10"/>
          </p:nvPr>
        </p:nvSpPr>
        <p:spPr/>
        <p:txBody>
          <a:bodyPr/>
          <a:lstStyle/>
          <a:p>
            <a:fld id="{84CFC73D-1DE0-49C1-872A-233B37D7C484}" type="datetimeFigureOut">
              <a:rPr lang="en-US" smtClean="0"/>
              <a:t>12/15/2020</a:t>
            </a:fld>
            <a:endParaRPr lang="en-US"/>
          </a:p>
        </p:txBody>
      </p:sp>
      <p:sp>
        <p:nvSpPr>
          <p:cNvPr id="3" name="Footer Placeholder 2">
            <a:extLst>
              <a:ext uri="{FF2B5EF4-FFF2-40B4-BE49-F238E27FC236}">
                <a16:creationId xmlns:a16="http://schemas.microsoft.com/office/drawing/2014/main" id="{910FC674-F549-42E3-BBCA-02FBA4E8B15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A601753-75B2-4DC6-9FF8-5BE399C1D44A}"/>
              </a:ext>
            </a:extLst>
          </p:cNvPr>
          <p:cNvSpPr>
            <a:spLocks noGrp="1"/>
          </p:cNvSpPr>
          <p:nvPr>
            <p:ph type="sldNum" sz="quarter" idx="12"/>
          </p:nvPr>
        </p:nvSpPr>
        <p:spPr/>
        <p:txBody>
          <a:bodyPr/>
          <a:lstStyle/>
          <a:p>
            <a:fld id="{2BBD3E5F-276B-47A3-AD33-CFA95804036E}" type="slidenum">
              <a:rPr lang="en-US" smtClean="0"/>
              <a:t>‹#›</a:t>
            </a:fld>
            <a:endParaRPr lang="en-US"/>
          </a:p>
        </p:txBody>
      </p:sp>
    </p:spTree>
    <p:extLst>
      <p:ext uri="{BB962C8B-B14F-4D97-AF65-F5344CB8AC3E}">
        <p14:creationId xmlns:p14="http://schemas.microsoft.com/office/powerpoint/2010/main" val="26368436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ED013-EAC2-433C-A440-25B53B35D6C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F50194A-E21B-4ABD-8484-030262AFA72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FCD1357-1648-4079-AAC9-FC2C328768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E40E138-6CDC-4DC8-8600-7C664F5E8DD0}"/>
              </a:ext>
            </a:extLst>
          </p:cNvPr>
          <p:cNvSpPr>
            <a:spLocks noGrp="1"/>
          </p:cNvSpPr>
          <p:nvPr>
            <p:ph type="dt" sz="half" idx="10"/>
          </p:nvPr>
        </p:nvSpPr>
        <p:spPr/>
        <p:txBody>
          <a:bodyPr/>
          <a:lstStyle/>
          <a:p>
            <a:fld id="{84CFC73D-1DE0-49C1-872A-233B37D7C484}" type="datetimeFigureOut">
              <a:rPr lang="en-US" smtClean="0"/>
              <a:t>12/15/2020</a:t>
            </a:fld>
            <a:endParaRPr lang="en-US"/>
          </a:p>
        </p:txBody>
      </p:sp>
      <p:sp>
        <p:nvSpPr>
          <p:cNvPr id="6" name="Footer Placeholder 5">
            <a:extLst>
              <a:ext uri="{FF2B5EF4-FFF2-40B4-BE49-F238E27FC236}">
                <a16:creationId xmlns:a16="http://schemas.microsoft.com/office/drawing/2014/main" id="{9F71823F-4DEB-4847-ABE8-75C9F4E9EC8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79C571A-40ED-463C-8519-D7E3E8D17928}"/>
              </a:ext>
            </a:extLst>
          </p:cNvPr>
          <p:cNvSpPr>
            <a:spLocks noGrp="1"/>
          </p:cNvSpPr>
          <p:nvPr>
            <p:ph type="sldNum" sz="quarter" idx="12"/>
          </p:nvPr>
        </p:nvSpPr>
        <p:spPr/>
        <p:txBody>
          <a:bodyPr/>
          <a:lstStyle/>
          <a:p>
            <a:fld id="{2BBD3E5F-276B-47A3-AD33-CFA95804036E}" type="slidenum">
              <a:rPr lang="en-US" smtClean="0"/>
              <a:t>‹#›</a:t>
            </a:fld>
            <a:endParaRPr lang="en-US"/>
          </a:p>
        </p:txBody>
      </p:sp>
    </p:spTree>
    <p:extLst>
      <p:ext uri="{BB962C8B-B14F-4D97-AF65-F5344CB8AC3E}">
        <p14:creationId xmlns:p14="http://schemas.microsoft.com/office/powerpoint/2010/main" val="17804965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84839-D549-4C55-810C-CC61C1966EB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322A9F1-F8E4-4BF2-B084-59238EA6359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54632B-2C73-45E5-B9E9-3937A6871647}"/>
              </a:ext>
            </a:extLst>
          </p:cNvPr>
          <p:cNvSpPr>
            <a:spLocks noGrp="1"/>
          </p:cNvSpPr>
          <p:nvPr>
            <p:ph type="dt" sz="half" idx="10"/>
          </p:nvPr>
        </p:nvSpPr>
        <p:spPr/>
        <p:txBody>
          <a:bodyPr/>
          <a:lstStyle/>
          <a:p>
            <a:fld id="{1DE5358A-9E8D-433E-A557-6BAEE77C041C}" type="datetimeFigureOut">
              <a:rPr lang="en-US" smtClean="0"/>
              <a:t>12/15/2020</a:t>
            </a:fld>
            <a:endParaRPr lang="en-US"/>
          </a:p>
        </p:txBody>
      </p:sp>
      <p:sp>
        <p:nvSpPr>
          <p:cNvPr id="5" name="Footer Placeholder 4">
            <a:extLst>
              <a:ext uri="{FF2B5EF4-FFF2-40B4-BE49-F238E27FC236}">
                <a16:creationId xmlns:a16="http://schemas.microsoft.com/office/drawing/2014/main" id="{422539D2-FC30-4558-93C4-FB83EE70BF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0B7486-E192-44F1-8B06-F9A3CD0F32A2}"/>
              </a:ext>
            </a:extLst>
          </p:cNvPr>
          <p:cNvSpPr>
            <a:spLocks noGrp="1"/>
          </p:cNvSpPr>
          <p:nvPr>
            <p:ph type="sldNum" sz="quarter" idx="12"/>
          </p:nvPr>
        </p:nvSpPr>
        <p:spPr/>
        <p:txBody>
          <a:bodyPr/>
          <a:lstStyle/>
          <a:p>
            <a:fld id="{A76C926B-CCE2-4976-ADC0-87B2F5E366C8}" type="slidenum">
              <a:rPr lang="en-US" smtClean="0"/>
              <a:t>‹#›</a:t>
            </a:fld>
            <a:endParaRPr lang="en-US"/>
          </a:p>
        </p:txBody>
      </p:sp>
    </p:spTree>
    <p:extLst>
      <p:ext uri="{BB962C8B-B14F-4D97-AF65-F5344CB8AC3E}">
        <p14:creationId xmlns:p14="http://schemas.microsoft.com/office/powerpoint/2010/main" val="20466564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DE15A-C47D-483D-AC9D-ADCDF31222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E1173F8-B42D-416A-999D-9D66EA8EBB8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22F8F3B-831A-4945-A3DC-EE7543EFCB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1EB97D-AB7F-4D77-B9CA-E8265902CD7C}"/>
              </a:ext>
            </a:extLst>
          </p:cNvPr>
          <p:cNvSpPr>
            <a:spLocks noGrp="1"/>
          </p:cNvSpPr>
          <p:nvPr>
            <p:ph type="dt" sz="half" idx="10"/>
          </p:nvPr>
        </p:nvSpPr>
        <p:spPr/>
        <p:txBody>
          <a:bodyPr/>
          <a:lstStyle/>
          <a:p>
            <a:fld id="{84CFC73D-1DE0-49C1-872A-233B37D7C484}" type="datetimeFigureOut">
              <a:rPr lang="en-US" smtClean="0"/>
              <a:t>12/15/2020</a:t>
            </a:fld>
            <a:endParaRPr lang="en-US"/>
          </a:p>
        </p:txBody>
      </p:sp>
      <p:sp>
        <p:nvSpPr>
          <p:cNvPr id="6" name="Footer Placeholder 5">
            <a:extLst>
              <a:ext uri="{FF2B5EF4-FFF2-40B4-BE49-F238E27FC236}">
                <a16:creationId xmlns:a16="http://schemas.microsoft.com/office/drawing/2014/main" id="{04419AE5-1288-4A30-930D-BADECAF70C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103A1CC-278C-48E9-B1A9-F6252EC898E4}"/>
              </a:ext>
            </a:extLst>
          </p:cNvPr>
          <p:cNvSpPr>
            <a:spLocks noGrp="1"/>
          </p:cNvSpPr>
          <p:nvPr>
            <p:ph type="sldNum" sz="quarter" idx="12"/>
          </p:nvPr>
        </p:nvSpPr>
        <p:spPr/>
        <p:txBody>
          <a:bodyPr/>
          <a:lstStyle/>
          <a:p>
            <a:fld id="{2BBD3E5F-276B-47A3-AD33-CFA95804036E}" type="slidenum">
              <a:rPr lang="en-US" smtClean="0"/>
              <a:t>‹#›</a:t>
            </a:fld>
            <a:endParaRPr lang="en-US"/>
          </a:p>
        </p:txBody>
      </p:sp>
    </p:spTree>
    <p:extLst>
      <p:ext uri="{BB962C8B-B14F-4D97-AF65-F5344CB8AC3E}">
        <p14:creationId xmlns:p14="http://schemas.microsoft.com/office/powerpoint/2010/main" val="42016159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DAA445-5DC1-45E1-BCDD-39003585ADA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5071525-0FB8-45D6-9216-FF8E5FBC4B0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497026-308A-41FF-902D-235D30A0C610}"/>
              </a:ext>
            </a:extLst>
          </p:cNvPr>
          <p:cNvSpPr>
            <a:spLocks noGrp="1"/>
          </p:cNvSpPr>
          <p:nvPr>
            <p:ph type="dt" sz="half" idx="10"/>
          </p:nvPr>
        </p:nvSpPr>
        <p:spPr/>
        <p:txBody>
          <a:bodyPr/>
          <a:lstStyle/>
          <a:p>
            <a:fld id="{84CFC73D-1DE0-49C1-872A-233B37D7C484}" type="datetimeFigureOut">
              <a:rPr lang="en-US" smtClean="0"/>
              <a:t>12/15/2020</a:t>
            </a:fld>
            <a:endParaRPr lang="en-US"/>
          </a:p>
        </p:txBody>
      </p:sp>
      <p:sp>
        <p:nvSpPr>
          <p:cNvPr id="5" name="Footer Placeholder 4">
            <a:extLst>
              <a:ext uri="{FF2B5EF4-FFF2-40B4-BE49-F238E27FC236}">
                <a16:creationId xmlns:a16="http://schemas.microsoft.com/office/drawing/2014/main" id="{F56FC05E-C957-4559-8F94-A1E77B009A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EBFB6E-DF7A-43C8-85EB-783F16B139FC}"/>
              </a:ext>
            </a:extLst>
          </p:cNvPr>
          <p:cNvSpPr>
            <a:spLocks noGrp="1"/>
          </p:cNvSpPr>
          <p:nvPr>
            <p:ph type="sldNum" sz="quarter" idx="12"/>
          </p:nvPr>
        </p:nvSpPr>
        <p:spPr/>
        <p:txBody>
          <a:bodyPr/>
          <a:lstStyle/>
          <a:p>
            <a:fld id="{2BBD3E5F-276B-47A3-AD33-CFA95804036E}" type="slidenum">
              <a:rPr lang="en-US" smtClean="0"/>
              <a:t>‹#›</a:t>
            </a:fld>
            <a:endParaRPr lang="en-US"/>
          </a:p>
        </p:txBody>
      </p:sp>
    </p:spTree>
    <p:extLst>
      <p:ext uri="{BB962C8B-B14F-4D97-AF65-F5344CB8AC3E}">
        <p14:creationId xmlns:p14="http://schemas.microsoft.com/office/powerpoint/2010/main" val="973668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E069095-9B7A-4BB6-A65A-A1AE6A7879D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7BAB280-D682-403B-9BAA-408BF268B2B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D700B7-8680-4026-A56A-687B9AB8B069}"/>
              </a:ext>
            </a:extLst>
          </p:cNvPr>
          <p:cNvSpPr>
            <a:spLocks noGrp="1"/>
          </p:cNvSpPr>
          <p:nvPr>
            <p:ph type="dt" sz="half" idx="10"/>
          </p:nvPr>
        </p:nvSpPr>
        <p:spPr/>
        <p:txBody>
          <a:bodyPr/>
          <a:lstStyle/>
          <a:p>
            <a:fld id="{84CFC73D-1DE0-49C1-872A-233B37D7C484}" type="datetimeFigureOut">
              <a:rPr lang="en-US" smtClean="0"/>
              <a:t>12/15/2020</a:t>
            </a:fld>
            <a:endParaRPr lang="en-US"/>
          </a:p>
        </p:txBody>
      </p:sp>
      <p:sp>
        <p:nvSpPr>
          <p:cNvPr id="5" name="Footer Placeholder 4">
            <a:extLst>
              <a:ext uri="{FF2B5EF4-FFF2-40B4-BE49-F238E27FC236}">
                <a16:creationId xmlns:a16="http://schemas.microsoft.com/office/drawing/2014/main" id="{F056A21D-73C7-4E74-BD33-0BB58CF1B1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AC1678-3776-4269-B329-60F73BF7ED77}"/>
              </a:ext>
            </a:extLst>
          </p:cNvPr>
          <p:cNvSpPr>
            <a:spLocks noGrp="1"/>
          </p:cNvSpPr>
          <p:nvPr>
            <p:ph type="sldNum" sz="quarter" idx="12"/>
          </p:nvPr>
        </p:nvSpPr>
        <p:spPr/>
        <p:txBody>
          <a:bodyPr/>
          <a:lstStyle/>
          <a:p>
            <a:fld id="{2BBD3E5F-276B-47A3-AD33-CFA95804036E}" type="slidenum">
              <a:rPr lang="en-US" smtClean="0"/>
              <a:t>‹#›</a:t>
            </a:fld>
            <a:endParaRPr lang="en-US"/>
          </a:p>
        </p:txBody>
      </p:sp>
    </p:spTree>
    <p:extLst>
      <p:ext uri="{BB962C8B-B14F-4D97-AF65-F5344CB8AC3E}">
        <p14:creationId xmlns:p14="http://schemas.microsoft.com/office/powerpoint/2010/main" val="20704386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B34A7-DAD5-4886-889C-BCFB7684688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5CD05D8-FFEF-4301-984F-1FBEDA0275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827E1DA-7E25-4BD3-AD68-712699FB1473}"/>
              </a:ext>
            </a:extLst>
          </p:cNvPr>
          <p:cNvSpPr>
            <a:spLocks noGrp="1"/>
          </p:cNvSpPr>
          <p:nvPr>
            <p:ph type="dt" sz="half" idx="10"/>
          </p:nvPr>
        </p:nvSpPr>
        <p:spPr/>
        <p:txBody>
          <a:bodyPr/>
          <a:lstStyle/>
          <a:p>
            <a:fld id="{1DE5358A-9E8D-433E-A557-6BAEE77C041C}" type="datetimeFigureOut">
              <a:rPr lang="en-US" smtClean="0"/>
              <a:t>12/15/2020</a:t>
            </a:fld>
            <a:endParaRPr lang="en-US"/>
          </a:p>
        </p:txBody>
      </p:sp>
      <p:sp>
        <p:nvSpPr>
          <p:cNvPr id="5" name="Footer Placeholder 4">
            <a:extLst>
              <a:ext uri="{FF2B5EF4-FFF2-40B4-BE49-F238E27FC236}">
                <a16:creationId xmlns:a16="http://schemas.microsoft.com/office/drawing/2014/main" id="{48161E99-AFCD-49A2-B35C-EC6C6B71FA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3B2046-CE5C-4D9A-B6AA-B2D814F6E515}"/>
              </a:ext>
            </a:extLst>
          </p:cNvPr>
          <p:cNvSpPr>
            <a:spLocks noGrp="1"/>
          </p:cNvSpPr>
          <p:nvPr>
            <p:ph type="sldNum" sz="quarter" idx="12"/>
          </p:nvPr>
        </p:nvSpPr>
        <p:spPr/>
        <p:txBody>
          <a:bodyPr/>
          <a:lstStyle/>
          <a:p>
            <a:fld id="{A76C926B-CCE2-4976-ADC0-87B2F5E366C8}" type="slidenum">
              <a:rPr lang="en-US" smtClean="0"/>
              <a:t>‹#›</a:t>
            </a:fld>
            <a:endParaRPr lang="en-US"/>
          </a:p>
        </p:txBody>
      </p:sp>
    </p:spTree>
    <p:extLst>
      <p:ext uri="{BB962C8B-B14F-4D97-AF65-F5344CB8AC3E}">
        <p14:creationId xmlns:p14="http://schemas.microsoft.com/office/powerpoint/2010/main" val="18824116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B6DD0-1FA0-439D-8528-39DAE40D52F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04F3AEC-2C0A-4056-902C-8C3EB351C95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C623544-362F-4D94-B7E7-7B160ABC621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0DC2B22-966E-453E-847B-8DA3BF0CF3BD}"/>
              </a:ext>
            </a:extLst>
          </p:cNvPr>
          <p:cNvSpPr>
            <a:spLocks noGrp="1"/>
          </p:cNvSpPr>
          <p:nvPr>
            <p:ph type="dt" sz="half" idx="10"/>
          </p:nvPr>
        </p:nvSpPr>
        <p:spPr/>
        <p:txBody>
          <a:bodyPr/>
          <a:lstStyle/>
          <a:p>
            <a:fld id="{1DE5358A-9E8D-433E-A557-6BAEE77C041C}" type="datetimeFigureOut">
              <a:rPr lang="en-US" smtClean="0"/>
              <a:t>12/15/2020</a:t>
            </a:fld>
            <a:endParaRPr lang="en-US"/>
          </a:p>
        </p:txBody>
      </p:sp>
      <p:sp>
        <p:nvSpPr>
          <p:cNvPr id="6" name="Footer Placeholder 5">
            <a:extLst>
              <a:ext uri="{FF2B5EF4-FFF2-40B4-BE49-F238E27FC236}">
                <a16:creationId xmlns:a16="http://schemas.microsoft.com/office/drawing/2014/main" id="{C84100D0-431E-454A-A936-434A7118267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6EE691F-57D8-4CF1-A68E-3B7995F6AA19}"/>
              </a:ext>
            </a:extLst>
          </p:cNvPr>
          <p:cNvSpPr>
            <a:spLocks noGrp="1"/>
          </p:cNvSpPr>
          <p:nvPr>
            <p:ph type="sldNum" sz="quarter" idx="12"/>
          </p:nvPr>
        </p:nvSpPr>
        <p:spPr/>
        <p:txBody>
          <a:bodyPr/>
          <a:lstStyle/>
          <a:p>
            <a:fld id="{A76C926B-CCE2-4976-ADC0-87B2F5E366C8}" type="slidenum">
              <a:rPr lang="en-US" smtClean="0"/>
              <a:t>‹#›</a:t>
            </a:fld>
            <a:endParaRPr lang="en-US"/>
          </a:p>
        </p:txBody>
      </p:sp>
    </p:spTree>
    <p:extLst>
      <p:ext uri="{BB962C8B-B14F-4D97-AF65-F5344CB8AC3E}">
        <p14:creationId xmlns:p14="http://schemas.microsoft.com/office/powerpoint/2010/main" val="38005316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A8F01B-3714-4B93-A5AB-3074BEC700F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8C7B167-308D-4622-84EE-35198CA8F0B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99B9885-72A5-4D40-B994-8B4CCAAF684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37FCA9E-F9F0-4462-B89D-6C631E308E2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91C5F01-0287-4F50-B03D-D3B029941D3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788FE55-9C6C-4556-AF8D-650ADEA90D75}"/>
              </a:ext>
            </a:extLst>
          </p:cNvPr>
          <p:cNvSpPr>
            <a:spLocks noGrp="1"/>
          </p:cNvSpPr>
          <p:nvPr>
            <p:ph type="dt" sz="half" idx="10"/>
          </p:nvPr>
        </p:nvSpPr>
        <p:spPr/>
        <p:txBody>
          <a:bodyPr/>
          <a:lstStyle/>
          <a:p>
            <a:fld id="{1DE5358A-9E8D-433E-A557-6BAEE77C041C}" type="datetimeFigureOut">
              <a:rPr lang="en-US" smtClean="0"/>
              <a:t>12/15/2020</a:t>
            </a:fld>
            <a:endParaRPr lang="en-US"/>
          </a:p>
        </p:txBody>
      </p:sp>
      <p:sp>
        <p:nvSpPr>
          <p:cNvPr id="8" name="Footer Placeholder 7">
            <a:extLst>
              <a:ext uri="{FF2B5EF4-FFF2-40B4-BE49-F238E27FC236}">
                <a16:creationId xmlns:a16="http://schemas.microsoft.com/office/drawing/2014/main" id="{89BD0652-7D55-4F16-9E11-57AAA2328EC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7232A3E-47C2-4E3E-94D7-44C37F283299}"/>
              </a:ext>
            </a:extLst>
          </p:cNvPr>
          <p:cNvSpPr>
            <a:spLocks noGrp="1"/>
          </p:cNvSpPr>
          <p:nvPr>
            <p:ph type="sldNum" sz="quarter" idx="12"/>
          </p:nvPr>
        </p:nvSpPr>
        <p:spPr/>
        <p:txBody>
          <a:bodyPr/>
          <a:lstStyle/>
          <a:p>
            <a:fld id="{A76C926B-CCE2-4976-ADC0-87B2F5E366C8}" type="slidenum">
              <a:rPr lang="en-US" smtClean="0"/>
              <a:t>‹#›</a:t>
            </a:fld>
            <a:endParaRPr lang="en-US"/>
          </a:p>
        </p:txBody>
      </p:sp>
    </p:spTree>
    <p:extLst>
      <p:ext uri="{BB962C8B-B14F-4D97-AF65-F5344CB8AC3E}">
        <p14:creationId xmlns:p14="http://schemas.microsoft.com/office/powerpoint/2010/main" val="10782408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E65F8-1F60-4403-916A-DA9FFC3C817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2E18FFC-6445-4988-94F7-4920E10F3C41}"/>
              </a:ext>
            </a:extLst>
          </p:cNvPr>
          <p:cNvSpPr>
            <a:spLocks noGrp="1"/>
          </p:cNvSpPr>
          <p:nvPr>
            <p:ph type="dt" sz="half" idx="10"/>
          </p:nvPr>
        </p:nvSpPr>
        <p:spPr/>
        <p:txBody>
          <a:bodyPr/>
          <a:lstStyle/>
          <a:p>
            <a:fld id="{1DE5358A-9E8D-433E-A557-6BAEE77C041C}" type="datetimeFigureOut">
              <a:rPr lang="en-US" smtClean="0"/>
              <a:t>12/15/2020</a:t>
            </a:fld>
            <a:endParaRPr lang="en-US"/>
          </a:p>
        </p:txBody>
      </p:sp>
      <p:sp>
        <p:nvSpPr>
          <p:cNvPr id="4" name="Footer Placeholder 3">
            <a:extLst>
              <a:ext uri="{FF2B5EF4-FFF2-40B4-BE49-F238E27FC236}">
                <a16:creationId xmlns:a16="http://schemas.microsoft.com/office/drawing/2014/main" id="{26E3D6D7-6A55-49A3-B262-3CB34929088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764F6F6-01E1-4176-BF8D-E869165EAFA7}"/>
              </a:ext>
            </a:extLst>
          </p:cNvPr>
          <p:cNvSpPr>
            <a:spLocks noGrp="1"/>
          </p:cNvSpPr>
          <p:nvPr>
            <p:ph type="sldNum" sz="quarter" idx="12"/>
          </p:nvPr>
        </p:nvSpPr>
        <p:spPr/>
        <p:txBody>
          <a:bodyPr/>
          <a:lstStyle/>
          <a:p>
            <a:fld id="{A76C926B-CCE2-4976-ADC0-87B2F5E366C8}" type="slidenum">
              <a:rPr lang="en-US" smtClean="0"/>
              <a:t>‹#›</a:t>
            </a:fld>
            <a:endParaRPr lang="en-US"/>
          </a:p>
        </p:txBody>
      </p:sp>
    </p:spTree>
    <p:extLst>
      <p:ext uri="{BB962C8B-B14F-4D97-AF65-F5344CB8AC3E}">
        <p14:creationId xmlns:p14="http://schemas.microsoft.com/office/powerpoint/2010/main" val="11047529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0A5913D-1878-464F-BA5E-3BFF8FEABF67}"/>
              </a:ext>
            </a:extLst>
          </p:cNvPr>
          <p:cNvSpPr>
            <a:spLocks noGrp="1"/>
          </p:cNvSpPr>
          <p:nvPr>
            <p:ph type="dt" sz="half" idx="10"/>
          </p:nvPr>
        </p:nvSpPr>
        <p:spPr/>
        <p:txBody>
          <a:bodyPr/>
          <a:lstStyle/>
          <a:p>
            <a:fld id="{1DE5358A-9E8D-433E-A557-6BAEE77C041C}" type="datetimeFigureOut">
              <a:rPr lang="en-US" smtClean="0"/>
              <a:t>12/15/2020</a:t>
            </a:fld>
            <a:endParaRPr lang="en-US"/>
          </a:p>
        </p:txBody>
      </p:sp>
      <p:sp>
        <p:nvSpPr>
          <p:cNvPr id="3" name="Footer Placeholder 2">
            <a:extLst>
              <a:ext uri="{FF2B5EF4-FFF2-40B4-BE49-F238E27FC236}">
                <a16:creationId xmlns:a16="http://schemas.microsoft.com/office/drawing/2014/main" id="{3BF0E407-6EFF-4A03-8A21-8C5792267DD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0609CDE-CA6B-4B28-A77B-CFFE2BB972E1}"/>
              </a:ext>
            </a:extLst>
          </p:cNvPr>
          <p:cNvSpPr>
            <a:spLocks noGrp="1"/>
          </p:cNvSpPr>
          <p:nvPr>
            <p:ph type="sldNum" sz="quarter" idx="12"/>
          </p:nvPr>
        </p:nvSpPr>
        <p:spPr/>
        <p:txBody>
          <a:bodyPr/>
          <a:lstStyle/>
          <a:p>
            <a:fld id="{A76C926B-CCE2-4976-ADC0-87B2F5E366C8}" type="slidenum">
              <a:rPr lang="en-US" smtClean="0"/>
              <a:t>‹#›</a:t>
            </a:fld>
            <a:endParaRPr lang="en-US"/>
          </a:p>
        </p:txBody>
      </p:sp>
    </p:spTree>
    <p:extLst>
      <p:ext uri="{BB962C8B-B14F-4D97-AF65-F5344CB8AC3E}">
        <p14:creationId xmlns:p14="http://schemas.microsoft.com/office/powerpoint/2010/main" val="19222344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08CFC-72AA-4726-8DB4-9BE0744DD1D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A03F46B-F608-49EE-AD9D-8FCDF258A02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505635D-C8A0-48FF-872B-ACBCD1471C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6A766F4-A24C-400A-A880-980FC74DDAE6}"/>
              </a:ext>
            </a:extLst>
          </p:cNvPr>
          <p:cNvSpPr>
            <a:spLocks noGrp="1"/>
          </p:cNvSpPr>
          <p:nvPr>
            <p:ph type="dt" sz="half" idx="10"/>
          </p:nvPr>
        </p:nvSpPr>
        <p:spPr/>
        <p:txBody>
          <a:bodyPr/>
          <a:lstStyle/>
          <a:p>
            <a:fld id="{1DE5358A-9E8D-433E-A557-6BAEE77C041C}" type="datetimeFigureOut">
              <a:rPr lang="en-US" smtClean="0"/>
              <a:t>12/15/2020</a:t>
            </a:fld>
            <a:endParaRPr lang="en-US"/>
          </a:p>
        </p:txBody>
      </p:sp>
      <p:sp>
        <p:nvSpPr>
          <p:cNvPr id="6" name="Footer Placeholder 5">
            <a:extLst>
              <a:ext uri="{FF2B5EF4-FFF2-40B4-BE49-F238E27FC236}">
                <a16:creationId xmlns:a16="http://schemas.microsoft.com/office/drawing/2014/main" id="{C3B27D0D-BAF5-4777-8DB7-B0F54385FD7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3E2586C-2B8D-454F-992B-0E3D5D4DE5B0}"/>
              </a:ext>
            </a:extLst>
          </p:cNvPr>
          <p:cNvSpPr>
            <a:spLocks noGrp="1"/>
          </p:cNvSpPr>
          <p:nvPr>
            <p:ph type="sldNum" sz="quarter" idx="12"/>
          </p:nvPr>
        </p:nvSpPr>
        <p:spPr/>
        <p:txBody>
          <a:bodyPr/>
          <a:lstStyle/>
          <a:p>
            <a:fld id="{A76C926B-CCE2-4976-ADC0-87B2F5E366C8}" type="slidenum">
              <a:rPr lang="en-US" smtClean="0"/>
              <a:t>‹#›</a:t>
            </a:fld>
            <a:endParaRPr lang="en-US"/>
          </a:p>
        </p:txBody>
      </p:sp>
    </p:spTree>
    <p:extLst>
      <p:ext uri="{BB962C8B-B14F-4D97-AF65-F5344CB8AC3E}">
        <p14:creationId xmlns:p14="http://schemas.microsoft.com/office/powerpoint/2010/main" val="18454394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B5BAC-EE5D-43A4-98CB-87DFE31E43D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D48947E-8967-4817-AC96-BCFFE9A094C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062F5A2-C63D-4440-8D56-E5AA421129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CAD6AF5-FEC0-451D-9307-32E3FECA55ED}"/>
              </a:ext>
            </a:extLst>
          </p:cNvPr>
          <p:cNvSpPr>
            <a:spLocks noGrp="1"/>
          </p:cNvSpPr>
          <p:nvPr>
            <p:ph type="dt" sz="half" idx="10"/>
          </p:nvPr>
        </p:nvSpPr>
        <p:spPr/>
        <p:txBody>
          <a:bodyPr/>
          <a:lstStyle/>
          <a:p>
            <a:fld id="{1DE5358A-9E8D-433E-A557-6BAEE77C041C}" type="datetimeFigureOut">
              <a:rPr lang="en-US" smtClean="0"/>
              <a:t>12/15/2020</a:t>
            </a:fld>
            <a:endParaRPr lang="en-US"/>
          </a:p>
        </p:txBody>
      </p:sp>
      <p:sp>
        <p:nvSpPr>
          <p:cNvPr id="6" name="Footer Placeholder 5">
            <a:extLst>
              <a:ext uri="{FF2B5EF4-FFF2-40B4-BE49-F238E27FC236}">
                <a16:creationId xmlns:a16="http://schemas.microsoft.com/office/drawing/2014/main" id="{7B8B7A41-4B80-44B8-A5DF-7FBF85FBA88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C323D27-AB11-43AD-B30A-2D8EF42F73B7}"/>
              </a:ext>
            </a:extLst>
          </p:cNvPr>
          <p:cNvSpPr>
            <a:spLocks noGrp="1"/>
          </p:cNvSpPr>
          <p:nvPr>
            <p:ph type="sldNum" sz="quarter" idx="12"/>
          </p:nvPr>
        </p:nvSpPr>
        <p:spPr/>
        <p:txBody>
          <a:bodyPr/>
          <a:lstStyle/>
          <a:p>
            <a:fld id="{A76C926B-CCE2-4976-ADC0-87B2F5E366C8}" type="slidenum">
              <a:rPr lang="en-US" smtClean="0"/>
              <a:t>‹#›</a:t>
            </a:fld>
            <a:endParaRPr lang="en-US"/>
          </a:p>
        </p:txBody>
      </p:sp>
    </p:spTree>
    <p:extLst>
      <p:ext uri="{BB962C8B-B14F-4D97-AF65-F5344CB8AC3E}">
        <p14:creationId xmlns:p14="http://schemas.microsoft.com/office/powerpoint/2010/main" val="7271086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892A698-DCA9-4166-AAE1-258025EAB5F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1090F67-4AEA-4CB8-B10F-F5AC8DC8574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0AA8A9-AB55-4B02-8931-032CFA2EDFB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E5358A-9E8D-433E-A557-6BAEE77C041C}" type="datetimeFigureOut">
              <a:rPr lang="en-US" smtClean="0"/>
              <a:t>12/15/2020</a:t>
            </a:fld>
            <a:endParaRPr lang="en-US"/>
          </a:p>
        </p:txBody>
      </p:sp>
      <p:sp>
        <p:nvSpPr>
          <p:cNvPr id="5" name="Footer Placeholder 4">
            <a:extLst>
              <a:ext uri="{FF2B5EF4-FFF2-40B4-BE49-F238E27FC236}">
                <a16:creationId xmlns:a16="http://schemas.microsoft.com/office/drawing/2014/main" id="{3AF0E35F-C6D9-4F42-AAB5-6E1CDCE99BC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21E38EC-F62A-423E-B434-CD3702D44D6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6C926B-CCE2-4976-ADC0-87B2F5E366C8}" type="slidenum">
              <a:rPr lang="en-US" smtClean="0"/>
              <a:t>‹#›</a:t>
            </a:fld>
            <a:endParaRPr lang="en-US"/>
          </a:p>
        </p:txBody>
      </p:sp>
    </p:spTree>
    <p:extLst>
      <p:ext uri="{BB962C8B-B14F-4D97-AF65-F5344CB8AC3E}">
        <p14:creationId xmlns:p14="http://schemas.microsoft.com/office/powerpoint/2010/main" val="29360556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206C987-7CAE-4FF2-AD15-6F09E99FC84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87378EB-18DA-4451-90F5-6F49D7CE5A8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702CEA-7EB6-491B-83D8-D2B81EAD9A0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CFC73D-1DE0-49C1-872A-233B37D7C484}" type="datetimeFigureOut">
              <a:rPr lang="en-US" smtClean="0"/>
              <a:t>12/15/2020</a:t>
            </a:fld>
            <a:endParaRPr lang="en-US"/>
          </a:p>
        </p:txBody>
      </p:sp>
      <p:sp>
        <p:nvSpPr>
          <p:cNvPr id="5" name="Footer Placeholder 4">
            <a:extLst>
              <a:ext uri="{FF2B5EF4-FFF2-40B4-BE49-F238E27FC236}">
                <a16:creationId xmlns:a16="http://schemas.microsoft.com/office/drawing/2014/main" id="{7CCABB3D-658D-4D5A-9A04-0628C68D659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88AFFCD-0DA0-4923-B528-E3B2C8CCE34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BD3E5F-276B-47A3-AD33-CFA95804036E}" type="slidenum">
              <a:rPr lang="en-US" smtClean="0"/>
              <a:t>‹#›</a:t>
            </a:fld>
            <a:endParaRPr lang="en-US"/>
          </a:p>
        </p:txBody>
      </p:sp>
    </p:spTree>
    <p:extLst>
      <p:ext uri="{BB962C8B-B14F-4D97-AF65-F5344CB8AC3E}">
        <p14:creationId xmlns:p14="http://schemas.microsoft.com/office/powerpoint/2010/main" val="19129949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9.xml"/><Relationship Id="rId5" Type="http://schemas.openxmlformats.org/officeDocument/2006/relationships/image" Target="../media/image16.png"/><Relationship Id="rId4" Type="http://schemas.openxmlformats.org/officeDocument/2006/relationships/image" Target="../media/image15.jp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8" Type="http://schemas.openxmlformats.org/officeDocument/2006/relationships/chart" Target="../charts/chart6.xml"/><Relationship Id="rId3" Type="http://schemas.openxmlformats.org/officeDocument/2006/relationships/chart" Target="../charts/chart1.xml"/><Relationship Id="rId7" Type="http://schemas.openxmlformats.org/officeDocument/2006/relationships/chart" Target="../charts/chart5.xml"/><Relationship Id="rId2" Type="http://schemas.openxmlformats.org/officeDocument/2006/relationships/image" Target="../media/image17.png"/><Relationship Id="rId1" Type="http://schemas.openxmlformats.org/officeDocument/2006/relationships/slideLayout" Target="../slideLayouts/slideLayout6.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chart" Target="../charts/chart8.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32.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89CA4-4EDB-4DFB-AAD6-E466AEE28955}"/>
              </a:ext>
            </a:extLst>
          </p:cNvPr>
          <p:cNvSpPr>
            <a:spLocks noGrp="1"/>
          </p:cNvSpPr>
          <p:nvPr>
            <p:ph type="ctrTitle"/>
          </p:nvPr>
        </p:nvSpPr>
        <p:spPr>
          <a:xfrm>
            <a:off x="975360" y="521368"/>
            <a:ext cx="9845040" cy="2387600"/>
          </a:xfrm>
        </p:spPr>
        <p:txBody>
          <a:bodyPr>
            <a:normAutofit/>
          </a:bodyPr>
          <a:lstStyle/>
          <a:p>
            <a:pPr algn="l"/>
            <a:r>
              <a:rPr lang="en-US" sz="5000" b="1" dirty="0"/>
              <a:t>Water Scarcity: Impacts and Solutions</a:t>
            </a:r>
            <a:br>
              <a:rPr lang="en-US" sz="5000" b="1" dirty="0"/>
            </a:br>
            <a:endParaRPr lang="en-US" sz="5000" b="1" dirty="0"/>
          </a:p>
        </p:txBody>
      </p:sp>
      <p:sp>
        <p:nvSpPr>
          <p:cNvPr id="3" name="Subtitle 2">
            <a:extLst>
              <a:ext uri="{FF2B5EF4-FFF2-40B4-BE49-F238E27FC236}">
                <a16:creationId xmlns:a16="http://schemas.microsoft.com/office/drawing/2014/main" id="{F8FA9E54-FE22-440E-A116-72205B8ED2A4}"/>
              </a:ext>
            </a:extLst>
          </p:cNvPr>
          <p:cNvSpPr>
            <a:spLocks noGrp="1"/>
          </p:cNvSpPr>
          <p:nvPr>
            <p:ph type="subTitle" idx="1"/>
          </p:nvPr>
        </p:nvSpPr>
        <p:spPr>
          <a:xfrm>
            <a:off x="1524000" y="2908968"/>
            <a:ext cx="9144000" cy="1655762"/>
          </a:xfrm>
        </p:spPr>
        <p:txBody>
          <a:bodyPr>
            <a:normAutofit fontScale="92500" lnSpcReduction="10000"/>
          </a:bodyPr>
          <a:lstStyle/>
          <a:p>
            <a:pPr algn="r"/>
            <a:r>
              <a:rPr lang="en-US" dirty="0"/>
              <a:t>Danielle Grogan &amp; WBM Team </a:t>
            </a:r>
          </a:p>
          <a:p>
            <a:pPr algn="r"/>
            <a:r>
              <a:rPr lang="en-US" dirty="0"/>
              <a:t>Iman Haqiqi &amp; SIMPLE-g Team</a:t>
            </a:r>
          </a:p>
          <a:p>
            <a:pPr algn="r"/>
            <a:endParaRPr lang="en-US" dirty="0"/>
          </a:p>
          <a:p>
            <a:pPr algn="r"/>
            <a:r>
              <a:rPr lang="en-US" dirty="0"/>
              <a:t>December 2020</a:t>
            </a:r>
          </a:p>
          <a:p>
            <a:pPr algn="r"/>
            <a:endParaRPr lang="en-US" dirty="0"/>
          </a:p>
        </p:txBody>
      </p:sp>
      <p:pic>
        <p:nvPicPr>
          <p:cNvPr id="7" name="Picture 6">
            <a:extLst>
              <a:ext uri="{FF2B5EF4-FFF2-40B4-BE49-F238E27FC236}">
                <a16:creationId xmlns:a16="http://schemas.microsoft.com/office/drawing/2014/main" id="{18B6DBC1-332E-4EAA-B3C8-70521D73E643}"/>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472561" y="5080658"/>
            <a:ext cx="4771519" cy="1418200"/>
          </a:xfrm>
          <a:prstGeom prst="rect">
            <a:avLst/>
          </a:prstGeom>
        </p:spPr>
      </p:pic>
      <p:pic>
        <p:nvPicPr>
          <p:cNvPr id="8" name="Picture 7">
            <a:extLst>
              <a:ext uri="{FF2B5EF4-FFF2-40B4-BE49-F238E27FC236}">
                <a16:creationId xmlns:a16="http://schemas.microsoft.com/office/drawing/2014/main" id="{51493E55-682A-4A73-A343-4804BB23A26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19828" y="4966614"/>
            <a:ext cx="1544492" cy="1552564"/>
          </a:xfrm>
          <a:prstGeom prst="rect">
            <a:avLst/>
          </a:prstGeom>
        </p:spPr>
      </p:pic>
    </p:spTree>
    <p:extLst>
      <p:ext uri="{BB962C8B-B14F-4D97-AF65-F5344CB8AC3E}">
        <p14:creationId xmlns:p14="http://schemas.microsoft.com/office/powerpoint/2010/main" val="30988526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hart, scatter chart&#10;&#10;Description automatically generated">
            <a:extLst>
              <a:ext uri="{FF2B5EF4-FFF2-40B4-BE49-F238E27FC236}">
                <a16:creationId xmlns:a16="http://schemas.microsoft.com/office/drawing/2014/main" id="{2795EB96-709F-41B5-97E9-090649CB103C}"/>
              </a:ext>
            </a:extLst>
          </p:cNvPr>
          <p:cNvPicPr>
            <a:picLocks noChangeAspect="1"/>
          </p:cNvPicPr>
          <p:nvPr/>
        </p:nvPicPr>
        <p:blipFill rotWithShape="1">
          <a:blip r:embed="rId2">
            <a:extLst>
              <a:ext uri="{28A0092B-C50C-407E-A947-70E740481C1C}">
                <a14:useLocalDpi xmlns:a14="http://schemas.microsoft.com/office/drawing/2010/main" val="0"/>
              </a:ext>
            </a:extLst>
          </a:blip>
          <a:srcRect l="23007" t="37052" r="22706" b="45965"/>
          <a:stretch/>
        </p:blipFill>
        <p:spPr>
          <a:xfrm>
            <a:off x="4244756" y="2381570"/>
            <a:ext cx="7851995" cy="2033329"/>
          </a:xfrm>
          <a:prstGeom prst="rect">
            <a:avLst/>
          </a:prstGeom>
        </p:spPr>
      </p:pic>
      <p:pic>
        <p:nvPicPr>
          <p:cNvPr id="18" name="Picture 17" descr="Map&#10;&#10;Description automatically generated">
            <a:extLst>
              <a:ext uri="{FF2B5EF4-FFF2-40B4-BE49-F238E27FC236}">
                <a16:creationId xmlns:a16="http://schemas.microsoft.com/office/drawing/2014/main" id="{C8D4DA18-F897-4BA9-B7DC-3D4568E9230A}"/>
              </a:ext>
            </a:extLst>
          </p:cNvPr>
          <p:cNvPicPr>
            <a:picLocks noChangeAspect="1"/>
          </p:cNvPicPr>
          <p:nvPr/>
        </p:nvPicPr>
        <p:blipFill rotWithShape="1">
          <a:blip r:embed="rId3">
            <a:extLst>
              <a:ext uri="{28A0092B-C50C-407E-A947-70E740481C1C}">
                <a14:useLocalDpi xmlns:a14="http://schemas.microsoft.com/office/drawing/2010/main" val="0"/>
              </a:ext>
            </a:extLst>
          </a:blip>
          <a:srcRect l="21110" t="36097" r="21155" b="45204"/>
          <a:stretch/>
        </p:blipFill>
        <p:spPr>
          <a:xfrm>
            <a:off x="4072119" y="4561780"/>
            <a:ext cx="7926864" cy="2124916"/>
          </a:xfrm>
          <a:prstGeom prst="rect">
            <a:avLst/>
          </a:prstGeom>
        </p:spPr>
      </p:pic>
      <p:sp>
        <p:nvSpPr>
          <p:cNvPr id="19" name="Title 18">
            <a:extLst>
              <a:ext uri="{FF2B5EF4-FFF2-40B4-BE49-F238E27FC236}">
                <a16:creationId xmlns:a16="http://schemas.microsoft.com/office/drawing/2014/main" id="{2DCFA11C-FF07-4201-8A60-D3FD6FED6CB2}"/>
              </a:ext>
            </a:extLst>
          </p:cNvPr>
          <p:cNvSpPr>
            <a:spLocks noGrp="1"/>
          </p:cNvSpPr>
          <p:nvPr>
            <p:ph type="title"/>
          </p:nvPr>
        </p:nvSpPr>
        <p:spPr>
          <a:xfrm>
            <a:off x="170022" y="1103944"/>
            <a:ext cx="3195058" cy="1064475"/>
          </a:xfrm>
        </p:spPr>
        <p:txBody>
          <a:bodyPr>
            <a:noAutofit/>
          </a:bodyPr>
          <a:lstStyle/>
          <a:p>
            <a:r>
              <a:rPr lang="en-US" b="1" dirty="0"/>
              <a:t>Income 2020:</a:t>
            </a:r>
            <a:br>
              <a:rPr lang="en-US" b="1" dirty="0"/>
            </a:br>
            <a:r>
              <a:rPr lang="en-US" sz="2800" dirty="0"/>
              <a:t>% change in GDP</a:t>
            </a:r>
            <a:endParaRPr lang="en-US" dirty="0"/>
          </a:p>
        </p:txBody>
      </p:sp>
      <p:sp>
        <p:nvSpPr>
          <p:cNvPr id="8" name="Title 18">
            <a:extLst>
              <a:ext uri="{FF2B5EF4-FFF2-40B4-BE49-F238E27FC236}">
                <a16:creationId xmlns:a16="http://schemas.microsoft.com/office/drawing/2014/main" id="{3CAAF9EA-2281-49FF-90FA-2F9F2A1C29D4}"/>
              </a:ext>
            </a:extLst>
          </p:cNvPr>
          <p:cNvSpPr txBox="1">
            <a:spLocks/>
          </p:cNvSpPr>
          <p:nvPr/>
        </p:nvSpPr>
        <p:spPr>
          <a:xfrm>
            <a:off x="170022" y="3048028"/>
            <a:ext cx="3355776" cy="1486725"/>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sz="3300" b="1" dirty="0"/>
              <a:t>Water Stress:</a:t>
            </a:r>
          </a:p>
          <a:p>
            <a:r>
              <a:rPr lang="en-US" sz="2800" dirty="0"/>
              <a:t>% change in surface water available for irrigated agriculture</a:t>
            </a:r>
          </a:p>
        </p:txBody>
      </p:sp>
      <p:sp>
        <p:nvSpPr>
          <p:cNvPr id="9" name="Title 18">
            <a:extLst>
              <a:ext uri="{FF2B5EF4-FFF2-40B4-BE49-F238E27FC236}">
                <a16:creationId xmlns:a16="http://schemas.microsoft.com/office/drawing/2014/main" id="{F633DAA2-28A6-4C90-8B49-D71612204D64}"/>
              </a:ext>
            </a:extLst>
          </p:cNvPr>
          <p:cNvSpPr txBox="1">
            <a:spLocks/>
          </p:cNvSpPr>
          <p:nvPr/>
        </p:nvSpPr>
        <p:spPr>
          <a:xfrm>
            <a:off x="244880" y="5262803"/>
            <a:ext cx="3664607" cy="1300432"/>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sz="3300" b="1" dirty="0"/>
              <a:t>Heat Stress:</a:t>
            </a:r>
          </a:p>
          <a:p>
            <a:r>
              <a:rPr lang="en-US" sz="2800" dirty="0"/>
              <a:t>% change in crop yields for rainfed agriculture</a:t>
            </a:r>
          </a:p>
        </p:txBody>
      </p:sp>
      <p:pic>
        <p:nvPicPr>
          <p:cNvPr id="13" name="Picture 12" descr="A picture containing rain&#10;&#10;Description automatically generated">
            <a:extLst>
              <a:ext uri="{FF2B5EF4-FFF2-40B4-BE49-F238E27FC236}">
                <a16:creationId xmlns:a16="http://schemas.microsoft.com/office/drawing/2014/main" id="{A66EEBE4-7989-4B0B-9425-6317B2EE100E}"/>
              </a:ext>
            </a:extLst>
          </p:cNvPr>
          <p:cNvPicPr>
            <a:picLocks noChangeAspect="1"/>
          </p:cNvPicPr>
          <p:nvPr/>
        </p:nvPicPr>
        <p:blipFill rotWithShape="1">
          <a:blip r:embed="rId4">
            <a:extLst>
              <a:ext uri="{28A0092B-C50C-407E-A947-70E740481C1C}">
                <a14:useLocalDpi xmlns:a14="http://schemas.microsoft.com/office/drawing/2010/main" val="0"/>
              </a:ext>
            </a:extLst>
          </a:blip>
          <a:srcRect l="3125" t="19800" r="1583" b="29149"/>
          <a:stretch/>
        </p:blipFill>
        <p:spPr>
          <a:xfrm>
            <a:off x="3778898" y="135089"/>
            <a:ext cx="8242349" cy="2033330"/>
          </a:xfrm>
          <a:prstGeom prst="rect">
            <a:avLst/>
          </a:prstGeom>
        </p:spPr>
      </p:pic>
      <p:sp>
        <p:nvSpPr>
          <p:cNvPr id="15" name="TextBox 14">
            <a:extLst>
              <a:ext uri="{FF2B5EF4-FFF2-40B4-BE49-F238E27FC236}">
                <a16:creationId xmlns:a16="http://schemas.microsoft.com/office/drawing/2014/main" id="{4C48F94F-9A9B-4809-AFB4-B08FA85ADAB6}"/>
              </a:ext>
            </a:extLst>
          </p:cNvPr>
          <p:cNvSpPr txBox="1"/>
          <p:nvPr/>
        </p:nvSpPr>
        <p:spPr>
          <a:xfrm>
            <a:off x="4331249" y="629224"/>
            <a:ext cx="547071" cy="369332"/>
          </a:xfrm>
          <a:prstGeom prst="rect">
            <a:avLst/>
          </a:prstGeom>
          <a:solidFill>
            <a:schemeClr val="accent4">
              <a:lumMod val="20000"/>
              <a:lumOff val="80000"/>
              <a:alpha val="50000"/>
            </a:schemeClr>
          </a:solidFill>
        </p:spPr>
        <p:txBody>
          <a:bodyPr wrap="square" rtlCol="0">
            <a:spAutoFit/>
          </a:bodyPr>
          <a:lstStyle>
            <a:defPPr>
              <a:defRPr lang="en-US"/>
            </a:defPPr>
            <a:lvl1pPr>
              <a:defRPr b="1">
                <a:solidFill>
                  <a:srgbClr val="C00000"/>
                </a:solidFill>
              </a:defRPr>
            </a:lvl1pPr>
          </a:lstStyle>
          <a:p>
            <a:r>
              <a:rPr lang="en-US" dirty="0"/>
              <a:t>-5%</a:t>
            </a:r>
          </a:p>
        </p:txBody>
      </p:sp>
      <p:sp>
        <p:nvSpPr>
          <p:cNvPr id="22" name="TextBox 21">
            <a:extLst>
              <a:ext uri="{FF2B5EF4-FFF2-40B4-BE49-F238E27FC236}">
                <a16:creationId xmlns:a16="http://schemas.microsoft.com/office/drawing/2014/main" id="{077B05B5-12AA-4800-8865-BFF5C3800EC0}"/>
              </a:ext>
            </a:extLst>
          </p:cNvPr>
          <p:cNvSpPr txBox="1"/>
          <p:nvPr/>
        </p:nvSpPr>
        <p:spPr>
          <a:xfrm>
            <a:off x="9758495" y="642299"/>
            <a:ext cx="596033" cy="369332"/>
          </a:xfrm>
          <a:prstGeom prst="rect">
            <a:avLst/>
          </a:prstGeom>
          <a:solidFill>
            <a:schemeClr val="accent5">
              <a:lumMod val="20000"/>
              <a:lumOff val="80000"/>
              <a:alpha val="50000"/>
            </a:schemeClr>
          </a:solidFill>
        </p:spPr>
        <p:txBody>
          <a:bodyPr wrap="square" rtlCol="0" anchor="ctr">
            <a:spAutoFit/>
          </a:bodyPr>
          <a:lstStyle>
            <a:defPPr>
              <a:defRPr lang="en-US"/>
            </a:defPPr>
            <a:lvl1pPr>
              <a:defRPr b="1">
                <a:solidFill>
                  <a:srgbClr val="C00000"/>
                </a:solidFill>
              </a:defRPr>
            </a:lvl1pPr>
          </a:lstStyle>
          <a:p>
            <a:r>
              <a:rPr lang="en-US" dirty="0">
                <a:solidFill>
                  <a:srgbClr val="0070C0"/>
                </a:solidFill>
              </a:rPr>
              <a:t>+2%</a:t>
            </a:r>
          </a:p>
        </p:txBody>
      </p:sp>
      <p:sp>
        <p:nvSpPr>
          <p:cNvPr id="23" name="TextBox 22">
            <a:extLst>
              <a:ext uri="{FF2B5EF4-FFF2-40B4-BE49-F238E27FC236}">
                <a16:creationId xmlns:a16="http://schemas.microsoft.com/office/drawing/2014/main" id="{939A116C-4CDE-470C-BFE8-058EF9535E85}"/>
              </a:ext>
            </a:extLst>
          </p:cNvPr>
          <p:cNvSpPr txBox="1"/>
          <p:nvPr/>
        </p:nvSpPr>
        <p:spPr>
          <a:xfrm>
            <a:off x="9115006" y="1038066"/>
            <a:ext cx="547071" cy="369332"/>
          </a:xfrm>
          <a:prstGeom prst="rect">
            <a:avLst/>
          </a:prstGeom>
          <a:solidFill>
            <a:schemeClr val="accent4">
              <a:lumMod val="20000"/>
              <a:lumOff val="80000"/>
              <a:alpha val="50000"/>
            </a:schemeClr>
          </a:solidFill>
        </p:spPr>
        <p:txBody>
          <a:bodyPr wrap="square" rtlCol="0">
            <a:spAutoFit/>
          </a:bodyPr>
          <a:lstStyle>
            <a:defPPr>
              <a:defRPr lang="en-US"/>
            </a:defPPr>
            <a:lvl1pPr>
              <a:defRPr b="1">
                <a:solidFill>
                  <a:srgbClr val="C00000"/>
                </a:solidFill>
              </a:defRPr>
            </a:lvl1pPr>
          </a:lstStyle>
          <a:p>
            <a:r>
              <a:rPr lang="en-US" dirty="0"/>
              <a:t>-9%</a:t>
            </a:r>
          </a:p>
        </p:txBody>
      </p:sp>
      <p:sp>
        <p:nvSpPr>
          <p:cNvPr id="24" name="TextBox 23">
            <a:extLst>
              <a:ext uri="{FF2B5EF4-FFF2-40B4-BE49-F238E27FC236}">
                <a16:creationId xmlns:a16="http://schemas.microsoft.com/office/drawing/2014/main" id="{CAAC043C-EDE9-4C02-A3C9-3EF0EB272989}"/>
              </a:ext>
            </a:extLst>
          </p:cNvPr>
          <p:cNvSpPr txBox="1"/>
          <p:nvPr/>
        </p:nvSpPr>
        <p:spPr>
          <a:xfrm>
            <a:off x="8239951" y="853400"/>
            <a:ext cx="547071" cy="369332"/>
          </a:xfrm>
          <a:prstGeom prst="rect">
            <a:avLst/>
          </a:prstGeom>
          <a:solidFill>
            <a:schemeClr val="accent4">
              <a:lumMod val="20000"/>
              <a:lumOff val="80000"/>
              <a:alpha val="50000"/>
            </a:schemeClr>
          </a:solidFill>
        </p:spPr>
        <p:txBody>
          <a:bodyPr wrap="square" rtlCol="0">
            <a:spAutoFit/>
          </a:bodyPr>
          <a:lstStyle>
            <a:defPPr>
              <a:defRPr lang="en-US"/>
            </a:defPPr>
            <a:lvl1pPr>
              <a:defRPr b="1">
                <a:solidFill>
                  <a:srgbClr val="C00000"/>
                </a:solidFill>
              </a:defRPr>
            </a:lvl1pPr>
          </a:lstStyle>
          <a:p>
            <a:r>
              <a:rPr lang="en-US" dirty="0"/>
              <a:t>-7%</a:t>
            </a:r>
          </a:p>
        </p:txBody>
      </p:sp>
      <p:sp>
        <p:nvSpPr>
          <p:cNvPr id="25" name="TextBox 24">
            <a:extLst>
              <a:ext uri="{FF2B5EF4-FFF2-40B4-BE49-F238E27FC236}">
                <a16:creationId xmlns:a16="http://schemas.microsoft.com/office/drawing/2014/main" id="{3DBF2996-587B-4476-A50B-B369CBD92E33}"/>
              </a:ext>
            </a:extLst>
          </p:cNvPr>
          <p:cNvSpPr txBox="1"/>
          <p:nvPr/>
        </p:nvSpPr>
        <p:spPr>
          <a:xfrm>
            <a:off x="7526920" y="1407398"/>
            <a:ext cx="547071" cy="369332"/>
          </a:xfrm>
          <a:prstGeom prst="rect">
            <a:avLst/>
          </a:prstGeom>
          <a:solidFill>
            <a:schemeClr val="accent4">
              <a:lumMod val="20000"/>
              <a:lumOff val="80000"/>
              <a:alpha val="50000"/>
            </a:schemeClr>
          </a:solidFill>
        </p:spPr>
        <p:txBody>
          <a:bodyPr wrap="square" rtlCol="0">
            <a:spAutoFit/>
          </a:bodyPr>
          <a:lstStyle>
            <a:defPPr>
              <a:defRPr lang="en-US"/>
            </a:defPPr>
            <a:lvl1pPr>
              <a:defRPr b="1">
                <a:solidFill>
                  <a:srgbClr val="C00000"/>
                </a:solidFill>
              </a:defRPr>
            </a:lvl1pPr>
          </a:lstStyle>
          <a:p>
            <a:r>
              <a:rPr lang="en-US" dirty="0"/>
              <a:t>-6%</a:t>
            </a:r>
          </a:p>
        </p:txBody>
      </p:sp>
      <p:sp>
        <p:nvSpPr>
          <p:cNvPr id="26" name="TextBox 25">
            <a:extLst>
              <a:ext uri="{FF2B5EF4-FFF2-40B4-BE49-F238E27FC236}">
                <a16:creationId xmlns:a16="http://schemas.microsoft.com/office/drawing/2014/main" id="{CE4CA779-AFD5-41D6-8A23-197DECD1A8EA}"/>
              </a:ext>
            </a:extLst>
          </p:cNvPr>
          <p:cNvSpPr txBox="1"/>
          <p:nvPr/>
        </p:nvSpPr>
        <p:spPr>
          <a:xfrm>
            <a:off x="6822365" y="359803"/>
            <a:ext cx="547071" cy="369332"/>
          </a:xfrm>
          <a:prstGeom prst="rect">
            <a:avLst/>
          </a:prstGeom>
          <a:solidFill>
            <a:schemeClr val="accent4">
              <a:lumMod val="20000"/>
              <a:lumOff val="80000"/>
              <a:alpha val="50000"/>
            </a:schemeClr>
          </a:solidFill>
        </p:spPr>
        <p:txBody>
          <a:bodyPr wrap="square" rtlCol="0">
            <a:spAutoFit/>
          </a:bodyPr>
          <a:lstStyle/>
          <a:p>
            <a:r>
              <a:rPr lang="en-US" b="1" dirty="0">
                <a:solidFill>
                  <a:srgbClr val="C00000"/>
                </a:solidFill>
              </a:rPr>
              <a:t>-8%</a:t>
            </a:r>
          </a:p>
        </p:txBody>
      </p:sp>
      <p:sp>
        <p:nvSpPr>
          <p:cNvPr id="27" name="TextBox 26">
            <a:extLst>
              <a:ext uri="{FF2B5EF4-FFF2-40B4-BE49-F238E27FC236}">
                <a16:creationId xmlns:a16="http://schemas.microsoft.com/office/drawing/2014/main" id="{2F808060-D1C9-480D-A17E-5210765B94DB}"/>
              </a:ext>
            </a:extLst>
          </p:cNvPr>
          <p:cNvSpPr txBox="1"/>
          <p:nvPr/>
        </p:nvSpPr>
        <p:spPr>
          <a:xfrm>
            <a:off x="5339710" y="1791975"/>
            <a:ext cx="547071" cy="369332"/>
          </a:xfrm>
          <a:prstGeom prst="rect">
            <a:avLst/>
          </a:prstGeom>
          <a:solidFill>
            <a:schemeClr val="accent4">
              <a:lumMod val="20000"/>
              <a:lumOff val="80000"/>
              <a:alpha val="50000"/>
            </a:schemeClr>
          </a:solidFill>
        </p:spPr>
        <p:txBody>
          <a:bodyPr wrap="square" rtlCol="0">
            <a:spAutoFit/>
          </a:bodyPr>
          <a:lstStyle>
            <a:defPPr>
              <a:defRPr lang="en-US"/>
            </a:defPPr>
            <a:lvl1pPr>
              <a:defRPr b="1">
                <a:solidFill>
                  <a:srgbClr val="C00000"/>
                </a:solidFill>
              </a:defRPr>
            </a:lvl1pPr>
          </a:lstStyle>
          <a:p>
            <a:r>
              <a:rPr lang="en-US" dirty="0"/>
              <a:t>-9%</a:t>
            </a:r>
          </a:p>
        </p:txBody>
      </p:sp>
      <p:sp>
        <p:nvSpPr>
          <p:cNvPr id="28" name="Title 13">
            <a:extLst>
              <a:ext uri="{FF2B5EF4-FFF2-40B4-BE49-F238E27FC236}">
                <a16:creationId xmlns:a16="http://schemas.microsoft.com/office/drawing/2014/main" id="{28286BC4-7034-4B42-82B6-5495D03C47DD}"/>
              </a:ext>
            </a:extLst>
          </p:cNvPr>
          <p:cNvSpPr txBox="1">
            <a:spLocks/>
          </p:cNvSpPr>
          <p:nvPr/>
        </p:nvSpPr>
        <p:spPr>
          <a:xfrm>
            <a:off x="0" y="100720"/>
            <a:ext cx="4251846" cy="1300431"/>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sz="4400" b="1" dirty="0"/>
              <a:t>Some examples</a:t>
            </a:r>
          </a:p>
          <a:p>
            <a:endParaRPr lang="en-US" sz="4400" b="1" dirty="0"/>
          </a:p>
        </p:txBody>
      </p:sp>
      <p:pic>
        <p:nvPicPr>
          <p:cNvPr id="32" name="Picture 31">
            <a:extLst>
              <a:ext uri="{FF2B5EF4-FFF2-40B4-BE49-F238E27FC236}">
                <a16:creationId xmlns:a16="http://schemas.microsoft.com/office/drawing/2014/main" id="{83254B0D-04A0-4E8B-AABD-95C5926662D2}"/>
              </a:ext>
            </a:extLst>
          </p:cNvPr>
          <p:cNvPicPr>
            <a:picLocks noChangeAspect="1"/>
          </p:cNvPicPr>
          <p:nvPr/>
        </p:nvPicPr>
        <p:blipFill rotWithShape="1">
          <a:blip r:embed="rId5"/>
          <a:srcRect l="77653" t="28765" r="4630" b="25417"/>
          <a:stretch/>
        </p:blipFill>
        <p:spPr>
          <a:xfrm>
            <a:off x="3686794" y="5064262"/>
            <a:ext cx="825200" cy="1766579"/>
          </a:xfrm>
          <a:prstGeom prst="rect">
            <a:avLst/>
          </a:prstGeom>
        </p:spPr>
      </p:pic>
      <p:pic>
        <p:nvPicPr>
          <p:cNvPr id="33" name="Picture 32">
            <a:extLst>
              <a:ext uri="{FF2B5EF4-FFF2-40B4-BE49-F238E27FC236}">
                <a16:creationId xmlns:a16="http://schemas.microsoft.com/office/drawing/2014/main" id="{0D3A4542-D47D-47B4-92D8-E555A8DEBD18}"/>
              </a:ext>
            </a:extLst>
          </p:cNvPr>
          <p:cNvPicPr>
            <a:picLocks noChangeAspect="1"/>
          </p:cNvPicPr>
          <p:nvPr/>
        </p:nvPicPr>
        <p:blipFill rotWithShape="1">
          <a:blip r:embed="rId5"/>
          <a:srcRect l="77653" t="28765" r="4630" b="25417"/>
          <a:stretch/>
        </p:blipFill>
        <p:spPr>
          <a:xfrm>
            <a:off x="3641203" y="2908102"/>
            <a:ext cx="825200" cy="1766579"/>
          </a:xfrm>
          <a:prstGeom prst="rect">
            <a:avLst/>
          </a:prstGeom>
        </p:spPr>
      </p:pic>
    </p:spTree>
    <p:extLst>
      <p:ext uri="{BB962C8B-B14F-4D97-AF65-F5344CB8AC3E}">
        <p14:creationId xmlns:p14="http://schemas.microsoft.com/office/powerpoint/2010/main" val="23163612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hart, scatter chart&#10;&#10;Description automatically generated">
            <a:extLst>
              <a:ext uri="{FF2B5EF4-FFF2-40B4-BE49-F238E27FC236}">
                <a16:creationId xmlns:a16="http://schemas.microsoft.com/office/drawing/2014/main" id="{2795EB96-709F-41B5-97E9-090649CB103C}"/>
              </a:ext>
            </a:extLst>
          </p:cNvPr>
          <p:cNvPicPr>
            <a:picLocks noChangeAspect="1"/>
          </p:cNvPicPr>
          <p:nvPr/>
        </p:nvPicPr>
        <p:blipFill rotWithShape="1">
          <a:blip r:embed="rId3">
            <a:extLst>
              <a:ext uri="{28A0092B-C50C-407E-A947-70E740481C1C}">
                <a14:useLocalDpi xmlns:a14="http://schemas.microsoft.com/office/drawing/2010/main" val="0"/>
              </a:ext>
            </a:extLst>
          </a:blip>
          <a:srcRect l="23007" t="37053" r="22706" b="37726"/>
          <a:stretch/>
        </p:blipFill>
        <p:spPr>
          <a:xfrm>
            <a:off x="1285103" y="2381570"/>
            <a:ext cx="10193812" cy="3920376"/>
          </a:xfrm>
          <a:prstGeom prst="rect">
            <a:avLst/>
          </a:prstGeom>
        </p:spPr>
      </p:pic>
      <p:sp>
        <p:nvSpPr>
          <p:cNvPr id="8" name="Title 18">
            <a:extLst>
              <a:ext uri="{FF2B5EF4-FFF2-40B4-BE49-F238E27FC236}">
                <a16:creationId xmlns:a16="http://schemas.microsoft.com/office/drawing/2014/main" id="{3CAAF9EA-2281-49FF-90FA-2F9F2A1C29D4}"/>
              </a:ext>
            </a:extLst>
          </p:cNvPr>
          <p:cNvSpPr txBox="1">
            <a:spLocks/>
          </p:cNvSpPr>
          <p:nvPr/>
        </p:nvSpPr>
        <p:spPr>
          <a:xfrm>
            <a:off x="131065" y="168787"/>
            <a:ext cx="11088869" cy="703662"/>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sz="3300" b="1" dirty="0"/>
              <a:t>Agricultural trade can act as a buffer….</a:t>
            </a:r>
            <a:endParaRPr lang="en-US" sz="2800" dirty="0"/>
          </a:p>
        </p:txBody>
      </p:sp>
      <p:sp>
        <p:nvSpPr>
          <p:cNvPr id="20" name="Freeform: Shape 19">
            <a:extLst>
              <a:ext uri="{FF2B5EF4-FFF2-40B4-BE49-F238E27FC236}">
                <a16:creationId xmlns:a16="http://schemas.microsoft.com/office/drawing/2014/main" id="{AEB60487-E94D-4329-8B43-EE4639AAE00C}"/>
              </a:ext>
            </a:extLst>
          </p:cNvPr>
          <p:cNvSpPr/>
          <p:nvPr/>
        </p:nvSpPr>
        <p:spPr>
          <a:xfrm rot="15705817">
            <a:off x="4492247" y="3961100"/>
            <a:ext cx="2253028" cy="862836"/>
          </a:xfrm>
          <a:custGeom>
            <a:avLst/>
            <a:gdLst>
              <a:gd name="connsiteX0" fmla="*/ 3373395 w 3373395"/>
              <a:gd name="connsiteY0" fmla="*/ 816276 h 939844"/>
              <a:gd name="connsiteX1" fmla="*/ 1655805 w 3373395"/>
              <a:gd name="connsiteY1" fmla="*/ 730 h 939844"/>
              <a:gd name="connsiteX2" fmla="*/ 0 w 3373395"/>
              <a:gd name="connsiteY2" fmla="*/ 939844 h 939844"/>
              <a:gd name="connsiteX3" fmla="*/ 0 w 3373395"/>
              <a:gd name="connsiteY3" fmla="*/ 939844 h 939844"/>
              <a:gd name="connsiteX0" fmla="*/ 3373395 w 3373395"/>
              <a:gd name="connsiteY0" fmla="*/ 964373 h 1087941"/>
              <a:gd name="connsiteX1" fmla="*/ 1235676 w 3373395"/>
              <a:gd name="connsiteY1" fmla="*/ 546 h 1087941"/>
              <a:gd name="connsiteX2" fmla="*/ 0 w 3373395"/>
              <a:gd name="connsiteY2" fmla="*/ 1087941 h 1087941"/>
              <a:gd name="connsiteX3" fmla="*/ 0 w 3373395"/>
              <a:gd name="connsiteY3" fmla="*/ 1087941 h 1087941"/>
              <a:gd name="connsiteX0" fmla="*/ 3373395 w 3373395"/>
              <a:gd name="connsiteY0" fmla="*/ 692996 h 816564"/>
              <a:gd name="connsiteX1" fmla="*/ 1495168 w 3373395"/>
              <a:gd name="connsiteY1" fmla="*/ 1017 h 816564"/>
              <a:gd name="connsiteX2" fmla="*/ 0 w 3373395"/>
              <a:gd name="connsiteY2" fmla="*/ 816564 h 816564"/>
              <a:gd name="connsiteX3" fmla="*/ 0 w 3373395"/>
              <a:gd name="connsiteY3" fmla="*/ 816564 h 816564"/>
              <a:gd name="connsiteX0" fmla="*/ 3373395 w 3373395"/>
              <a:gd name="connsiteY0" fmla="*/ 692996 h 816564"/>
              <a:gd name="connsiteX1" fmla="*/ 1495168 w 3373395"/>
              <a:gd name="connsiteY1" fmla="*/ 1017 h 816564"/>
              <a:gd name="connsiteX2" fmla="*/ 0 w 3373395"/>
              <a:gd name="connsiteY2" fmla="*/ 816564 h 816564"/>
              <a:gd name="connsiteX3" fmla="*/ 0 w 3373395"/>
              <a:gd name="connsiteY3" fmla="*/ 816564 h 816564"/>
            </a:gdLst>
            <a:ahLst/>
            <a:cxnLst>
              <a:cxn ang="0">
                <a:pos x="connsiteX0" y="connsiteY0"/>
              </a:cxn>
              <a:cxn ang="0">
                <a:pos x="connsiteX1" y="connsiteY1"/>
              </a:cxn>
              <a:cxn ang="0">
                <a:pos x="connsiteX2" y="connsiteY2"/>
              </a:cxn>
              <a:cxn ang="0">
                <a:pos x="connsiteX3" y="connsiteY3"/>
              </a:cxn>
            </a:cxnLst>
            <a:rect l="l" t="t" r="r" b="b"/>
            <a:pathLst>
              <a:path w="3373395" h="816564">
                <a:moveTo>
                  <a:pt x="3373395" y="692996"/>
                </a:moveTo>
                <a:cubicBezTo>
                  <a:pt x="2795716" y="274925"/>
                  <a:pt x="2353962" y="-19578"/>
                  <a:pt x="1495168" y="1017"/>
                </a:cubicBezTo>
                <a:cubicBezTo>
                  <a:pt x="636374" y="21612"/>
                  <a:pt x="0" y="816564"/>
                  <a:pt x="0" y="816564"/>
                </a:cubicBezTo>
                <a:lnTo>
                  <a:pt x="0" y="816564"/>
                </a:lnTo>
              </a:path>
            </a:pathLst>
          </a:custGeom>
          <a:noFill/>
          <a:ln w="127000">
            <a:headEnd type="stealth"/>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3054C074-2F4C-44B3-ADDB-17FF461747D5}"/>
              </a:ext>
            </a:extLst>
          </p:cNvPr>
          <p:cNvSpPr/>
          <p:nvPr/>
        </p:nvSpPr>
        <p:spPr>
          <a:xfrm rot="805762">
            <a:off x="5917070" y="1913539"/>
            <a:ext cx="3706618" cy="1083848"/>
          </a:xfrm>
          <a:custGeom>
            <a:avLst/>
            <a:gdLst>
              <a:gd name="connsiteX0" fmla="*/ 3373395 w 3373395"/>
              <a:gd name="connsiteY0" fmla="*/ 816276 h 939844"/>
              <a:gd name="connsiteX1" fmla="*/ 1655805 w 3373395"/>
              <a:gd name="connsiteY1" fmla="*/ 730 h 939844"/>
              <a:gd name="connsiteX2" fmla="*/ 0 w 3373395"/>
              <a:gd name="connsiteY2" fmla="*/ 939844 h 939844"/>
              <a:gd name="connsiteX3" fmla="*/ 0 w 3373395"/>
              <a:gd name="connsiteY3" fmla="*/ 939844 h 939844"/>
              <a:gd name="connsiteX0" fmla="*/ 3373395 w 3373395"/>
              <a:gd name="connsiteY0" fmla="*/ 964373 h 1087941"/>
              <a:gd name="connsiteX1" fmla="*/ 1235676 w 3373395"/>
              <a:gd name="connsiteY1" fmla="*/ 546 h 1087941"/>
              <a:gd name="connsiteX2" fmla="*/ 0 w 3373395"/>
              <a:gd name="connsiteY2" fmla="*/ 1087941 h 1087941"/>
              <a:gd name="connsiteX3" fmla="*/ 0 w 3373395"/>
              <a:gd name="connsiteY3" fmla="*/ 1087941 h 1087941"/>
              <a:gd name="connsiteX0" fmla="*/ 3373395 w 3373395"/>
              <a:gd name="connsiteY0" fmla="*/ 692996 h 816564"/>
              <a:gd name="connsiteX1" fmla="*/ 1495168 w 3373395"/>
              <a:gd name="connsiteY1" fmla="*/ 1017 h 816564"/>
              <a:gd name="connsiteX2" fmla="*/ 0 w 3373395"/>
              <a:gd name="connsiteY2" fmla="*/ 816564 h 816564"/>
              <a:gd name="connsiteX3" fmla="*/ 0 w 3373395"/>
              <a:gd name="connsiteY3" fmla="*/ 816564 h 816564"/>
              <a:gd name="connsiteX0" fmla="*/ 3373395 w 3373395"/>
              <a:gd name="connsiteY0" fmla="*/ 692996 h 816564"/>
              <a:gd name="connsiteX1" fmla="*/ 1495168 w 3373395"/>
              <a:gd name="connsiteY1" fmla="*/ 1017 h 816564"/>
              <a:gd name="connsiteX2" fmla="*/ 0 w 3373395"/>
              <a:gd name="connsiteY2" fmla="*/ 816564 h 816564"/>
              <a:gd name="connsiteX3" fmla="*/ 0 w 3373395"/>
              <a:gd name="connsiteY3" fmla="*/ 816564 h 816564"/>
            </a:gdLst>
            <a:ahLst/>
            <a:cxnLst>
              <a:cxn ang="0">
                <a:pos x="connsiteX0" y="connsiteY0"/>
              </a:cxn>
              <a:cxn ang="0">
                <a:pos x="connsiteX1" y="connsiteY1"/>
              </a:cxn>
              <a:cxn ang="0">
                <a:pos x="connsiteX2" y="connsiteY2"/>
              </a:cxn>
              <a:cxn ang="0">
                <a:pos x="connsiteX3" y="connsiteY3"/>
              </a:cxn>
            </a:cxnLst>
            <a:rect l="l" t="t" r="r" b="b"/>
            <a:pathLst>
              <a:path w="3373395" h="816564">
                <a:moveTo>
                  <a:pt x="3373395" y="692996"/>
                </a:moveTo>
                <a:cubicBezTo>
                  <a:pt x="2795716" y="274925"/>
                  <a:pt x="2353962" y="-19578"/>
                  <a:pt x="1495168" y="1017"/>
                </a:cubicBezTo>
                <a:cubicBezTo>
                  <a:pt x="636374" y="21612"/>
                  <a:pt x="0" y="816564"/>
                  <a:pt x="0" y="816564"/>
                </a:cubicBezTo>
                <a:lnTo>
                  <a:pt x="0" y="816564"/>
                </a:lnTo>
              </a:path>
            </a:pathLst>
          </a:custGeom>
          <a:noFill/>
          <a:ln w="127000">
            <a:headEnd type="stealth"/>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87AB7BC-6AC0-497E-BEF6-B133DF0EA0C0}"/>
              </a:ext>
            </a:extLst>
          </p:cNvPr>
          <p:cNvSpPr/>
          <p:nvPr/>
        </p:nvSpPr>
        <p:spPr>
          <a:xfrm>
            <a:off x="2720403" y="2047182"/>
            <a:ext cx="2895180" cy="919371"/>
          </a:xfrm>
          <a:custGeom>
            <a:avLst/>
            <a:gdLst>
              <a:gd name="connsiteX0" fmla="*/ 3373395 w 3373395"/>
              <a:gd name="connsiteY0" fmla="*/ 816276 h 939844"/>
              <a:gd name="connsiteX1" fmla="*/ 1655805 w 3373395"/>
              <a:gd name="connsiteY1" fmla="*/ 730 h 939844"/>
              <a:gd name="connsiteX2" fmla="*/ 0 w 3373395"/>
              <a:gd name="connsiteY2" fmla="*/ 939844 h 939844"/>
              <a:gd name="connsiteX3" fmla="*/ 0 w 3373395"/>
              <a:gd name="connsiteY3" fmla="*/ 939844 h 939844"/>
              <a:gd name="connsiteX0" fmla="*/ 3373395 w 3373395"/>
              <a:gd name="connsiteY0" fmla="*/ 964373 h 1087941"/>
              <a:gd name="connsiteX1" fmla="*/ 1235676 w 3373395"/>
              <a:gd name="connsiteY1" fmla="*/ 546 h 1087941"/>
              <a:gd name="connsiteX2" fmla="*/ 0 w 3373395"/>
              <a:gd name="connsiteY2" fmla="*/ 1087941 h 1087941"/>
              <a:gd name="connsiteX3" fmla="*/ 0 w 3373395"/>
              <a:gd name="connsiteY3" fmla="*/ 1087941 h 1087941"/>
              <a:gd name="connsiteX0" fmla="*/ 3373395 w 3373395"/>
              <a:gd name="connsiteY0" fmla="*/ 692996 h 816564"/>
              <a:gd name="connsiteX1" fmla="*/ 1495168 w 3373395"/>
              <a:gd name="connsiteY1" fmla="*/ 1017 h 816564"/>
              <a:gd name="connsiteX2" fmla="*/ 0 w 3373395"/>
              <a:gd name="connsiteY2" fmla="*/ 816564 h 816564"/>
              <a:gd name="connsiteX3" fmla="*/ 0 w 3373395"/>
              <a:gd name="connsiteY3" fmla="*/ 816564 h 816564"/>
              <a:gd name="connsiteX0" fmla="*/ 3373395 w 3373395"/>
              <a:gd name="connsiteY0" fmla="*/ 692996 h 816564"/>
              <a:gd name="connsiteX1" fmla="*/ 1495168 w 3373395"/>
              <a:gd name="connsiteY1" fmla="*/ 1017 h 816564"/>
              <a:gd name="connsiteX2" fmla="*/ 0 w 3373395"/>
              <a:gd name="connsiteY2" fmla="*/ 816564 h 816564"/>
              <a:gd name="connsiteX3" fmla="*/ 0 w 3373395"/>
              <a:gd name="connsiteY3" fmla="*/ 816564 h 816564"/>
            </a:gdLst>
            <a:ahLst/>
            <a:cxnLst>
              <a:cxn ang="0">
                <a:pos x="connsiteX0" y="connsiteY0"/>
              </a:cxn>
              <a:cxn ang="0">
                <a:pos x="connsiteX1" y="connsiteY1"/>
              </a:cxn>
              <a:cxn ang="0">
                <a:pos x="connsiteX2" y="connsiteY2"/>
              </a:cxn>
              <a:cxn ang="0">
                <a:pos x="connsiteX3" y="connsiteY3"/>
              </a:cxn>
            </a:cxnLst>
            <a:rect l="l" t="t" r="r" b="b"/>
            <a:pathLst>
              <a:path w="3373395" h="816564">
                <a:moveTo>
                  <a:pt x="3373395" y="692996"/>
                </a:moveTo>
                <a:cubicBezTo>
                  <a:pt x="2795716" y="274925"/>
                  <a:pt x="2353962" y="-19578"/>
                  <a:pt x="1495168" y="1017"/>
                </a:cubicBezTo>
                <a:cubicBezTo>
                  <a:pt x="636374" y="21612"/>
                  <a:pt x="0" y="816564"/>
                  <a:pt x="0" y="816564"/>
                </a:cubicBezTo>
                <a:lnTo>
                  <a:pt x="0" y="816564"/>
                </a:lnTo>
              </a:path>
            </a:pathLst>
          </a:custGeom>
          <a:noFill/>
          <a:ln w="127000">
            <a:headEnd type="stealth"/>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6323779-AA42-47F0-B79E-9B0FB7BB50F6}"/>
              </a:ext>
            </a:extLst>
          </p:cNvPr>
          <p:cNvSpPr/>
          <p:nvPr/>
        </p:nvSpPr>
        <p:spPr>
          <a:xfrm rot="1595302" flipV="1">
            <a:off x="5436084" y="4164029"/>
            <a:ext cx="4872569" cy="1369153"/>
          </a:xfrm>
          <a:custGeom>
            <a:avLst/>
            <a:gdLst>
              <a:gd name="connsiteX0" fmla="*/ 3373395 w 3373395"/>
              <a:gd name="connsiteY0" fmla="*/ 816276 h 939844"/>
              <a:gd name="connsiteX1" fmla="*/ 1655805 w 3373395"/>
              <a:gd name="connsiteY1" fmla="*/ 730 h 939844"/>
              <a:gd name="connsiteX2" fmla="*/ 0 w 3373395"/>
              <a:gd name="connsiteY2" fmla="*/ 939844 h 939844"/>
              <a:gd name="connsiteX3" fmla="*/ 0 w 3373395"/>
              <a:gd name="connsiteY3" fmla="*/ 939844 h 939844"/>
              <a:gd name="connsiteX0" fmla="*/ 3373395 w 3373395"/>
              <a:gd name="connsiteY0" fmla="*/ 964373 h 1087941"/>
              <a:gd name="connsiteX1" fmla="*/ 1235676 w 3373395"/>
              <a:gd name="connsiteY1" fmla="*/ 546 h 1087941"/>
              <a:gd name="connsiteX2" fmla="*/ 0 w 3373395"/>
              <a:gd name="connsiteY2" fmla="*/ 1087941 h 1087941"/>
              <a:gd name="connsiteX3" fmla="*/ 0 w 3373395"/>
              <a:gd name="connsiteY3" fmla="*/ 1087941 h 1087941"/>
              <a:gd name="connsiteX0" fmla="*/ 3373395 w 3373395"/>
              <a:gd name="connsiteY0" fmla="*/ 692996 h 816564"/>
              <a:gd name="connsiteX1" fmla="*/ 1495168 w 3373395"/>
              <a:gd name="connsiteY1" fmla="*/ 1017 h 816564"/>
              <a:gd name="connsiteX2" fmla="*/ 0 w 3373395"/>
              <a:gd name="connsiteY2" fmla="*/ 816564 h 816564"/>
              <a:gd name="connsiteX3" fmla="*/ 0 w 3373395"/>
              <a:gd name="connsiteY3" fmla="*/ 816564 h 816564"/>
              <a:gd name="connsiteX0" fmla="*/ 3373395 w 3373395"/>
              <a:gd name="connsiteY0" fmla="*/ 692996 h 816564"/>
              <a:gd name="connsiteX1" fmla="*/ 1495168 w 3373395"/>
              <a:gd name="connsiteY1" fmla="*/ 1017 h 816564"/>
              <a:gd name="connsiteX2" fmla="*/ 0 w 3373395"/>
              <a:gd name="connsiteY2" fmla="*/ 816564 h 816564"/>
              <a:gd name="connsiteX3" fmla="*/ 0 w 3373395"/>
              <a:gd name="connsiteY3" fmla="*/ 816564 h 816564"/>
            </a:gdLst>
            <a:ahLst/>
            <a:cxnLst>
              <a:cxn ang="0">
                <a:pos x="connsiteX0" y="connsiteY0"/>
              </a:cxn>
              <a:cxn ang="0">
                <a:pos x="connsiteX1" y="connsiteY1"/>
              </a:cxn>
              <a:cxn ang="0">
                <a:pos x="connsiteX2" y="connsiteY2"/>
              </a:cxn>
              <a:cxn ang="0">
                <a:pos x="connsiteX3" y="connsiteY3"/>
              </a:cxn>
            </a:cxnLst>
            <a:rect l="l" t="t" r="r" b="b"/>
            <a:pathLst>
              <a:path w="3373395" h="816564">
                <a:moveTo>
                  <a:pt x="3373395" y="692996"/>
                </a:moveTo>
                <a:cubicBezTo>
                  <a:pt x="2795716" y="274925"/>
                  <a:pt x="2353962" y="-19578"/>
                  <a:pt x="1495168" y="1017"/>
                </a:cubicBezTo>
                <a:cubicBezTo>
                  <a:pt x="636374" y="21612"/>
                  <a:pt x="0" y="816564"/>
                  <a:pt x="0" y="816564"/>
                </a:cubicBezTo>
                <a:lnTo>
                  <a:pt x="0" y="816564"/>
                </a:lnTo>
              </a:path>
            </a:pathLst>
          </a:custGeom>
          <a:noFill/>
          <a:ln w="127000">
            <a:headEnd type="stealth"/>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B4643818-9CA7-4848-917E-EA85E5992C1B}"/>
              </a:ext>
            </a:extLst>
          </p:cNvPr>
          <p:cNvSpPr/>
          <p:nvPr/>
        </p:nvSpPr>
        <p:spPr>
          <a:xfrm rot="1658332">
            <a:off x="6129458" y="2655788"/>
            <a:ext cx="2687390" cy="805299"/>
          </a:xfrm>
          <a:custGeom>
            <a:avLst/>
            <a:gdLst>
              <a:gd name="connsiteX0" fmla="*/ 3373395 w 3373395"/>
              <a:gd name="connsiteY0" fmla="*/ 816276 h 939844"/>
              <a:gd name="connsiteX1" fmla="*/ 1655805 w 3373395"/>
              <a:gd name="connsiteY1" fmla="*/ 730 h 939844"/>
              <a:gd name="connsiteX2" fmla="*/ 0 w 3373395"/>
              <a:gd name="connsiteY2" fmla="*/ 939844 h 939844"/>
              <a:gd name="connsiteX3" fmla="*/ 0 w 3373395"/>
              <a:gd name="connsiteY3" fmla="*/ 939844 h 939844"/>
              <a:gd name="connsiteX0" fmla="*/ 3373395 w 3373395"/>
              <a:gd name="connsiteY0" fmla="*/ 964373 h 1087941"/>
              <a:gd name="connsiteX1" fmla="*/ 1235676 w 3373395"/>
              <a:gd name="connsiteY1" fmla="*/ 546 h 1087941"/>
              <a:gd name="connsiteX2" fmla="*/ 0 w 3373395"/>
              <a:gd name="connsiteY2" fmla="*/ 1087941 h 1087941"/>
              <a:gd name="connsiteX3" fmla="*/ 0 w 3373395"/>
              <a:gd name="connsiteY3" fmla="*/ 1087941 h 1087941"/>
              <a:gd name="connsiteX0" fmla="*/ 3373395 w 3373395"/>
              <a:gd name="connsiteY0" fmla="*/ 692996 h 816564"/>
              <a:gd name="connsiteX1" fmla="*/ 1495168 w 3373395"/>
              <a:gd name="connsiteY1" fmla="*/ 1017 h 816564"/>
              <a:gd name="connsiteX2" fmla="*/ 0 w 3373395"/>
              <a:gd name="connsiteY2" fmla="*/ 816564 h 816564"/>
              <a:gd name="connsiteX3" fmla="*/ 0 w 3373395"/>
              <a:gd name="connsiteY3" fmla="*/ 816564 h 816564"/>
              <a:gd name="connsiteX0" fmla="*/ 3373395 w 3373395"/>
              <a:gd name="connsiteY0" fmla="*/ 692996 h 816564"/>
              <a:gd name="connsiteX1" fmla="*/ 1495168 w 3373395"/>
              <a:gd name="connsiteY1" fmla="*/ 1017 h 816564"/>
              <a:gd name="connsiteX2" fmla="*/ 0 w 3373395"/>
              <a:gd name="connsiteY2" fmla="*/ 816564 h 816564"/>
              <a:gd name="connsiteX3" fmla="*/ 0 w 3373395"/>
              <a:gd name="connsiteY3" fmla="*/ 816564 h 816564"/>
            </a:gdLst>
            <a:ahLst/>
            <a:cxnLst>
              <a:cxn ang="0">
                <a:pos x="connsiteX0" y="connsiteY0"/>
              </a:cxn>
              <a:cxn ang="0">
                <a:pos x="connsiteX1" y="connsiteY1"/>
              </a:cxn>
              <a:cxn ang="0">
                <a:pos x="connsiteX2" y="connsiteY2"/>
              </a:cxn>
              <a:cxn ang="0">
                <a:pos x="connsiteX3" y="connsiteY3"/>
              </a:cxn>
            </a:cxnLst>
            <a:rect l="l" t="t" r="r" b="b"/>
            <a:pathLst>
              <a:path w="3373395" h="816564">
                <a:moveTo>
                  <a:pt x="3373395" y="692996"/>
                </a:moveTo>
                <a:cubicBezTo>
                  <a:pt x="2795716" y="274925"/>
                  <a:pt x="2353962" y="-19578"/>
                  <a:pt x="1495168" y="1017"/>
                </a:cubicBezTo>
                <a:cubicBezTo>
                  <a:pt x="636374" y="21612"/>
                  <a:pt x="0" y="816564"/>
                  <a:pt x="0" y="816564"/>
                </a:cubicBezTo>
                <a:lnTo>
                  <a:pt x="0" y="816564"/>
                </a:lnTo>
              </a:path>
            </a:pathLst>
          </a:custGeom>
          <a:noFill/>
          <a:ln w="127000">
            <a:headEnd type="stealth"/>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B56C80A6-7982-4095-983C-D8AC1F5E2263}"/>
              </a:ext>
            </a:extLst>
          </p:cNvPr>
          <p:cNvSpPr/>
          <p:nvPr/>
        </p:nvSpPr>
        <p:spPr>
          <a:xfrm rot="18948376">
            <a:off x="3127162" y="3279885"/>
            <a:ext cx="2627729" cy="776714"/>
          </a:xfrm>
          <a:custGeom>
            <a:avLst/>
            <a:gdLst>
              <a:gd name="connsiteX0" fmla="*/ 3373395 w 3373395"/>
              <a:gd name="connsiteY0" fmla="*/ 816276 h 939844"/>
              <a:gd name="connsiteX1" fmla="*/ 1655805 w 3373395"/>
              <a:gd name="connsiteY1" fmla="*/ 730 h 939844"/>
              <a:gd name="connsiteX2" fmla="*/ 0 w 3373395"/>
              <a:gd name="connsiteY2" fmla="*/ 939844 h 939844"/>
              <a:gd name="connsiteX3" fmla="*/ 0 w 3373395"/>
              <a:gd name="connsiteY3" fmla="*/ 939844 h 939844"/>
              <a:gd name="connsiteX0" fmla="*/ 3373395 w 3373395"/>
              <a:gd name="connsiteY0" fmla="*/ 964373 h 1087941"/>
              <a:gd name="connsiteX1" fmla="*/ 1235676 w 3373395"/>
              <a:gd name="connsiteY1" fmla="*/ 546 h 1087941"/>
              <a:gd name="connsiteX2" fmla="*/ 0 w 3373395"/>
              <a:gd name="connsiteY2" fmla="*/ 1087941 h 1087941"/>
              <a:gd name="connsiteX3" fmla="*/ 0 w 3373395"/>
              <a:gd name="connsiteY3" fmla="*/ 1087941 h 1087941"/>
              <a:gd name="connsiteX0" fmla="*/ 3373395 w 3373395"/>
              <a:gd name="connsiteY0" fmla="*/ 692996 h 816564"/>
              <a:gd name="connsiteX1" fmla="*/ 1495168 w 3373395"/>
              <a:gd name="connsiteY1" fmla="*/ 1017 h 816564"/>
              <a:gd name="connsiteX2" fmla="*/ 0 w 3373395"/>
              <a:gd name="connsiteY2" fmla="*/ 816564 h 816564"/>
              <a:gd name="connsiteX3" fmla="*/ 0 w 3373395"/>
              <a:gd name="connsiteY3" fmla="*/ 816564 h 816564"/>
              <a:gd name="connsiteX0" fmla="*/ 3373395 w 3373395"/>
              <a:gd name="connsiteY0" fmla="*/ 692996 h 816564"/>
              <a:gd name="connsiteX1" fmla="*/ 1495168 w 3373395"/>
              <a:gd name="connsiteY1" fmla="*/ 1017 h 816564"/>
              <a:gd name="connsiteX2" fmla="*/ 0 w 3373395"/>
              <a:gd name="connsiteY2" fmla="*/ 816564 h 816564"/>
              <a:gd name="connsiteX3" fmla="*/ 0 w 3373395"/>
              <a:gd name="connsiteY3" fmla="*/ 816564 h 816564"/>
            </a:gdLst>
            <a:ahLst/>
            <a:cxnLst>
              <a:cxn ang="0">
                <a:pos x="connsiteX0" y="connsiteY0"/>
              </a:cxn>
              <a:cxn ang="0">
                <a:pos x="connsiteX1" y="connsiteY1"/>
              </a:cxn>
              <a:cxn ang="0">
                <a:pos x="connsiteX2" y="connsiteY2"/>
              </a:cxn>
              <a:cxn ang="0">
                <a:pos x="connsiteX3" y="connsiteY3"/>
              </a:cxn>
            </a:cxnLst>
            <a:rect l="l" t="t" r="r" b="b"/>
            <a:pathLst>
              <a:path w="3373395" h="816564">
                <a:moveTo>
                  <a:pt x="3373395" y="692996"/>
                </a:moveTo>
                <a:cubicBezTo>
                  <a:pt x="2795716" y="274925"/>
                  <a:pt x="2353962" y="-19578"/>
                  <a:pt x="1495168" y="1017"/>
                </a:cubicBezTo>
                <a:cubicBezTo>
                  <a:pt x="636374" y="21612"/>
                  <a:pt x="0" y="816564"/>
                  <a:pt x="0" y="816564"/>
                </a:cubicBezTo>
                <a:lnTo>
                  <a:pt x="0" y="816564"/>
                </a:lnTo>
              </a:path>
            </a:pathLst>
          </a:custGeom>
          <a:noFill/>
          <a:ln w="127000">
            <a:headEnd type="stealth"/>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BEA740FB-FF2F-4991-AB49-F635FD2C8C24}"/>
              </a:ext>
            </a:extLst>
          </p:cNvPr>
          <p:cNvSpPr/>
          <p:nvPr/>
        </p:nvSpPr>
        <p:spPr>
          <a:xfrm rot="815217" flipV="1">
            <a:off x="1988807" y="4292790"/>
            <a:ext cx="8490353" cy="2324325"/>
          </a:xfrm>
          <a:custGeom>
            <a:avLst/>
            <a:gdLst>
              <a:gd name="connsiteX0" fmla="*/ 3373395 w 3373395"/>
              <a:gd name="connsiteY0" fmla="*/ 816276 h 939844"/>
              <a:gd name="connsiteX1" fmla="*/ 1655805 w 3373395"/>
              <a:gd name="connsiteY1" fmla="*/ 730 h 939844"/>
              <a:gd name="connsiteX2" fmla="*/ 0 w 3373395"/>
              <a:gd name="connsiteY2" fmla="*/ 939844 h 939844"/>
              <a:gd name="connsiteX3" fmla="*/ 0 w 3373395"/>
              <a:gd name="connsiteY3" fmla="*/ 939844 h 939844"/>
              <a:gd name="connsiteX0" fmla="*/ 3373395 w 3373395"/>
              <a:gd name="connsiteY0" fmla="*/ 964373 h 1087941"/>
              <a:gd name="connsiteX1" fmla="*/ 1235676 w 3373395"/>
              <a:gd name="connsiteY1" fmla="*/ 546 h 1087941"/>
              <a:gd name="connsiteX2" fmla="*/ 0 w 3373395"/>
              <a:gd name="connsiteY2" fmla="*/ 1087941 h 1087941"/>
              <a:gd name="connsiteX3" fmla="*/ 0 w 3373395"/>
              <a:gd name="connsiteY3" fmla="*/ 1087941 h 1087941"/>
              <a:gd name="connsiteX0" fmla="*/ 3373395 w 3373395"/>
              <a:gd name="connsiteY0" fmla="*/ 692996 h 816564"/>
              <a:gd name="connsiteX1" fmla="*/ 1495168 w 3373395"/>
              <a:gd name="connsiteY1" fmla="*/ 1017 h 816564"/>
              <a:gd name="connsiteX2" fmla="*/ 0 w 3373395"/>
              <a:gd name="connsiteY2" fmla="*/ 816564 h 816564"/>
              <a:gd name="connsiteX3" fmla="*/ 0 w 3373395"/>
              <a:gd name="connsiteY3" fmla="*/ 816564 h 816564"/>
              <a:gd name="connsiteX0" fmla="*/ 3373395 w 3373395"/>
              <a:gd name="connsiteY0" fmla="*/ 692996 h 816564"/>
              <a:gd name="connsiteX1" fmla="*/ 1495168 w 3373395"/>
              <a:gd name="connsiteY1" fmla="*/ 1017 h 816564"/>
              <a:gd name="connsiteX2" fmla="*/ 0 w 3373395"/>
              <a:gd name="connsiteY2" fmla="*/ 816564 h 816564"/>
              <a:gd name="connsiteX3" fmla="*/ 0 w 3373395"/>
              <a:gd name="connsiteY3" fmla="*/ 816564 h 816564"/>
            </a:gdLst>
            <a:ahLst/>
            <a:cxnLst>
              <a:cxn ang="0">
                <a:pos x="connsiteX0" y="connsiteY0"/>
              </a:cxn>
              <a:cxn ang="0">
                <a:pos x="connsiteX1" y="connsiteY1"/>
              </a:cxn>
              <a:cxn ang="0">
                <a:pos x="connsiteX2" y="connsiteY2"/>
              </a:cxn>
              <a:cxn ang="0">
                <a:pos x="connsiteX3" y="connsiteY3"/>
              </a:cxn>
            </a:cxnLst>
            <a:rect l="l" t="t" r="r" b="b"/>
            <a:pathLst>
              <a:path w="3373395" h="816564">
                <a:moveTo>
                  <a:pt x="3373395" y="692996"/>
                </a:moveTo>
                <a:cubicBezTo>
                  <a:pt x="2795716" y="274925"/>
                  <a:pt x="2353962" y="-19578"/>
                  <a:pt x="1495168" y="1017"/>
                </a:cubicBezTo>
                <a:cubicBezTo>
                  <a:pt x="636374" y="21612"/>
                  <a:pt x="0" y="816564"/>
                  <a:pt x="0" y="816564"/>
                </a:cubicBezTo>
                <a:lnTo>
                  <a:pt x="0" y="816564"/>
                </a:lnTo>
              </a:path>
            </a:pathLst>
          </a:custGeom>
          <a:noFill/>
          <a:ln w="127000">
            <a:headEnd type="stealth"/>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0486BF4-CBF7-47B8-B64C-2AAB6AA6790B}"/>
              </a:ext>
            </a:extLst>
          </p:cNvPr>
          <p:cNvSpPr/>
          <p:nvPr/>
        </p:nvSpPr>
        <p:spPr>
          <a:xfrm rot="14624256">
            <a:off x="1252622" y="3937490"/>
            <a:ext cx="2206730" cy="856571"/>
          </a:xfrm>
          <a:custGeom>
            <a:avLst/>
            <a:gdLst>
              <a:gd name="connsiteX0" fmla="*/ 3373395 w 3373395"/>
              <a:gd name="connsiteY0" fmla="*/ 816276 h 939844"/>
              <a:gd name="connsiteX1" fmla="*/ 1655805 w 3373395"/>
              <a:gd name="connsiteY1" fmla="*/ 730 h 939844"/>
              <a:gd name="connsiteX2" fmla="*/ 0 w 3373395"/>
              <a:gd name="connsiteY2" fmla="*/ 939844 h 939844"/>
              <a:gd name="connsiteX3" fmla="*/ 0 w 3373395"/>
              <a:gd name="connsiteY3" fmla="*/ 939844 h 939844"/>
              <a:gd name="connsiteX0" fmla="*/ 3373395 w 3373395"/>
              <a:gd name="connsiteY0" fmla="*/ 964373 h 1087941"/>
              <a:gd name="connsiteX1" fmla="*/ 1235676 w 3373395"/>
              <a:gd name="connsiteY1" fmla="*/ 546 h 1087941"/>
              <a:gd name="connsiteX2" fmla="*/ 0 w 3373395"/>
              <a:gd name="connsiteY2" fmla="*/ 1087941 h 1087941"/>
              <a:gd name="connsiteX3" fmla="*/ 0 w 3373395"/>
              <a:gd name="connsiteY3" fmla="*/ 1087941 h 1087941"/>
              <a:gd name="connsiteX0" fmla="*/ 3373395 w 3373395"/>
              <a:gd name="connsiteY0" fmla="*/ 692996 h 816564"/>
              <a:gd name="connsiteX1" fmla="*/ 1495168 w 3373395"/>
              <a:gd name="connsiteY1" fmla="*/ 1017 h 816564"/>
              <a:gd name="connsiteX2" fmla="*/ 0 w 3373395"/>
              <a:gd name="connsiteY2" fmla="*/ 816564 h 816564"/>
              <a:gd name="connsiteX3" fmla="*/ 0 w 3373395"/>
              <a:gd name="connsiteY3" fmla="*/ 816564 h 816564"/>
              <a:gd name="connsiteX0" fmla="*/ 3373395 w 3373395"/>
              <a:gd name="connsiteY0" fmla="*/ 692996 h 816564"/>
              <a:gd name="connsiteX1" fmla="*/ 1495168 w 3373395"/>
              <a:gd name="connsiteY1" fmla="*/ 1017 h 816564"/>
              <a:gd name="connsiteX2" fmla="*/ 0 w 3373395"/>
              <a:gd name="connsiteY2" fmla="*/ 816564 h 816564"/>
              <a:gd name="connsiteX3" fmla="*/ 0 w 3373395"/>
              <a:gd name="connsiteY3" fmla="*/ 816564 h 816564"/>
            </a:gdLst>
            <a:ahLst/>
            <a:cxnLst>
              <a:cxn ang="0">
                <a:pos x="connsiteX0" y="connsiteY0"/>
              </a:cxn>
              <a:cxn ang="0">
                <a:pos x="connsiteX1" y="connsiteY1"/>
              </a:cxn>
              <a:cxn ang="0">
                <a:pos x="connsiteX2" y="connsiteY2"/>
              </a:cxn>
              <a:cxn ang="0">
                <a:pos x="connsiteX3" y="connsiteY3"/>
              </a:cxn>
            </a:cxnLst>
            <a:rect l="l" t="t" r="r" b="b"/>
            <a:pathLst>
              <a:path w="3373395" h="816564">
                <a:moveTo>
                  <a:pt x="3373395" y="692996"/>
                </a:moveTo>
                <a:cubicBezTo>
                  <a:pt x="2795716" y="274925"/>
                  <a:pt x="2353962" y="-19578"/>
                  <a:pt x="1495168" y="1017"/>
                </a:cubicBezTo>
                <a:cubicBezTo>
                  <a:pt x="636374" y="21612"/>
                  <a:pt x="0" y="816564"/>
                  <a:pt x="0" y="816564"/>
                </a:cubicBezTo>
                <a:lnTo>
                  <a:pt x="0" y="816564"/>
                </a:lnTo>
              </a:path>
            </a:pathLst>
          </a:custGeom>
          <a:noFill/>
          <a:ln w="127000">
            <a:headEnd type="stealth"/>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47DA448-3E44-4A90-A5D3-15501728A3AD}"/>
              </a:ext>
            </a:extLst>
          </p:cNvPr>
          <p:cNvSpPr/>
          <p:nvPr/>
        </p:nvSpPr>
        <p:spPr>
          <a:xfrm rot="19993040" flipV="1">
            <a:off x="8726556" y="3656996"/>
            <a:ext cx="1243594" cy="481144"/>
          </a:xfrm>
          <a:custGeom>
            <a:avLst/>
            <a:gdLst>
              <a:gd name="connsiteX0" fmla="*/ 3373395 w 3373395"/>
              <a:gd name="connsiteY0" fmla="*/ 816276 h 939844"/>
              <a:gd name="connsiteX1" fmla="*/ 1655805 w 3373395"/>
              <a:gd name="connsiteY1" fmla="*/ 730 h 939844"/>
              <a:gd name="connsiteX2" fmla="*/ 0 w 3373395"/>
              <a:gd name="connsiteY2" fmla="*/ 939844 h 939844"/>
              <a:gd name="connsiteX3" fmla="*/ 0 w 3373395"/>
              <a:gd name="connsiteY3" fmla="*/ 939844 h 939844"/>
              <a:gd name="connsiteX0" fmla="*/ 3373395 w 3373395"/>
              <a:gd name="connsiteY0" fmla="*/ 964373 h 1087941"/>
              <a:gd name="connsiteX1" fmla="*/ 1235676 w 3373395"/>
              <a:gd name="connsiteY1" fmla="*/ 546 h 1087941"/>
              <a:gd name="connsiteX2" fmla="*/ 0 w 3373395"/>
              <a:gd name="connsiteY2" fmla="*/ 1087941 h 1087941"/>
              <a:gd name="connsiteX3" fmla="*/ 0 w 3373395"/>
              <a:gd name="connsiteY3" fmla="*/ 1087941 h 1087941"/>
              <a:gd name="connsiteX0" fmla="*/ 3373395 w 3373395"/>
              <a:gd name="connsiteY0" fmla="*/ 692996 h 816564"/>
              <a:gd name="connsiteX1" fmla="*/ 1495168 w 3373395"/>
              <a:gd name="connsiteY1" fmla="*/ 1017 h 816564"/>
              <a:gd name="connsiteX2" fmla="*/ 0 w 3373395"/>
              <a:gd name="connsiteY2" fmla="*/ 816564 h 816564"/>
              <a:gd name="connsiteX3" fmla="*/ 0 w 3373395"/>
              <a:gd name="connsiteY3" fmla="*/ 816564 h 816564"/>
              <a:gd name="connsiteX0" fmla="*/ 3373395 w 3373395"/>
              <a:gd name="connsiteY0" fmla="*/ 692996 h 816564"/>
              <a:gd name="connsiteX1" fmla="*/ 1495168 w 3373395"/>
              <a:gd name="connsiteY1" fmla="*/ 1017 h 816564"/>
              <a:gd name="connsiteX2" fmla="*/ 0 w 3373395"/>
              <a:gd name="connsiteY2" fmla="*/ 816564 h 816564"/>
              <a:gd name="connsiteX3" fmla="*/ 0 w 3373395"/>
              <a:gd name="connsiteY3" fmla="*/ 816564 h 816564"/>
            </a:gdLst>
            <a:ahLst/>
            <a:cxnLst>
              <a:cxn ang="0">
                <a:pos x="connsiteX0" y="connsiteY0"/>
              </a:cxn>
              <a:cxn ang="0">
                <a:pos x="connsiteX1" y="connsiteY1"/>
              </a:cxn>
              <a:cxn ang="0">
                <a:pos x="connsiteX2" y="connsiteY2"/>
              </a:cxn>
              <a:cxn ang="0">
                <a:pos x="connsiteX3" y="connsiteY3"/>
              </a:cxn>
            </a:cxnLst>
            <a:rect l="l" t="t" r="r" b="b"/>
            <a:pathLst>
              <a:path w="3373395" h="816564">
                <a:moveTo>
                  <a:pt x="3373395" y="692996"/>
                </a:moveTo>
                <a:cubicBezTo>
                  <a:pt x="2795716" y="274925"/>
                  <a:pt x="2353962" y="-19578"/>
                  <a:pt x="1495168" y="1017"/>
                </a:cubicBezTo>
                <a:cubicBezTo>
                  <a:pt x="636374" y="21612"/>
                  <a:pt x="0" y="816564"/>
                  <a:pt x="0" y="816564"/>
                </a:cubicBezTo>
                <a:lnTo>
                  <a:pt x="0" y="816564"/>
                </a:lnTo>
              </a:path>
            </a:pathLst>
          </a:custGeom>
          <a:noFill/>
          <a:ln w="127000">
            <a:headEnd type="stealth"/>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AB7E3D1-41A4-4AD0-B6B6-814702E8A0FA}"/>
              </a:ext>
            </a:extLst>
          </p:cNvPr>
          <p:cNvSpPr/>
          <p:nvPr/>
        </p:nvSpPr>
        <p:spPr>
          <a:xfrm rot="4376876">
            <a:off x="9498622" y="3756259"/>
            <a:ext cx="2495806" cy="920872"/>
          </a:xfrm>
          <a:custGeom>
            <a:avLst/>
            <a:gdLst>
              <a:gd name="connsiteX0" fmla="*/ 3373395 w 3373395"/>
              <a:gd name="connsiteY0" fmla="*/ 816276 h 939844"/>
              <a:gd name="connsiteX1" fmla="*/ 1655805 w 3373395"/>
              <a:gd name="connsiteY1" fmla="*/ 730 h 939844"/>
              <a:gd name="connsiteX2" fmla="*/ 0 w 3373395"/>
              <a:gd name="connsiteY2" fmla="*/ 939844 h 939844"/>
              <a:gd name="connsiteX3" fmla="*/ 0 w 3373395"/>
              <a:gd name="connsiteY3" fmla="*/ 939844 h 939844"/>
              <a:gd name="connsiteX0" fmla="*/ 3373395 w 3373395"/>
              <a:gd name="connsiteY0" fmla="*/ 964373 h 1087941"/>
              <a:gd name="connsiteX1" fmla="*/ 1235676 w 3373395"/>
              <a:gd name="connsiteY1" fmla="*/ 546 h 1087941"/>
              <a:gd name="connsiteX2" fmla="*/ 0 w 3373395"/>
              <a:gd name="connsiteY2" fmla="*/ 1087941 h 1087941"/>
              <a:gd name="connsiteX3" fmla="*/ 0 w 3373395"/>
              <a:gd name="connsiteY3" fmla="*/ 1087941 h 1087941"/>
              <a:gd name="connsiteX0" fmla="*/ 3373395 w 3373395"/>
              <a:gd name="connsiteY0" fmla="*/ 692996 h 816564"/>
              <a:gd name="connsiteX1" fmla="*/ 1495168 w 3373395"/>
              <a:gd name="connsiteY1" fmla="*/ 1017 h 816564"/>
              <a:gd name="connsiteX2" fmla="*/ 0 w 3373395"/>
              <a:gd name="connsiteY2" fmla="*/ 816564 h 816564"/>
              <a:gd name="connsiteX3" fmla="*/ 0 w 3373395"/>
              <a:gd name="connsiteY3" fmla="*/ 816564 h 816564"/>
              <a:gd name="connsiteX0" fmla="*/ 3373395 w 3373395"/>
              <a:gd name="connsiteY0" fmla="*/ 692996 h 816564"/>
              <a:gd name="connsiteX1" fmla="*/ 1495168 w 3373395"/>
              <a:gd name="connsiteY1" fmla="*/ 1017 h 816564"/>
              <a:gd name="connsiteX2" fmla="*/ 0 w 3373395"/>
              <a:gd name="connsiteY2" fmla="*/ 816564 h 816564"/>
              <a:gd name="connsiteX3" fmla="*/ 0 w 3373395"/>
              <a:gd name="connsiteY3" fmla="*/ 816564 h 816564"/>
            </a:gdLst>
            <a:ahLst/>
            <a:cxnLst>
              <a:cxn ang="0">
                <a:pos x="connsiteX0" y="connsiteY0"/>
              </a:cxn>
              <a:cxn ang="0">
                <a:pos x="connsiteX1" y="connsiteY1"/>
              </a:cxn>
              <a:cxn ang="0">
                <a:pos x="connsiteX2" y="connsiteY2"/>
              </a:cxn>
              <a:cxn ang="0">
                <a:pos x="connsiteX3" y="connsiteY3"/>
              </a:cxn>
            </a:cxnLst>
            <a:rect l="l" t="t" r="r" b="b"/>
            <a:pathLst>
              <a:path w="3373395" h="816564">
                <a:moveTo>
                  <a:pt x="3373395" y="692996"/>
                </a:moveTo>
                <a:cubicBezTo>
                  <a:pt x="2795716" y="274925"/>
                  <a:pt x="2353962" y="-19578"/>
                  <a:pt x="1495168" y="1017"/>
                </a:cubicBezTo>
                <a:cubicBezTo>
                  <a:pt x="636374" y="21612"/>
                  <a:pt x="0" y="816564"/>
                  <a:pt x="0" y="816564"/>
                </a:cubicBezTo>
                <a:lnTo>
                  <a:pt x="0" y="816564"/>
                </a:lnTo>
              </a:path>
            </a:pathLst>
          </a:custGeom>
          <a:noFill/>
          <a:ln w="127000">
            <a:headEnd type="stealth"/>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342D403-77F5-4B36-A599-4E7417311C41}"/>
              </a:ext>
            </a:extLst>
          </p:cNvPr>
          <p:cNvSpPr/>
          <p:nvPr/>
        </p:nvSpPr>
        <p:spPr>
          <a:xfrm rot="162506">
            <a:off x="2065029" y="1141141"/>
            <a:ext cx="8098885" cy="2004611"/>
          </a:xfrm>
          <a:custGeom>
            <a:avLst/>
            <a:gdLst>
              <a:gd name="connsiteX0" fmla="*/ 3373395 w 3373395"/>
              <a:gd name="connsiteY0" fmla="*/ 816276 h 939844"/>
              <a:gd name="connsiteX1" fmla="*/ 1655805 w 3373395"/>
              <a:gd name="connsiteY1" fmla="*/ 730 h 939844"/>
              <a:gd name="connsiteX2" fmla="*/ 0 w 3373395"/>
              <a:gd name="connsiteY2" fmla="*/ 939844 h 939844"/>
              <a:gd name="connsiteX3" fmla="*/ 0 w 3373395"/>
              <a:gd name="connsiteY3" fmla="*/ 939844 h 939844"/>
              <a:gd name="connsiteX0" fmla="*/ 3373395 w 3373395"/>
              <a:gd name="connsiteY0" fmla="*/ 964373 h 1087941"/>
              <a:gd name="connsiteX1" fmla="*/ 1235676 w 3373395"/>
              <a:gd name="connsiteY1" fmla="*/ 546 h 1087941"/>
              <a:gd name="connsiteX2" fmla="*/ 0 w 3373395"/>
              <a:gd name="connsiteY2" fmla="*/ 1087941 h 1087941"/>
              <a:gd name="connsiteX3" fmla="*/ 0 w 3373395"/>
              <a:gd name="connsiteY3" fmla="*/ 1087941 h 1087941"/>
              <a:gd name="connsiteX0" fmla="*/ 3373395 w 3373395"/>
              <a:gd name="connsiteY0" fmla="*/ 692996 h 816564"/>
              <a:gd name="connsiteX1" fmla="*/ 1495168 w 3373395"/>
              <a:gd name="connsiteY1" fmla="*/ 1017 h 816564"/>
              <a:gd name="connsiteX2" fmla="*/ 0 w 3373395"/>
              <a:gd name="connsiteY2" fmla="*/ 816564 h 816564"/>
              <a:gd name="connsiteX3" fmla="*/ 0 w 3373395"/>
              <a:gd name="connsiteY3" fmla="*/ 816564 h 816564"/>
              <a:gd name="connsiteX0" fmla="*/ 3373395 w 3373395"/>
              <a:gd name="connsiteY0" fmla="*/ 692996 h 816564"/>
              <a:gd name="connsiteX1" fmla="*/ 1495168 w 3373395"/>
              <a:gd name="connsiteY1" fmla="*/ 1017 h 816564"/>
              <a:gd name="connsiteX2" fmla="*/ 0 w 3373395"/>
              <a:gd name="connsiteY2" fmla="*/ 816564 h 816564"/>
              <a:gd name="connsiteX3" fmla="*/ 0 w 3373395"/>
              <a:gd name="connsiteY3" fmla="*/ 816564 h 816564"/>
            </a:gdLst>
            <a:ahLst/>
            <a:cxnLst>
              <a:cxn ang="0">
                <a:pos x="connsiteX0" y="connsiteY0"/>
              </a:cxn>
              <a:cxn ang="0">
                <a:pos x="connsiteX1" y="connsiteY1"/>
              </a:cxn>
              <a:cxn ang="0">
                <a:pos x="connsiteX2" y="connsiteY2"/>
              </a:cxn>
              <a:cxn ang="0">
                <a:pos x="connsiteX3" y="connsiteY3"/>
              </a:cxn>
            </a:cxnLst>
            <a:rect l="l" t="t" r="r" b="b"/>
            <a:pathLst>
              <a:path w="3373395" h="816564">
                <a:moveTo>
                  <a:pt x="3373395" y="692996"/>
                </a:moveTo>
                <a:cubicBezTo>
                  <a:pt x="2795716" y="274925"/>
                  <a:pt x="2353962" y="-19578"/>
                  <a:pt x="1495168" y="1017"/>
                </a:cubicBezTo>
                <a:cubicBezTo>
                  <a:pt x="636374" y="21612"/>
                  <a:pt x="0" y="816564"/>
                  <a:pt x="0" y="816564"/>
                </a:cubicBezTo>
                <a:lnTo>
                  <a:pt x="0" y="816564"/>
                </a:lnTo>
              </a:path>
            </a:pathLst>
          </a:custGeom>
          <a:noFill/>
          <a:ln w="127000">
            <a:headEnd type="stealth"/>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010842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D120CB16-F9FA-4E66-8F11-5443F65BF831}"/>
              </a:ext>
            </a:extLst>
          </p:cNvPr>
          <p:cNvSpPr>
            <a:spLocks noGrp="1"/>
          </p:cNvSpPr>
          <p:nvPr>
            <p:ph type="title"/>
          </p:nvPr>
        </p:nvSpPr>
        <p:spPr>
          <a:xfrm>
            <a:off x="308008" y="179480"/>
            <a:ext cx="12021953" cy="1086891"/>
          </a:xfrm>
        </p:spPr>
        <p:txBody>
          <a:bodyPr>
            <a:noAutofit/>
          </a:bodyPr>
          <a:lstStyle/>
          <a:p>
            <a:r>
              <a:rPr lang="en-US" sz="3600" b="1" dirty="0"/>
              <a:t>Preliminary results: pandemic + heat stress+ water stress</a:t>
            </a:r>
            <a:br>
              <a:rPr lang="en-US" sz="3600" b="1" dirty="0"/>
            </a:br>
            <a:r>
              <a:rPr lang="en-US" sz="3600" b="1" dirty="0"/>
              <a:t>one-way link: WBM to SIMPLE-g</a:t>
            </a:r>
          </a:p>
        </p:txBody>
      </p:sp>
      <p:pic>
        <p:nvPicPr>
          <p:cNvPr id="3" name="Picture 2" descr="A picture containing diagram&#10;&#10;Description automatically generated">
            <a:extLst>
              <a:ext uri="{FF2B5EF4-FFF2-40B4-BE49-F238E27FC236}">
                <a16:creationId xmlns:a16="http://schemas.microsoft.com/office/drawing/2014/main" id="{9C93515B-DAF7-4D35-81FF-1EABD423B356}"/>
              </a:ext>
            </a:extLst>
          </p:cNvPr>
          <p:cNvPicPr>
            <a:picLocks noChangeAspect="1"/>
          </p:cNvPicPr>
          <p:nvPr/>
        </p:nvPicPr>
        <p:blipFill rotWithShape="1">
          <a:blip r:embed="rId2">
            <a:extLst>
              <a:ext uri="{28A0092B-C50C-407E-A947-70E740481C1C}">
                <a14:useLocalDpi xmlns:a14="http://schemas.microsoft.com/office/drawing/2010/main" val="0"/>
              </a:ext>
            </a:extLst>
          </a:blip>
          <a:srcRect l="24632" t="26908" r="24053" b="26356"/>
          <a:stretch/>
        </p:blipFill>
        <p:spPr>
          <a:xfrm>
            <a:off x="3439953" y="1643992"/>
            <a:ext cx="4416745" cy="2011318"/>
          </a:xfrm>
          <a:prstGeom prst="rect">
            <a:avLst/>
          </a:prstGeom>
        </p:spPr>
      </p:pic>
      <p:graphicFrame>
        <p:nvGraphicFramePr>
          <p:cNvPr id="19" name="Chart 18">
            <a:extLst>
              <a:ext uri="{FF2B5EF4-FFF2-40B4-BE49-F238E27FC236}">
                <a16:creationId xmlns:a16="http://schemas.microsoft.com/office/drawing/2014/main" id="{55C32102-5BF5-496D-8ACE-D5CA14C5522B}"/>
              </a:ext>
            </a:extLst>
          </p:cNvPr>
          <p:cNvGraphicFramePr>
            <a:graphicFrameLocks/>
          </p:cNvGraphicFramePr>
          <p:nvPr/>
        </p:nvGraphicFramePr>
        <p:xfrm>
          <a:off x="4895373" y="3532228"/>
          <a:ext cx="2286000" cy="334327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hart 22">
            <a:extLst>
              <a:ext uri="{FF2B5EF4-FFF2-40B4-BE49-F238E27FC236}">
                <a16:creationId xmlns:a16="http://schemas.microsoft.com/office/drawing/2014/main" id="{E51F4E32-1752-42BF-987F-C10CF9E17AAF}"/>
              </a:ext>
            </a:extLst>
          </p:cNvPr>
          <p:cNvGraphicFramePr>
            <a:graphicFrameLocks/>
          </p:cNvGraphicFramePr>
          <p:nvPr/>
        </p:nvGraphicFramePr>
        <p:xfrm>
          <a:off x="7400925" y="3532230"/>
          <a:ext cx="2286000" cy="334327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5" name="Chart 24">
            <a:extLst>
              <a:ext uri="{FF2B5EF4-FFF2-40B4-BE49-F238E27FC236}">
                <a16:creationId xmlns:a16="http://schemas.microsoft.com/office/drawing/2014/main" id="{F9B9EA3F-A13E-42A3-9A06-2D87CA9C302B}"/>
              </a:ext>
            </a:extLst>
          </p:cNvPr>
          <p:cNvGraphicFramePr>
            <a:graphicFrameLocks/>
          </p:cNvGraphicFramePr>
          <p:nvPr/>
        </p:nvGraphicFramePr>
        <p:xfrm>
          <a:off x="9686925" y="1266371"/>
          <a:ext cx="2286000" cy="334327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6" name="Chart 25">
            <a:extLst>
              <a:ext uri="{FF2B5EF4-FFF2-40B4-BE49-F238E27FC236}">
                <a16:creationId xmlns:a16="http://schemas.microsoft.com/office/drawing/2014/main" id="{491CD59D-DE85-48E0-8F73-9B576AB4E957}"/>
              </a:ext>
            </a:extLst>
          </p:cNvPr>
          <p:cNvGraphicFramePr>
            <a:graphicFrameLocks/>
          </p:cNvGraphicFramePr>
          <p:nvPr/>
        </p:nvGraphicFramePr>
        <p:xfrm>
          <a:off x="2389821" y="3532228"/>
          <a:ext cx="2286000" cy="3343275"/>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7" name="Chart 26">
            <a:extLst>
              <a:ext uri="{FF2B5EF4-FFF2-40B4-BE49-F238E27FC236}">
                <a16:creationId xmlns:a16="http://schemas.microsoft.com/office/drawing/2014/main" id="{C89C77DB-9E4F-4461-9F00-89CD4789ECF2}"/>
              </a:ext>
            </a:extLst>
          </p:cNvPr>
          <p:cNvGraphicFramePr>
            <a:graphicFrameLocks/>
          </p:cNvGraphicFramePr>
          <p:nvPr/>
        </p:nvGraphicFramePr>
        <p:xfrm>
          <a:off x="22859" y="1427205"/>
          <a:ext cx="2286000" cy="3343275"/>
        </p:xfrm>
        <a:graphic>
          <a:graphicData uri="http://schemas.openxmlformats.org/drawingml/2006/chart">
            <c:chart xmlns:c="http://schemas.openxmlformats.org/drawingml/2006/chart" xmlns:r="http://schemas.openxmlformats.org/officeDocument/2006/relationships" r:id="rId7"/>
          </a:graphicData>
        </a:graphic>
      </p:graphicFrame>
      <p:cxnSp>
        <p:nvCxnSpPr>
          <p:cNvPr id="5" name="Straight Connector 4">
            <a:extLst>
              <a:ext uri="{FF2B5EF4-FFF2-40B4-BE49-F238E27FC236}">
                <a16:creationId xmlns:a16="http://schemas.microsoft.com/office/drawing/2014/main" id="{5C918DAA-22D6-44C6-B11B-DE2A2E129456}"/>
              </a:ext>
            </a:extLst>
          </p:cNvPr>
          <p:cNvCxnSpPr>
            <a:cxnSpLocks/>
          </p:cNvCxnSpPr>
          <p:nvPr/>
        </p:nvCxnSpPr>
        <p:spPr>
          <a:xfrm flipH="1">
            <a:off x="2308859" y="2124075"/>
            <a:ext cx="1453516" cy="222837"/>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6C39F2BE-DA01-41DE-91BD-8518A01C0837}"/>
              </a:ext>
            </a:extLst>
          </p:cNvPr>
          <p:cNvCxnSpPr>
            <a:cxnSpLocks/>
          </p:cNvCxnSpPr>
          <p:nvPr/>
        </p:nvCxnSpPr>
        <p:spPr>
          <a:xfrm flipH="1">
            <a:off x="3762375" y="2938008"/>
            <a:ext cx="729440" cy="576715"/>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D26A1C94-7C41-47A4-A8A2-3BFC3F9E94B0}"/>
              </a:ext>
            </a:extLst>
          </p:cNvPr>
          <p:cNvCxnSpPr>
            <a:cxnSpLocks/>
          </p:cNvCxnSpPr>
          <p:nvPr/>
        </p:nvCxnSpPr>
        <p:spPr>
          <a:xfrm>
            <a:off x="5703244" y="2819400"/>
            <a:ext cx="0" cy="712828"/>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4DD4F747-60B5-4AC2-A9C4-060E0F9B2270}"/>
              </a:ext>
            </a:extLst>
          </p:cNvPr>
          <p:cNvCxnSpPr>
            <a:cxnSpLocks/>
          </p:cNvCxnSpPr>
          <p:nvPr/>
        </p:nvCxnSpPr>
        <p:spPr>
          <a:xfrm>
            <a:off x="6597967" y="2466975"/>
            <a:ext cx="1255395" cy="1362075"/>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27F2BEC-5A76-43FA-8375-D609260A788C}"/>
              </a:ext>
            </a:extLst>
          </p:cNvPr>
          <p:cNvCxnSpPr>
            <a:cxnSpLocks/>
          </p:cNvCxnSpPr>
          <p:nvPr/>
        </p:nvCxnSpPr>
        <p:spPr>
          <a:xfrm>
            <a:off x="7010400" y="2124075"/>
            <a:ext cx="2533650" cy="104775"/>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42" name="Chart 41">
            <a:extLst>
              <a:ext uri="{FF2B5EF4-FFF2-40B4-BE49-F238E27FC236}">
                <a16:creationId xmlns:a16="http://schemas.microsoft.com/office/drawing/2014/main" id="{F1A1B051-6FA8-4F89-9575-453A75CD62F8}"/>
              </a:ext>
            </a:extLst>
          </p:cNvPr>
          <p:cNvGraphicFramePr>
            <a:graphicFrameLocks/>
          </p:cNvGraphicFramePr>
          <p:nvPr/>
        </p:nvGraphicFramePr>
        <p:xfrm>
          <a:off x="1848054" y="1102984"/>
          <a:ext cx="6776179" cy="609600"/>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5595788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B811FBA7-E38F-A449-A152-930B713F40FB}"/>
              </a:ext>
            </a:extLst>
          </p:cNvPr>
          <p:cNvSpPr>
            <a:spLocks noGrp="1"/>
          </p:cNvSpPr>
          <p:nvPr>
            <p:ph type="title"/>
          </p:nvPr>
        </p:nvSpPr>
        <p:spPr>
          <a:xfrm>
            <a:off x="0" y="149566"/>
            <a:ext cx="12192000" cy="2266410"/>
          </a:xfrm>
        </p:spPr>
        <p:txBody>
          <a:bodyPr>
            <a:noAutofit/>
          </a:bodyPr>
          <a:lstStyle/>
          <a:p>
            <a:pPr>
              <a:spcAft>
                <a:spcPts val="1800"/>
              </a:spcAft>
            </a:pPr>
            <a:r>
              <a:rPr lang="en-US" sz="2800" b="1" dirty="0"/>
              <a:t>Conclude</a:t>
            </a:r>
            <a:r>
              <a:rPr lang="en-US" sz="2800" dirty="0"/>
              <a:t>: We have built a tool that includes feedbacks between the biophysical and the economic components of agriculture. </a:t>
            </a:r>
            <a:br>
              <a:rPr lang="en-US" sz="2800" dirty="0"/>
            </a:br>
            <a:r>
              <a:rPr lang="en-US" sz="2800" b="1" dirty="0"/>
              <a:t>Advantages</a:t>
            </a:r>
            <a:r>
              <a:rPr lang="en-US" sz="2800" dirty="0"/>
              <a:t>: We can evaluate stresses and policies that target one part of the system and understand how the other side of the system will respond, leading to more realistic model predictions of the success or failure of sustainability policy.</a:t>
            </a:r>
          </a:p>
        </p:txBody>
      </p:sp>
      <p:grpSp>
        <p:nvGrpSpPr>
          <p:cNvPr id="26" name="Group 25">
            <a:extLst>
              <a:ext uri="{FF2B5EF4-FFF2-40B4-BE49-F238E27FC236}">
                <a16:creationId xmlns:a16="http://schemas.microsoft.com/office/drawing/2014/main" id="{663562F4-B054-E647-A0AB-CB59E2AC2091}"/>
              </a:ext>
            </a:extLst>
          </p:cNvPr>
          <p:cNvGrpSpPr/>
          <p:nvPr/>
        </p:nvGrpSpPr>
        <p:grpSpPr>
          <a:xfrm>
            <a:off x="1061156" y="2561631"/>
            <a:ext cx="9911143" cy="4227511"/>
            <a:chOff x="326923" y="1845290"/>
            <a:chExt cx="11187242" cy="4771820"/>
          </a:xfrm>
        </p:grpSpPr>
        <p:graphicFrame>
          <p:nvGraphicFramePr>
            <p:cNvPr id="8" name="Content Placeholder 3">
              <a:extLst>
                <a:ext uri="{FF2B5EF4-FFF2-40B4-BE49-F238E27FC236}">
                  <a16:creationId xmlns:a16="http://schemas.microsoft.com/office/drawing/2014/main" id="{E7BEF16C-4A2E-D048-841F-F42F32033472}"/>
                </a:ext>
              </a:extLst>
            </p:cNvPr>
            <p:cNvGraphicFramePr>
              <a:graphicFrameLocks/>
            </p:cNvGraphicFramePr>
            <p:nvPr>
              <p:extLst>
                <p:ext uri="{D42A27DB-BD31-4B8C-83A1-F6EECF244321}">
                  <p14:modId xmlns:p14="http://schemas.microsoft.com/office/powerpoint/2010/main" val="146090228"/>
                </p:ext>
              </p:extLst>
            </p:nvPr>
          </p:nvGraphicFramePr>
          <p:xfrm>
            <a:off x="326923" y="1845290"/>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Rectangle: Rounded Corners 19">
              <a:extLst>
                <a:ext uri="{FF2B5EF4-FFF2-40B4-BE49-F238E27FC236}">
                  <a16:creationId xmlns:a16="http://schemas.microsoft.com/office/drawing/2014/main" id="{D96831F4-D880-B14E-877B-8CA996F8A6A4}"/>
                </a:ext>
              </a:extLst>
            </p:cNvPr>
            <p:cNvSpPr/>
            <p:nvPr/>
          </p:nvSpPr>
          <p:spPr>
            <a:xfrm>
              <a:off x="5732207" y="2015177"/>
              <a:ext cx="4965290" cy="4246053"/>
            </a:xfrm>
            <a:prstGeom prst="roundRect">
              <a:avLst/>
            </a:prstGeom>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Rectangle: Rounded Corners 4">
              <a:extLst>
                <a:ext uri="{FF2B5EF4-FFF2-40B4-BE49-F238E27FC236}">
                  <a16:creationId xmlns:a16="http://schemas.microsoft.com/office/drawing/2014/main" id="{CB7E93F4-DAF0-ED47-8277-6294E64758B3}"/>
                </a:ext>
              </a:extLst>
            </p:cNvPr>
            <p:cNvSpPr/>
            <p:nvPr/>
          </p:nvSpPr>
          <p:spPr>
            <a:xfrm>
              <a:off x="560439" y="2054941"/>
              <a:ext cx="4630994" cy="4246059"/>
            </a:xfrm>
            <a:prstGeom prst="roundRect">
              <a:avLst/>
            </a:prstGeom>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1" name="TextBox 10">
              <a:extLst>
                <a:ext uri="{FF2B5EF4-FFF2-40B4-BE49-F238E27FC236}">
                  <a16:creationId xmlns:a16="http://schemas.microsoft.com/office/drawing/2014/main" id="{FC87A5B8-5BEE-2C41-856D-3A5A9FCE40D7}"/>
                </a:ext>
              </a:extLst>
            </p:cNvPr>
            <p:cNvSpPr txBox="1"/>
            <p:nvPr/>
          </p:nvSpPr>
          <p:spPr>
            <a:xfrm>
              <a:off x="2182762" y="2192594"/>
              <a:ext cx="1386348" cy="369332"/>
            </a:xfrm>
            <a:prstGeom prst="rect">
              <a:avLst/>
            </a:prstGeom>
            <a:noFill/>
          </p:spPr>
          <p:txBody>
            <a:bodyPr wrap="square" rtlCol="0">
              <a:spAutoFit/>
            </a:bodyPr>
            <a:lstStyle/>
            <a:p>
              <a:pPr algn="ctr"/>
              <a:r>
                <a:rPr lang="en-US" b="1" dirty="0"/>
                <a:t>WBM</a:t>
              </a:r>
            </a:p>
          </p:txBody>
        </p:sp>
        <p:sp>
          <p:nvSpPr>
            <p:cNvPr id="12" name="TextBox 11">
              <a:extLst>
                <a:ext uri="{FF2B5EF4-FFF2-40B4-BE49-F238E27FC236}">
                  <a16:creationId xmlns:a16="http://schemas.microsoft.com/office/drawing/2014/main" id="{3EFFA961-9E97-8F47-B8A7-C2F0B5BC6E09}"/>
                </a:ext>
              </a:extLst>
            </p:cNvPr>
            <p:cNvSpPr txBox="1"/>
            <p:nvPr/>
          </p:nvSpPr>
          <p:spPr>
            <a:xfrm>
              <a:off x="7590505" y="2192594"/>
              <a:ext cx="1386348" cy="369332"/>
            </a:xfrm>
            <a:prstGeom prst="rect">
              <a:avLst/>
            </a:prstGeom>
            <a:noFill/>
          </p:spPr>
          <p:txBody>
            <a:bodyPr wrap="square" rtlCol="0">
              <a:spAutoFit/>
            </a:bodyPr>
            <a:lstStyle/>
            <a:p>
              <a:pPr algn="ctr"/>
              <a:r>
                <a:rPr lang="en-US" b="1" dirty="0"/>
                <a:t>SIMPLE-g</a:t>
              </a:r>
            </a:p>
          </p:txBody>
        </p:sp>
        <p:sp>
          <p:nvSpPr>
            <p:cNvPr id="13" name="TextBox 12">
              <a:extLst>
                <a:ext uri="{FF2B5EF4-FFF2-40B4-BE49-F238E27FC236}">
                  <a16:creationId xmlns:a16="http://schemas.microsoft.com/office/drawing/2014/main" id="{517B3A57-B4AB-8443-B9B9-5FCDCCE2406B}"/>
                </a:ext>
              </a:extLst>
            </p:cNvPr>
            <p:cNvSpPr txBox="1"/>
            <p:nvPr/>
          </p:nvSpPr>
          <p:spPr>
            <a:xfrm>
              <a:off x="796414" y="2512197"/>
              <a:ext cx="1386348" cy="36933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dirty="0"/>
                <a:t>input</a:t>
              </a:r>
            </a:p>
          </p:txBody>
        </p:sp>
        <p:sp>
          <p:nvSpPr>
            <p:cNvPr id="14" name="TextBox 13">
              <a:extLst>
                <a:ext uri="{FF2B5EF4-FFF2-40B4-BE49-F238E27FC236}">
                  <a16:creationId xmlns:a16="http://schemas.microsoft.com/office/drawing/2014/main" id="{689AED63-2442-D045-A404-7E80D78425DD}"/>
                </a:ext>
              </a:extLst>
            </p:cNvPr>
            <p:cNvSpPr txBox="1"/>
            <p:nvPr/>
          </p:nvSpPr>
          <p:spPr>
            <a:xfrm>
              <a:off x="3510708" y="2482896"/>
              <a:ext cx="1386348" cy="36933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dirty="0"/>
                <a:t>output</a:t>
              </a:r>
            </a:p>
          </p:txBody>
        </p:sp>
        <p:sp>
          <p:nvSpPr>
            <p:cNvPr id="15" name="TextBox 14">
              <a:extLst>
                <a:ext uri="{FF2B5EF4-FFF2-40B4-BE49-F238E27FC236}">
                  <a16:creationId xmlns:a16="http://schemas.microsoft.com/office/drawing/2014/main" id="{6F59FBDB-BC97-2F4E-AACC-C0616099EE97}"/>
                </a:ext>
              </a:extLst>
            </p:cNvPr>
            <p:cNvSpPr txBox="1"/>
            <p:nvPr/>
          </p:nvSpPr>
          <p:spPr>
            <a:xfrm>
              <a:off x="6120582" y="2482896"/>
              <a:ext cx="1386348" cy="36933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dirty="0"/>
                <a:t>input</a:t>
              </a:r>
            </a:p>
          </p:txBody>
        </p:sp>
        <p:sp>
          <p:nvSpPr>
            <p:cNvPr id="16" name="TextBox 15">
              <a:extLst>
                <a:ext uri="{FF2B5EF4-FFF2-40B4-BE49-F238E27FC236}">
                  <a16:creationId xmlns:a16="http://schemas.microsoft.com/office/drawing/2014/main" id="{FBB6D127-BBA1-BF4B-B8AA-443FEC5954B7}"/>
                </a:ext>
              </a:extLst>
            </p:cNvPr>
            <p:cNvSpPr txBox="1"/>
            <p:nvPr/>
          </p:nvSpPr>
          <p:spPr>
            <a:xfrm>
              <a:off x="8918794" y="2512197"/>
              <a:ext cx="1386348" cy="36933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dirty="0"/>
                <a:t>output</a:t>
              </a:r>
            </a:p>
          </p:txBody>
        </p:sp>
        <p:cxnSp>
          <p:nvCxnSpPr>
            <p:cNvPr id="17" name="Straight Arrow Connector 16">
              <a:extLst>
                <a:ext uri="{FF2B5EF4-FFF2-40B4-BE49-F238E27FC236}">
                  <a16:creationId xmlns:a16="http://schemas.microsoft.com/office/drawing/2014/main" id="{FC10C1B2-D066-D54E-AAB9-65404DF47AE3}"/>
                </a:ext>
              </a:extLst>
            </p:cNvPr>
            <p:cNvCxnSpPr>
              <a:cxnSpLocks/>
            </p:cNvCxnSpPr>
            <p:nvPr/>
          </p:nvCxnSpPr>
          <p:spPr>
            <a:xfrm>
              <a:off x="5122606" y="4434349"/>
              <a:ext cx="68885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D44B117C-8A83-5249-83BA-BA616A9E6B70}"/>
                </a:ext>
              </a:extLst>
            </p:cNvPr>
            <p:cNvCxnSpPr>
              <a:cxnSpLocks/>
            </p:cNvCxnSpPr>
            <p:nvPr/>
          </p:nvCxnSpPr>
          <p:spPr>
            <a:xfrm>
              <a:off x="5122606" y="4758813"/>
              <a:ext cx="68885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52C0A7A1-AF1C-8A42-B866-0F9D54899102}"/>
                </a:ext>
              </a:extLst>
            </p:cNvPr>
            <p:cNvCxnSpPr>
              <a:cxnSpLocks/>
            </p:cNvCxnSpPr>
            <p:nvPr/>
          </p:nvCxnSpPr>
          <p:spPr>
            <a:xfrm>
              <a:off x="5122606" y="5093109"/>
              <a:ext cx="688849"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7BC07D6A-3EB9-0D48-9BDA-045B733BD70A}"/>
                </a:ext>
              </a:extLst>
            </p:cNvPr>
            <p:cNvCxnSpPr/>
            <p:nvPr/>
          </p:nvCxnSpPr>
          <p:spPr>
            <a:xfrm>
              <a:off x="10599765" y="4463845"/>
              <a:ext cx="914400" cy="0"/>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A19352EF-1B0E-A54F-909D-CC0966A7FD38}"/>
                </a:ext>
              </a:extLst>
            </p:cNvPr>
            <p:cNvCxnSpPr/>
            <p:nvPr/>
          </p:nvCxnSpPr>
          <p:spPr>
            <a:xfrm>
              <a:off x="10599764" y="5122605"/>
              <a:ext cx="914400" cy="0"/>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269D55-16C9-4C4C-82CA-588ED1272DFF}"/>
                </a:ext>
              </a:extLst>
            </p:cNvPr>
            <p:cNvCxnSpPr>
              <a:cxnSpLocks/>
            </p:cNvCxnSpPr>
            <p:nvPr/>
          </p:nvCxnSpPr>
          <p:spPr>
            <a:xfrm>
              <a:off x="11514164" y="4434349"/>
              <a:ext cx="0" cy="2182761"/>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305255B-CCE1-A749-9AF9-4FFAC3F66CF5}"/>
                </a:ext>
              </a:extLst>
            </p:cNvPr>
            <p:cNvCxnSpPr/>
            <p:nvPr/>
          </p:nvCxnSpPr>
          <p:spPr>
            <a:xfrm flipH="1">
              <a:off x="1563329" y="6617110"/>
              <a:ext cx="9950835"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01B3818D-F38F-3745-B08F-8A667B72F127}"/>
                </a:ext>
              </a:extLst>
            </p:cNvPr>
            <p:cNvCxnSpPr>
              <a:cxnSpLocks/>
            </p:cNvCxnSpPr>
            <p:nvPr/>
          </p:nvCxnSpPr>
          <p:spPr>
            <a:xfrm flipV="1">
              <a:off x="1563329" y="5928853"/>
              <a:ext cx="0" cy="688257"/>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095217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9925D4-8E1F-4A81-9199-FD07E6275598}"/>
              </a:ext>
            </a:extLst>
          </p:cNvPr>
          <p:cNvSpPr>
            <a:spLocks noGrp="1"/>
          </p:cNvSpPr>
          <p:nvPr>
            <p:ph type="title"/>
          </p:nvPr>
        </p:nvSpPr>
        <p:spPr>
          <a:xfrm>
            <a:off x="0" y="18255"/>
            <a:ext cx="10515600" cy="1325563"/>
          </a:xfrm>
        </p:spPr>
        <p:txBody>
          <a:bodyPr/>
          <a:lstStyle/>
          <a:p>
            <a:r>
              <a:rPr lang="en-US" b="1" dirty="0"/>
              <a:t>Applications for the fully coupled approach</a:t>
            </a:r>
          </a:p>
        </p:txBody>
      </p:sp>
      <p:sp>
        <p:nvSpPr>
          <p:cNvPr id="3" name="Content Placeholder 2">
            <a:extLst>
              <a:ext uri="{FF2B5EF4-FFF2-40B4-BE49-F238E27FC236}">
                <a16:creationId xmlns:a16="http://schemas.microsoft.com/office/drawing/2014/main" id="{1FBEF6B8-15A8-4AE5-9C61-2F0BD4C0B4F4}"/>
              </a:ext>
            </a:extLst>
          </p:cNvPr>
          <p:cNvSpPr>
            <a:spLocks noGrp="1"/>
          </p:cNvSpPr>
          <p:nvPr>
            <p:ph idx="1"/>
          </p:nvPr>
        </p:nvSpPr>
        <p:spPr>
          <a:xfrm>
            <a:off x="352777" y="1253330"/>
            <a:ext cx="11703755" cy="5192625"/>
          </a:xfrm>
        </p:spPr>
        <p:txBody>
          <a:bodyPr>
            <a:normAutofit/>
          </a:bodyPr>
          <a:lstStyle/>
          <a:p>
            <a:r>
              <a:rPr lang="en-US" dirty="0"/>
              <a:t>Stress scenarios:</a:t>
            </a:r>
          </a:p>
          <a:p>
            <a:pPr lvl="1"/>
            <a:r>
              <a:rPr lang="en-US" dirty="0"/>
              <a:t>Long-lasting </a:t>
            </a:r>
            <a:r>
              <a:rPr lang="en-US" b="1" dirty="0"/>
              <a:t>droughts</a:t>
            </a:r>
            <a:r>
              <a:rPr lang="en-US" dirty="0"/>
              <a:t> in key agricultural production areas</a:t>
            </a:r>
          </a:p>
          <a:p>
            <a:pPr lvl="1"/>
            <a:r>
              <a:rPr lang="en-US" b="1" dirty="0"/>
              <a:t>Heat stress </a:t>
            </a:r>
            <a:r>
              <a:rPr lang="en-US" dirty="0"/>
              <a:t>(e.g., RCP 8.5 climate change to 2050)</a:t>
            </a:r>
          </a:p>
          <a:p>
            <a:pPr lvl="1"/>
            <a:r>
              <a:rPr lang="en-US" b="1" dirty="0"/>
              <a:t>Global changes </a:t>
            </a:r>
            <a:r>
              <a:rPr lang="en-US" dirty="0"/>
              <a:t>in income, diets, technology</a:t>
            </a:r>
          </a:p>
          <a:p>
            <a:pPr lvl="1"/>
            <a:r>
              <a:rPr lang="en-US" b="1" dirty="0"/>
              <a:t>Pandemic</a:t>
            </a:r>
          </a:p>
          <a:p>
            <a:pPr lvl="1"/>
            <a:endParaRPr lang="en-US" dirty="0"/>
          </a:p>
          <a:p>
            <a:r>
              <a:rPr lang="en-US" dirty="0"/>
              <a:t>Market-driven adaptation &amp; policy scenarios:</a:t>
            </a:r>
          </a:p>
          <a:p>
            <a:pPr lvl="1"/>
            <a:r>
              <a:rPr lang="en-US" dirty="0"/>
              <a:t>Increasing irrigation efficiency </a:t>
            </a:r>
          </a:p>
          <a:p>
            <a:pPr lvl="1"/>
            <a:r>
              <a:rPr lang="en-US" dirty="0"/>
              <a:t>Switching between irrigated and rainfed crop production</a:t>
            </a:r>
          </a:p>
          <a:p>
            <a:pPr lvl="1"/>
            <a:r>
              <a:rPr lang="en-US" dirty="0"/>
              <a:t>Changing the spatial distribution of production to move away from stressed aquifers</a:t>
            </a:r>
          </a:p>
          <a:p>
            <a:pPr marL="0" indent="0">
              <a:buNone/>
            </a:pPr>
            <a:endParaRPr lang="en-US" b="1" dirty="0"/>
          </a:p>
          <a:p>
            <a:pPr marL="0" indent="0">
              <a:buNone/>
            </a:pPr>
            <a:r>
              <a:rPr lang="en-US" b="1" dirty="0"/>
              <a:t>What other scenarios would be valuable to look at using this modeling tool?</a:t>
            </a:r>
          </a:p>
          <a:p>
            <a:pPr lvl="1"/>
            <a:endParaRPr lang="en-US" dirty="0"/>
          </a:p>
          <a:p>
            <a:pPr lvl="1"/>
            <a:endParaRPr lang="en-US" dirty="0"/>
          </a:p>
        </p:txBody>
      </p:sp>
    </p:spTree>
    <p:extLst>
      <p:ext uri="{BB962C8B-B14F-4D97-AF65-F5344CB8AC3E}">
        <p14:creationId xmlns:p14="http://schemas.microsoft.com/office/powerpoint/2010/main" val="11381103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24264C-D3E8-4931-89E7-F4E17D4917DE}"/>
              </a:ext>
            </a:extLst>
          </p:cNvPr>
          <p:cNvSpPr>
            <a:spLocks noGrp="1"/>
          </p:cNvSpPr>
          <p:nvPr>
            <p:ph type="ctrTitle"/>
          </p:nvPr>
        </p:nvSpPr>
        <p:spPr/>
        <p:txBody>
          <a:bodyPr/>
          <a:lstStyle/>
          <a:p>
            <a:r>
              <a:rPr lang="en-US" dirty="0"/>
              <a:t>Thanks!</a:t>
            </a:r>
          </a:p>
        </p:txBody>
      </p:sp>
      <p:sp>
        <p:nvSpPr>
          <p:cNvPr id="3" name="Subtitle 2">
            <a:extLst>
              <a:ext uri="{FF2B5EF4-FFF2-40B4-BE49-F238E27FC236}">
                <a16:creationId xmlns:a16="http://schemas.microsoft.com/office/drawing/2014/main" id="{D7E88BC8-2E66-4E53-B2AC-DD8C48942C5D}"/>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9397841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1FBFAF8-7F9D-440E-9E3B-7EFEF887CCE8}"/>
              </a:ext>
            </a:extLst>
          </p:cNvPr>
          <p:cNvSpPr>
            <a:spLocks noGrp="1"/>
          </p:cNvSpPr>
          <p:nvPr>
            <p:ph type="ctrTitle"/>
          </p:nvPr>
        </p:nvSpPr>
        <p:spPr/>
        <p:txBody>
          <a:bodyPr/>
          <a:lstStyle/>
          <a:p>
            <a:r>
              <a:rPr lang="en-US" dirty="0"/>
              <a:t>Other slides</a:t>
            </a:r>
          </a:p>
        </p:txBody>
      </p:sp>
      <p:sp>
        <p:nvSpPr>
          <p:cNvPr id="5" name="Subtitle 4">
            <a:extLst>
              <a:ext uri="{FF2B5EF4-FFF2-40B4-BE49-F238E27FC236}">
                <a16:creationId xmlns:a16="http://schemas.microsoft.com/office/drawing/2014/main" id="{69655374-5213-47E3-8EBB-0F5000274416}"/>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8081688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C330F0C-6B12-C242-BCAF-90AEA95A085C}"/>
              </a:ext>
            </a:extLst>
          </p:cNvPr>
          <p:cNvSpPr/>
          <p:nvPr/>
        </p:nvSpPr>
        <p:spPr>
          <a:xfrm>
            <a:off x="597205" y="1885841"/>
            <a:ext cx="3150705" cy="3139321"/>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0FB0A4A0-0A16-9D40-831A-292D477F1271}"/>
              </a:ext>
            </a:extLst>
          </p:cNvPr>
          <p:cNvSpPr>
            <a:spLocks noGrp="1"/>
          </p:cNvSpPr>
          <p:nvPr>
            <p:ph type="title"/>
          </p:nvPr>
        </p:nvSpPr>
        <p:spPr>
          <a:xfrm>
            <a:off x="0" y="0"/>
            <a:ext cx="10515600" cy="646331"/>
          </a:xfrm>
        </p:spPr>
        <p:txBody>
          <a:bodyPr>
            <a:normAutofit fontScale="90000"/>
          </a:bodyPr>
          <a:lstStyle/>
          <a:p>
            <a:r>
              <a:rPr lang="en-US" b="1" dirty="0"/>
              <a:t>Workplan &amp; project design</a:t>
            </a:r>
          </a:p>
        </p:txBody>
      </p:sp>
      <p:sp>
        <p:nvSpPr>
          <p:cNvPr id="5" name="TextBox 4">
            <a:extLst>
              <a:ext uri="{FF2B5EF4-FFF2-40B4-BE49-F238E27FC236}">
                <a16:creationId xmlns:a16="http://schemas.microsoft.com/office/drawing/2014/main" id="{EF59B112-B655-2F42-B0F1-83340A9C5386}"/>
              </a:ext>
            </a:extLst>
          </p:cNvPr>
          <p:cNvSpPr txBox="1"/>
          <p:nvPr/>
        </p:nvSpPr>
        <p:spPr>
          <a:xfrm>
            <a:off x="633649" y="1885843"/>
            <a:ext cx="3114261" cy="2862322"/>
          </a:xfrm>
          <a:prstGeom prst="rect">
            <a:avLst/>
          </a:prstGeom>
          <a:noFill/>
        </p:spPr>
        <p:txBody>
          <a:bodyPr wrap="square" rtlCol="0">
            <a:spAutoFit/>
          </a:bodyPr>
          <a:lstStyle/>
          <a:p>
            <a:pPr marL="342900" indent="-342900">
              <a:buAutoNum type="alphaUcParenR"/>
            </a:pPr>
            <a:r>
              <a:rPr lang="en-US" dirty="0"/>
              <a:t>Method development</a:t>
            </a:r>
          </a:p>
          <a:p>
            <a:endParaRPr lang="en-US" dirty="0"/>
          </a:p>
          <a:p>
            <a:pPr marL="285750" indent="-285750">
              <a:buFontTx/>
              <a:buChar char="-"/>
            </a:pPr>
            <a:r>
              <a:rPr lang="en-US" dirty="0"/>
              <a:t>Translating WBM output to SIMPLE-G input</a:t>
            </a:r>
          </a:p>
          <a:p>
            <a:pPr marL="285750" indent="-285750">
              <a:buFontTx/>
              <a:buChar char="-"/>
            </a:pPr>
            <a:r>
              <a:rPr lang="en-US" dirty="0"/>
              <a:t>Translating SIMPLE-G output to WBM input</a:t>
            </a:r>
          </a:p>
          <a:p>
            <a:pPr marL="285750" indent="-285750">
              <a:buFontTx/>
              <a:buChar char="-"/>
            </a:pPr>
            <a:r>
              <a:rPr lang="en-US" dirty="0"/>
              <a:t>Develop data passing protocol via </a:t>
            </a:r>
            <a:r>
              <a:rPr lang="en-US" dirty="0" err="1"/>
              <a:t>GeoHub</a:t>
            </a:r>
            <a:endParaRPr lang="en-US" dirty="0"/>
          </a:p>
          <a:p>
            <a:pPr marL="285750" indent="-285750">
              <a:buFontTx/>
              <a:buChar char="-"/>
            </a:pPr>
            <a:endParaRPr lang="en-US" dirty="0"/>
          </a:p>
          <a:p>
            <a:r>
              <a:rPr lang="en-US" b="1" i="1" dirty="0"/>
              <a:t>Status: complete!</a:t>
            </a:r>
          </a:p>
        </p:txBody>
      </p:sp>
      <p:sp>
        <p:nvSpPr>
          <p:cNvPr id="8" name="Rectangle 7">
            <a:extLst>
              <a:ext uri="{FF2B5EF4-FFF2-40B4-BE49-F238E27FC236}">
                <a16:creationId xmlns:a16="http://schemas.microsoft.com/office/drawing/2014/main" id="{8AFE6D37-64E7-D946-9158-C28E1D86D609}"/>
              </a:ext>
            </a:extLst>
          </p:cNvPr>
          <p:cNvSpPr/>
          <p:nvPr/>
        </p:nvSpPr>
        <p:spPr>
          <a:xfrm>
            <a:off x="3890370" y="1899095"/>
            <a:ext cx="3989273" cy="3139322"/>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9902DAC-619C-1244-9210-B43675732F62}"/>
              </a:ext>
            </a:extLst>
          </p:cNvPr>
          <p:cNvSpPr txBox="1"/>
          <p:nvPr/>
        </p:nvSpPr>
        <p:spPr>
          <a:xfrm>
            <a:off x="3890370" y="1859339"/>
            <a:ext cx="4136029" cy="3139321"/>
          </a:xfrm>
          <a:prstGeom prst="rect">
            <a:avLst/>
          </a:prstGeom>
          <a:noFill/>
        </p:spPr>
        <p:txBody>
          <a:bodyPr wrap="square" rtlCol="0">
            <a:spAutoFit/>
          </a:bodyPr>
          <a:lstStyle/>
          <a:p>
            <a:r>
              <a:rPr lang="en-US" dirty="0"/>
              <a:t>B) Validate &amp; evaluate both the individual model runs, and the coupled model system</a:t>
            </a:r>
          </a:p>
          <a:p>
            <a:pPr marL="285750" indent="-285750">
              <a:buFontTx/>
              <a:buChar char="-"/>
            </a:pPr>
            <a:endParaRPr lang="en-US" dirty="0"/>
          </a:p>
          <a:p>
            <a:pPr marL="285750" indent="-285750">
              <a:buFontTx/>
              <a:buChar char="-"/>
            </a:pPr>
            <a:r>
              <a:rPr lang="en-US" dirty="0"/>
              <a:t>WBM: Improve spatial variability in irrigation technology representation &amp; use Shan’s best parameters for the Mississippi basin</a:t>
            </a:r>
          </a:p>
          <a:p>
            <a:pPr marL="285750" indent="-285750">
              <a:buFontTx/>
              <a:buChar char="-"/>
            </a:pPr>
            <a:r>
              <a:rPr lang="en-US" dirty="0"/>
              <a:t>SIMPLE-G: Validate irrigation changes </a:t>
            </a:r>
          </a:p>
          <a:p>
            <a:endParaRPr lang="en-US" dirty="0"/>
          </a:p>
          <a:p>
            <a:r>
              <a:rPr lang="en-US" b="1" i="1" dirty="0"/>
              <a:t>Status: ongoing</a:t>
            </a:r>
          </a:p>
        </p:txBody>
      </p:sp>
      <p:sp>
        <p:nvSpPr>
          <p:cNvPr id="10" name="Rectangle 9">
            <a:extLst>
              <a:ext uri="{FF2B5EF4-FFF2-40B4-BE49-F238E27FC236}">
                <a16:creationId xmlns:a16="http://schemas.microsoft.com/office/drawing/2014/main" id="{FCB6A656-18A9-F04F-9EC4-C69F029D491E}"/>
              </a:ext>
            </a:extLst>
          </p:cNvPr>
          <p:cNvSpPr/>
          <p:nvPr/>
        </p:nvSpPr>
        <p:spPr>
          <a:xfrm>
            <a:off x="8022103" y="1892230"/>
            <a:ext cx="3150705" cy="3146187"/>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000"/>
              </a:solidFill>
            </a:endParaRPr>
          </a:p>
        </p:txBody>
      </p:sp>
      <p:sp>
        <p:nvSpPr>
          <p:cNvPr id="11" name="TextBox 10">
            <a:extLst>
              <a:ext uri="{FF2B5EF4-FFF2-40B4-BE49-F238E27FC236}">
                <a16:creationId xmlns:a16="http://schemas.microsoft.com/office/drawing/2014/main" id="{4DCD1AE8-D844-B747-82CD-AAE321B750AC}"/>
              </a:ext>
            </a:extLst>
          </p:cNvPr>
          <p:cNvSpPr txBox="1"/>
          <p:nvPr/>
        </p:nvSpPr>
        <p:spPr>
          <a:xfrm>
            <a:off x="8042473" y="1997838"/>
            <a:ext cx="3114261" cy="2862322"/>
          </a:xfrm>
          <a:prstGeom prst="rect">
            <a:avLst/>
          </a:prstGeom>
          <a:noFill/>
        </p:spPr>
        <p:txBody>
          <a:bodyPr wrap="square" rtlCol="0">
            <a:spAutoFit/>
          </a:bodyPr>
          <a:lstStyle/>
          <a:p>
            <a:r>
              <a:rPr lang="en-US" dirty="0"/>
              <a:t>C) Use coupled system model to evaluate both:</a:t>
            </a:r>
          </a:p>
          <a:p>
            <a:pPr marL="285750" indent="-285750">
              <a:buFont typeface="Arial" panose="020B0604020202020204" pitchFamily="34" charset="0"/>
              <a:buChar char="•"/>
            </a:pPr>
            <a:r>
              <a:rPr lang="en-US" dirty="0"/>
              <a:t>Future changes in agricultural land use due to climate change impacts, and</a:t>
            </a:r>
          </a:p>
          <a:p>
            <a:pPr marL="285750" indent="-285750">
              <a:buFont typeface="Arial" panose="020B0604020202020204" pitchFamily="34" charset="0"/>
              <a:buChar char="•"/>
            </a:pPr>
            <a:r>
              <a:rPr lang="en-US" dirty="0"/>
              <a:t>Possible </a:t>
            </a:r>
            <a:r>
              <a:rPr lang="en-US" b="1" dirty="0"/>
              <a:t>policy scenarios </a:t>
            </a:r>
            <a:r>
              <a:rPr lang="en-US" dirty="0"/>
              <a:t>in response to expected changes</a:t>
            </a:r>
          </a:p>
          <a:p>
            <a:endParaRPr lang="en-US" dirty="0"/>
          </a:p>
          <a:p>
            <a:r>
              <a:rPr lang="en-US" b="1" i="1" dirty="0"/>
              <a:t>Status: planned</a:t>
            </a:r>
          </a:p>
        </p:txBody>
      </p:sp>
      <p:sp>
        <p:nvSpPr>
          <p:cNvPr id="2" name="TextBox 1">
            <a:extLst>
              <a:ext uri="{FF2B5EF4-FFF2-40B4-BE49-F238E27FC236}">
                <a16:creationId xmlns:a16="http://schemas.microsoft.com/office/drawing/2014/main" id="{FB6EE63B-A317-7B4E-8DBF-356839472CC6}"/>
              </a:ext>
            </a:extLst>
          </p:cNvPr>
          <p:cNvSpPr txBox="1"/>
          <p:nvPr/>
        </p:nvSpPr>
        <p:spPr>
          <a:xfrm>
            <a:off x="8280583" y="1298703"/>
            <a:ext cx="2701357" cy="646331"/>
          </a:xfrm>
          <a:prstGeom prst="rect">
            <a:avLst/>
          </a:prstGeom>
          <a:noFill/>
        </p:spPr>
        <p:txBody>
          <a:bodyPr wrap="square" rtlCol="0">
            <a:spAutoFit/>
          </a:bodyPr>
          <a:lstStyle/>
          <a:p>
            <a:r>
              <a:rPr lang="en-US" dirty="0"/>
              <a:t>This is where we are looking for input from you!</a:t>
            </a:r>
          </a:p>
        </p:txBody>
      </p:sp>
    </p:spTree>
    <p:extLst>
      <p:ext uri="{BB962C8B-B14F-4D97-AF65-F5344CB8AC3E}">
        <p14:creationId xmlns:p14="http://schemas.microsoft.com/office/powerpoint/2010/main" val="14221449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E51BA4DF-2BD4-4EC2-B1DB-B27C8AC718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4284306-3739-4CAA-8976-C804B4627DCF}"/>
              </a:ext>
            </a:extLst>
          </p:cNvPr>
          <p:cNvSpPr>
            <a:spLocks noGrp="1"/>
          </p:cNvSpPr>
          <p:nvPr>
            <p:ph type="title"/>
          </p:nvPr>
        </p:nvSpPr>
        <p:spPr>
          <a:xfrm>
            <a:off x="4553733" y="548464"/>
            <a:ext cx="6798541" cy="1675623"/>
          </a:xfrm>
        </p:spPr>
        <p:txBody>
          <a:bodyPr anchor="b">
            <a:normAutofit/>
          </a:bodyPr>
          <a:lstStyle/>
          <a:p>
            <a:r>
              <a:rPr lang="en-US" sz="4000"/>
              <a:t>Methods to pass information</a:t>
            </a:r>
          </a:p>
        </p:txBody>
      </p:sp>
      <p:pic>
        <p:nvPicPr>
          <p:cNvPr id="20" name="Picture 19">
            <a:extLst>
              <a:ext uri="{FF2B5EF4-FFF2-40B4-BE49-F238E27FC236}">
                <a16:creationId xmlns:a16="http://schemas.microsoft.com/office/drawing/2014/main" id="{82C6005A-7C7B-4283-AAF7-CBCFE33DA1EC}"/>
              </a:ext>
            </a:extLst>
          </p:cNvPr>
          <p:cNvPicPr>
            <a:picLocks noChangeAspect="1"/>
          </p:cNvPicPr>
          <p:nvPr/>
        </p:nvPicPr>
        <p:blipFill rotWithShape="1">
          <a:blip r:embed="rId2"/>
          <a:srcRect l="29241" r="29913" b="-1"/>
          <a:stretch/>
        </p:blipFill>
        <p:spPr>
          <a:xfrm>
            <a:off x="1" y="10"/>
            <a:ext cx="4196496" cy="6857990"/>
          </a:xfrm>
          <a:prstGeom prst="rect">
            <a:avLst/>
          </a:prstGeom>
          <a:effectLst/>
        </p:spPr>
      </p:pic>
      <p:sp>
        <p:nvSpPr>
          <p:cNvPr id="3" name="Content Placeholder 2">
            <a:extLst>
              <a:ext uri="{FF2B5EF4-FFF2-40B4-BE49-F238E27FC236}">
                <a16:creationId xmlns:a16="http://schemas.microsoft.com/office/drawing/2014/main" id="{1AD39F92-1669-46EB-A322-BAFF1DEC21BE}"/>
              </a:ext>
            </a:extLst>
          </p:cNvPr>
          <p:cNvSpPr>
            <a:spLocks noGrp="1"/>
          </p:cNvSpPr>
          <p:nvPr>
            <p:ph idx="1"/>
          </p:nvPr>
        </p:nvSpPr>
        <p:spPr>
          <a:xfrm>
            <a:off x="4553734" y="2409830"/>
            <a:ext cx="6798539" cy="3705217"/>
          </a:xfrm>
        </p:spPr>
        <p:txBody>
          <a:bodyPr>
            <a:normAutofit/>
          </a:bodyPr>
          <a:lstStyle/>
          <a:p>
            <a:r>
              <a:rPr lang="en-US" sz="2000" dirty="0"/>
              <a:t>How to convert change in groundwater table from WBM to groundwater supply in SIMPLE-G?</a:t>
            </a:r>
          </a:p>
          <a:p>
            <a:endParaRPr lang="en-US" sz="2000" dirty="0"/>
          </a:p>
          <a:p>
            <a:r>
              <a:rPr lang="en-US" sz="2000" dirty="0"/>
              <a:t>How to convert “irrigation equipment” in SIMPLE-G to “irrigation efficiency” in WBM?</a:t>
            </a:r>
          </a:p>
        </p:txBody>
      </p:sp>
    </p:spTree>
    <p:extLst>
      <p:ext uri="{BB962C8B-B14F-4D97-AF65-F5344CB8AC3E}">
        <p14:creationId xmlns:p14="http://schemas.microsoft.com/office/powerpoint/2010/main" val="36294262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 name="Group 152">
            <a:extLst>
              <a:ext uri="{FF2B5EF4-FFF2-40B4-BE49-F238E27FC236}">
                <a16:creationId xmlns:a16="http://schemas.microsoft.com/office/drawing/2014/main" id="{19C847F9-A518-42E6-A74B-21D00D968846}"/>
              </a:ext>
            </a:extLst>
          </p:cNvPr>
          <p:cNvGrpSpPr/>
          <p:nvPr/>
        </p:nvGrpSpPr>
        <p:grpSpPr>
          <a:xfrm>
            <a:off x="625613" y="135082"/>
            <a:ext cx="10945092" cy="6555361"/>
            <a:chOff x="1838325" y="742004"/>
            <a:chExt cx="8216426" cy="5844642"/>
          </a:xfrm>
        </p:grpSpPr>
        <p:sp>
          <p:nvSpPr>
            <p:cNvPr id="136" name="TextBox 135"/>
            <p:cNvSpPr txBox="1"/>
            <p:nvPr/>
          </p:nvSpPr>
          <p:spPr>
            <a:xfrm>
              <a:off x="5554341" y="3915196"/>
              <a:ext cx="1017117" cy="1005840"/>
            </a:xfrm>
            <a:prstGeom prst="rect">
              <a:avLst/>
            </a:prstGeom>
            <a:solidFill>
              <a:schemeClr val="accent6">
                <a:lumMod val="20000"/>
                <a:lumOff val="80000"/>
                <a:alpha val="23000"/>
              </a:schemeClr>
            </a:solidFill>
            <a:ln w="12700">
              <a:solidFill>
                <a:srgbClr val="00B050"/>
              </a:solidFill>
            </a:ln>
          </p:spPr>
          <p:txBody>
            <a:bodyPr wrap="square" lIns="27432" tIns="27432" rIns="27432" bIns="27432" rtlCol="0" anchor="ctr">
              <a:noAutofit/>
            </a:bodyPr>
            <a:lstStyle>
              <a:defPPr>
                <a:defRPr lang="en-US"/>
              </a:defPPr>
              <a:lvl1pPr algn="ctr" fontAlgn="base">
                <a:spcBef>
                  <a:spcPct val="0"/>
                </a:spcBef>
                <a:spcAft>
                  <a:spcPct val="0"/>
                </a:spcAft>
                <a:defRPr sz="1100">
                  <a:solidFill>
                    <a:prstClr val="black"/>
                  </a:solidFill>
                  <a:latin typeface="Gill Sans  "/>
                  <a:cs typeface="Helvetica" panose="020B0604020202020204" pitchFamily="34" charset="0"/>
                </a:defRPr>
              </a:lvl1pPr>
            </a:lstStyle>
            <a:p>
              <a:pPr>
                <a:lnSpc>
                  <a:spcPct val="105000"/>
                </a:lnSpc>
              </a:pPr>
              <a:r>
                <a:rPr lang="en-US" sz="1400" b="1" dirty="0"/>
                <a:t>Land,</a:t>
              </a:r>
            </a:p>
            <a:p>
              <a:pPr>
                <a:lnSpc>
                  <a:spcPct val="105000"/>
                </a:lnSpc>
              </a:pPr>
              <a:r>
                <a:rPr lang="en-US" sz="1400" b="1" dirty="0"/>
                <a:t>Nitrogen, </a:t>
              </a:r>
            </a:p>
            <a:p>
              <a:pPr>
                <a:lnSpc>
                  <a:spcPct val="105000"/>
                </a:lnSpc>
              </a:pPr>
              <a:r>
                <a:rPr lang="en-US" sz="1400" b="1" dirty="0"/>
                <a:t>Groundwater, </a:t>
              </a:r>
            </a:p>
            <a:p>
              <a:pPr>
                <a:lnSpc>
                  <a:spcPct val="105000"/>
                </a:lnSpc>
              </a:pPr>
              <a:r>
                <a:rPr lang="en-US" sz="1400" b="1" dirty="0"/>
                <a:t>Surface Water,</a:t>
              </a:r>
            </a:p>
            <a:p>
              <a:pPr>
                <a:lnSpc>
                  <a:spcPct val="105000"/>
                </a:lnSpc>
              </a:pPr>
              <a:r>
                <a:rPr lang="en-US" sz="1400" b="1" dirty="0"/>
                <a:t>Other Inputs </a:t>
              </a:r>
            </a:p>
          </p:txBody>
        </p:sp>
        <p:sp>
          <p:nvSpPr>
            <p:cNvPr id="122" name="TextBox 121"/>
            <p:cNvSpPr txBox="1"/>
            <p:nvPr/>
          </p:nvSpPr>
          <p:spPr>
            <a:xfrm>
              <a:off x="1979345" y="4234549"/>
              <a:ext cx="1314661" cy="372828"/>
            </a:xfrm>
            <a:prstGeom prst="rect">
              <a:avLst/>
            </a:prstGeom>
            <a:solidFill>
              <a:schemeClr val="accent6">
                <a:lumMod val="20000"/>
                <a:lumOff val="80000"/>
                <a:alpha val="23000"/>
              </a:schemeClr>
            </a:solidFill>
            <a:ln w="12700">
              <a:solidFill>
                <a:srgbClr val="00B050"/>
              </a:solidFill>
            </a:ln>
          </p:spPr>
          <p:txBody>
            <a:bodyPr wrap="square" lIns="27432" tIns="27432" rIns="27432" bIns="27432" rtlCol="0" anchor="ctr">
              <a:noAutofit/>
            </a:bodyPr>
            <a:lstStyle>
              <a:defPPr>
                <a:defRPr lang="en-US"/>
              </a:defPPr>
              <a:lvl1pPr algn="ctr" fontAlgn="base">
                <a:spcBef>
                  <a:spcPct val="0"/>
                </a:spcBef>
                <a:spcAft>
                  <a:spcPct val="0"/>
                </a:spcAft>
                <a:defRPr sz="1100">
                  <a:solidFill>
                    <a:prstClr val="black"/>
                  </a:solidFill>
                  <a:latin typeface="Gill Sans  "/>
                  <a:cs typeface="Helvetica" panose="020B0604020202020204" pitchFamily="34" charset="0"/>
                </a:defRPr>
              </a:lvl1pPr>
            </a:lstStyle>
            <a:p>
              <a:r>
                <a:rPr lang="en-US" sz="1400" b="1" dirty="0"/>
                <a:t>Input Prices Grid_1</a:t>
              </a:r>
            </a:p>
          </p:txBody>
        </p:sp>
        <p:sp>
          <p:nvSpPr>
            <p:cNvPr id="142" name="TextBox 141"/>
            <p:cNvSpPr txBox="1"/>
            <p:nvPr/>
          </p:nvSpPr>
          <p:spPr>
            <a:xfrm>
              <a:off x="7856091" y="5858845"/>
              <a:ext cx="1562014" cy="727801"/>
            </a:xfrm>
            <a:prstGeom prst="ellipse">
              <a:avLst/>
            </a:prstGeom>
            <a:solidFill>
              <a:schemeClr val="accent4">
                <a:lumMod val="20000"/>
                <a:lumOff val="80000"/>
              </a:schemeClr>
            </a:solidFill>
            <a:ln w="9525">
              <a:solidFill>
                <a:schemeClr val="accent3">
                  <a:lumMod val="75000"/>
                </a:schemeClr>
              </a:solidFill>
              <a:prstDash val="dash"/>
            </a:ln>
          </p:spPr>
          <p:txBody>
            <a:bodyPr wrap="square" lIns="27432" tIns="27432" rIns="27432" bIns="27432" rtlCol="0" anchor="ctr">
              <a:noAutofit/>
            </a:bodyPr>
            <a:lstStyle/>
            <a:p>
              <a:pPr algn="ctr" fontAlgn="base">
                <a:spcBef>
                  <a:spcPct val="0"/>
                </a:spcBef>
                <a:spcAft>
                  <a:spcPct val="0"/>
                </a:spcAft>
                <a:defRPr/>
              </a:pPr>
              <a:r>
                <a:rPr lang="en-US" sz="2000" b="1" dirty="0">
                  <a:solidFill>
                    <a:prstClr val="black"/>
                  </a:solidFill>
                  <a:latin typeface="Gill Sans  "/>
                  <a:cs typeface="Helvetica" panose="020B0604020202020204" pitchFamily="34" charset="0"/>
                </a:rPr>
                <a:t>Temp, </a:t>
              </a:r>
              <a:r>
                <a:rPr lang="en-US" sz="2000" b="1" dirty="0" err="1">
                  <a:solidFill>
                    <a:prstClr val="black"/>
                  </a:solidFill>
                  <a:latin typeface="Gill Sans  "/>
                  <a:cs typeface="Helvetica" panose="020B0604020202020204" pitchFamily="34" charset="0"/>
                </a:rPr>
                <a:t>Precip</a:t>
              </a:r>
              <a:r>
                <a:rPr lang="en-US" sz="2000" b="1" dirty="0">
                  <a:solidFill>
                    <a:prstClr val="black"/>
                  </a:solidFill>
                  <a:latin typeface="Gill Sans  "/>
                  <a:cs typeface="Helvetica" panose="020B0604020202020204" pitchFamily="34" charset="0"/>
                </a:rPr>
                <a:t> &amp; CO</a:t>
              </a:r>
              <a:r>
                <a:rPr lang="en-US" sz="2000" b="1" baseline="-25000" dirty="0">
                  <a:solidFill>
                    <a:prstClr val="black"/>
                  </a:solidFill>
                  <a:latin typeface="Gill Sans  "/>
                  <a:cs typeface="Helvetica" panose="020B0604020202020204" pitchFamily="34" charset="0"/>
                </a:rPr>
                <a:t>2</a:t>
              </a:r>
            </a:p>
          </p:txBody>
        </p:sp>
        <p:sp>
          <p:nvSpPr>
            <p:cNvPr id="143" name="TextBox 142"/>
            <p:cNvSpPr txBox="1"/>
            <p:nvPr/>
          </p:nvSpPr>
          <p:spPr>
            <a:xfrm>
              <a:off x="7804546" y="3472568"/>
              <a:ext cx="1562014" cy="717343"/>
            </a:xfrm>
            <a:prstGeom prst="ellipse">
              <a:avLst/>
            </a:prstGeom>
            <a:solidFill>
              <a:schemeClr val="accent4">
                <a:lumMod val="20000"/>
                <a:lumOff val="80000"/>
              </a:schemeClr>
            </a:solidFill>
            <a:ln w="9525">
              <a:solidFill>
                <a:schemeClr val="accent3">
                  <a:lumMod val="75000"/>
                </a:schemeClr>
              </a:solidFill>
              <a:prstDash val="dash"/>
            </a:ln>
          </p:spPr>
          <p:txBody>
            <a:bodyPr wrap="square" lIns="27432" tIns="27432" rIns="27432" bIns="27432" rtlCol="0" anchor="ctr">
              <a:noAutofit/>
            </a:bodyPr>
            <a:lstStyle>
              <a:defPPr>
                <a:defRPr lang="en-US"/>
              </a:defPPr>
              <a:lvl1pPr algn="ctr" fontAlgn="base">
                <a:spcBef>
                  <a:spcPct val="0"/>
                </a:spcBef>
                <a:spcAft>
                  <a:spcPct val="0"/>
                </a:spcAft>
                <a:defRPr sz="1100" b="1">
                  <a:solidFill>
                    <a:prstClr val="black"/>
                  </a:solidFill>
                  <a:latin typeface="Gill Sans  "/>
                  <a:cs typeface="Helvetica" panose="020B0604020202020204" pitchFamily="34" charset="0"/>
                </a:defRPr>
              </a:lvl1pPr>
            </a:lstStyle>
            <a:p>
              <a:r>
                <a:rPr lang="en-US" sz="2000" dirty="0"/>
                <a:t>Investments in Ag. R&amp;D</a:t>
              </a:r>
            </a:p>
          </p:txBody>
        </p:sp>
        <p:sp>
          <p:nvSpPr>
            <p:cNvPr id="158" name="TextBox 157"/>
            <p:cNvSpPr txBox="1"/>
            <p:nvPr/>
          </p:nvSpPr>
          <p:spPr>
            <a:xfrm rot="5400000">
              <a:off x="8447802" y="4741032"/>
              <a:ext cx="2867338" cy="346561"/>
            </a:xfrm>
            <a:prstGeom prst="rect">
              <a:avLst/>
            </a:prstGeom>
            <a:solidFill>
              <a:schemeClr val="bg1">
                <a:lumMod val="95000"/>
              </a:schemeClr>
            </a:solidFill>
            <a:ln>
              <a:noFill/>
            </a:ln>
          </p:spPr>
          <p:txBody>
            <a:bodyPr wrap="square" lIns="91428" tIns="45714" rIns="91428" bIns="45714" rtlCol="0">
              <a:spAutoFit/>
            </a:bodyPr>
            <a:lstStyle/>
            <a:p>
              <a:pPr algn="ctr" fontAlgn="base">
                <a:spcBef>
                  <a:spcPct val="0"/>
                </a:spcBef>
                <a:spcAft>
                  <a:spcPct val="0"/>
                </a:spcAft>
                <a:defRPr/>
              </a:pPr>
              <a:r>
                <a:rPr lang="en-US" sz="2400" b="1" dirty="0">
                  <a:solidFill>
                    <a:srgbClr val="00B050"/>
                  </a:solidFill>
                  <a:latin typeface="Gill Sans  "/>
                  <a:cs typeface="Helvetica" panose="020B0604020202020204" pitchFamily="34" charset="0"/>
                </a:rPr>
                <a:t>SUPPLY</a:t>
              </a:r>
              <a:endParaRPr lang="en-US" sz="2400" b="1" dirty="0">
                <a:solidFill>
                  <a:prstClr val="black"/>
                </a:solidFill>
                <a:latin typeface="Gill Sans  "/>
                <a:cs typeface="Helvetica" panose="020B0604020202020204" pitchFamily="34" charset="0"/>
              </a:endParaRPr>
            </a:p>
          </p:txBody>
        </p:sp>
        <p:sp>
          <p:nvSpPr>
            <p:cNvPr id="161" name="TextBox 160"/>
            <p:cNvSpPr txBox="1"/>
            <p:nvPr/>
          </p:nvSpPr>
          <p:spPr>
            <a:xfrm>
              <a:off x="8044926" y="4563797"/>
              <a:ext cx="1114408" cy="1005840"/>
            </a:xfrm>
            <a:prstGeom prst="ellipse">
              <a:avLst/>
            </a:prstGeom>
            <a:solidFill>
              <a:schemeClr val="accent4">
                <a:lumMod val="20000"/>
                <a:lumOff val="80000"/>
              </a:schemeClr>
            </a:solidFill>
            <a:ln w="9525">
              <a:solidFill>
                <a:schemeClr val="accent3">
                  <a:lumMod val="75000"/>
                </a:schemeClr>
              </a:solidFill>
              <a:prstDash val="dash"/>
            </a:ln>
          </p:spPr>
          <p:txBody>
            <a:bodyPr wrap="square" lIns="27432" tIns="27432" rIns="27432" bIns="27432" rtlCol="0" anchor="ctr">
              <a:noAutofit/>
            </a:bodyPr>
            <a:lstStyle>
              <a:defPPr>
                <a:defRPr lang="en-US"/>
              </a:defPPr>
              <a:lvl1pPr algn="ctr" fontAlgn="base">
                <a:spcBef>
                  <a:spcPct val="0"/>
                </a:spcBef>
                <a:spcAft>
                  <a:spcPct val="0"/>
                </a:spcAft>
                <a:defRPr sz="1100" b="1">
                  <a:solidFill>
                    <a:prstClr val="black"/>
                  </a:solidFill>
                  <a:latin typeface="Gill Sans  "/>
                  <a:cs typeface="Helvetica" panose="020B0604020202020204" pitchFamily="34" charset="0"/>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sz="1400" dirty="0"/>
                <a:t>Productivity and yields</a:t>
              </a:r>
            </a:p>
          </p:txBody>
        </p:sp>
        <p:cxnSp>
          <p:nvCxnSpPr>
            <p:cNvPr id="167" name="Straight Connector 166"/>
            <p:cNvCxnSpPr>
              <a:stCxn id="254" idx="2"/>
            </p:cNvCxnSpPr>
            <p:nvPr/>
          </p:nvCxnSpPr>
          <p:spPr>
            <a:xfrm rot="16200000" flipH="1">
              <a:off x="5093926" y="2777252"/>
              <a:ext cx="223967" cy="633265"/>
            </a:xfrm>
            <a:prstGeom prst="bentConnector2">
              <a:avLst/>
            </a:prstGeom>
            <a:ln w="6350">
              <a:solidFill>
                <a:schemeClr val="bg1">
                  <a:lumMod val="50000"/>
                </a:schemeClr>
              </a:solidFill>
              <a:headEnd type="triangle" w="med" len="lg"/>
              <a:tailEnd type="none" w="med" len="lg"/>
            </a:ln>
          </p:spPr>
          <p:style>
            <a:lnRef idx="1">
              <a:schemeClr val="accent1"/>
            </a:lnRef>
            <a:fillRef idx="0">
              <a:schemeClr val="accent1"/>
            </a:fillRef>
            <a:effectRef idx="0">
              <a:schemeClr val="accent1"/>
            </a:effectRef>
            <a:fontRef idx="minor">
              <a:schemeClr val="tx1"/>
            </a:fontRef>
          </p:style>
        </p:cxnSp>
        <p:cxnSp>
          <p:nvCxnSpPr>
            <p:cNvPr id="168" name="Straight Connector 167"/>
            <p:cNvCxnSpPr>
              <a:endCxn id="255" idx="2"/>
            </p:cNvCxnSpPr>
            <p:nvPr/>
          </p:nvCxnSpPr>
          <p:spPr>
            <a:xfrm flipV="1">
              <a:off x="6535954" y="2974761"/>
              <a:ext cx="424417" cy="231111"/>
            </a:xfrm>
            <a:prstGeom prst="bentConnector2">
              <a:avLst/>
            </a:prstGeom>
            <a:ln w="6350">
              <a:solidFill>
                <a:schemeClr val="bg1">
                  <a:lumMod val="50000"/>
                </a:schemeClr>
              </a:solidFill>
              <a:headEnd w="lg" len="lg"/>
              <a:tailEnd type="triangle" w="med" len="lg"/>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a:off x="5942496" y="2988466"/>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75" name="TextBox 174"/>
            <p:cNvSpPr txBox="1"/>
            <p:nvPr/>
          </p:nvSpPr>
          <p:spPr>
            <a:xfrm>
              <a:off x="5522540" y="2939168"/>
              <a:ext cx="1013414" cy="533400"/>
            </a:xfrm>
            <a:prstGeom prst="rect">
              <a:avLst/>
            </a:prstGeom>
            <a:solidFill>
              <a:schemeClr val="accent6">
                <a:lumMod val="20000"/>
                <a:lumOff val="80000"/>
                <a:alpha val="23000"/>
              </a:schemeClr>
            </a:solidFill>
            <a:ln w="12700">
              <a:solidFill>
                <a:srgbClr val="00B050"/>
              </a:solidFill>
            </a:ln>
          </p:spPr>
          <p:txBody>
            <a:bodyPr wrap="square" lIns="27432" tIns="27432" rIns="27432" bIns="27432" rtlCol="0" anchor="ctr">
              <a:noAutofit/>
            </a:bodyPr>
            <a:lstStyle>
              <a:defPPr>
                <a:defRPr lang="en-US"/>
              </a:defPPr>
              <a:lvl1pPr algn="ctr" fontAlgn="base">
                <a:spcBef>
                  <a:spcPct val="0"/>
                </a:spcBef>
                <a:spcAft>
                  <a:spcPct val="0"/>
                </a:spcAft>
                <a:defRPr sz="1100">
                  <a:solidFill>
                    <a:prstClr val="black"/>
                  </a:solidFill>
                  <a:latin typeface="Gill Sans  "/>
                  <a:cs typeface="Helvetica" panose="020B0604020202020204" pitchFamily="34" charset="0"/>
                </a:defRPr>
              </a:lvl1pPr>
            </a:lstStyle>
            <a:p>
              <a:r>
                <a:rPr lang="en-US" sz="1400" b="1" dirty="0"/>
                <a:t>Crop Supply</a:t>
              </a:r>
            </a:p>
          </p:txBody>
        </p:sp>
        <p:sp>
          <p:nvSpPr>
            <p:cNvPr id="34" name="TextBox 33"/>
            <p:cNvSpPr txBox="1"/>
            <p:nvPr/>
          </p:nvSpPr>
          <p:spPr>
            <a:xfrm>
              <a:off x="4285613" y="1421532"/>
              <a:ext cx="1025745" cy="653814"/>
            </a:xfrm>
            <a:prstGeom prst="rect">
              <a:avLst/>
            </a:prstGeom>
            <a:solidFill>
              <a:schemeClr val="accent2">
                <a:lumMod val="20000"/>
                <a:lumOff val="80000"/>
                <a:alpha val="23000"/>
              </a:schemeClr>
            </a:solidFill>
            <a:ln w="9525">
              <a:solidFill>
                <a:srgbClr val="C00000"/>
              </a:solidFill>
              <a:prstDash val="solid"/>
            </a:ln>
          </p:spPr>
          <p:txBody>
            <a:bodyPr wrap="square" lIns="27432" tIns="27432" rIns="27432" bIns="27432" rtlCol="0" anchor="ctr">
              <a:noAutofit/>
            </a:bodyPr>
            <a:lstStyle>
              <a:defPPr>
                <a:defRPr lang="en-US"/>
              </a:defPPr>
              <a:lvl1pPr algn="ctr" fontAlgn="base">
                <a:spcBef>
                  <a:spcPct val="0"/>
                </a:spcBef>
                <a:spcAft>
                  <a:spcPct val="0"/>
                </a:spcAft>
                <a:defRPr sz="1100" b="1">
                  <a:solidFill>
                    <a:prstClr val="black"/>
                  </a:solidFill>
                  <a:latin typeface="Gill Sans  "/>
                  <a:cs typeface="Helvetica" panose="020B0604020202020204" pitchFamily="34" charset="0"/>
                </a:defRPr>
              </a:lvl1pPr>
            </a:lstStyle>
            <a:p>
              <a:r>
                <a:rPr lang="en-US" sz="1400" dirty="0"/>
                <a:t>Per Capita</a:t>
              </a:r>
            </a:p>
            <a:p>
              <a:r>
                <a:rPr lang="en-US" sz="1400" dirty="0"/>
                <a:t>Demand</a:t>
              </a:r>
            </a:p>
          </p:txBody>
        </p:sp>
        <p:sp>
          <p:nvSpPr>
            <p:cNvPr id="35" name="TextBox 34"/>
            <p:cNvSpPr txBox="1"/>
            <p:nvPr/>
          </p:nvSpPr>
          <p:spPr>
            <a:xfrm>
              <a:off x="5297727" y="742004"/>
              <a:ext cx="1463040" cy="731520"/>
            </a:xfrm>
            <a:prstGeom prst="ellipse">
              <a:avLst/>
            </a:prstGeom>
            <a:solidFill>
              <a:schemeClr val="accent4">
                <a:lumMod val="20000"/>
                <a:lumOff val="80000"/>
              </a:schemeClr>
            </a:solidFill>
            <a:ln w="9525">
              <a:solidFill>
                <a:schemeClr val="accent3">
                  <a:lumMod val="75000"/>
                </a:schemeClr>
              </a:solidFill>
              <a:prstDash val="dash"/>
            </a:ln>
          </p:spPr>
          <p:txBody>
            <a:bodyPr wrap="square" lIns="27432" tIns="27432" rIns="27432" bIns="27432" rtlCol="0" anchor="ctr">
              <a:noAutofit/>
            </a:bodyPr>
            <a:lstStyle>
              <a:defPPr>
                <a:defRPr lang="en-US"/>
              </a:defPPr>
              <a:lvl1pPr algn="ctr" fontAlgn="base">
                <a:spcBef>
                  <a:spcPct val="0"/>
                </a:spcBef>
                <a:spcAft>
                  <a:spcPct val="0"/>
                </a:spcAft>
                <a:defRPr sz="1100" b="1">
                  <a:solidFill>
                    <a:prstClr val="black"/>
                  </a:solidFill>
                  <a:latin typeface="Gill Sans  "/>
                  <a:cs typeface="Helvetica" panose="020B0604020202020204" pitchFamily="34" charset="0"/>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sz="2000" dirty="0"/>
                <a:t>Population</a:t>
              </a:r>
              <a:endParaRPr lang="en-US" sz="1800" dirty="0"/>
            </a:p>
          </p:txBody>
        </p:sp>
        <p:sp>
          <p:nvSpPr>
            <p:cNvPr id="37" name="TextBox 36"/>
            <p:cNvSpPr txBox="1"/>
            <p:nvPr/>
          </p:nvSpPr>
          <p:spPr>
            <a:xfrm>
              <a:off x="6819196" y="1421532"/>
              <a:ext cx="1000577" cy="642748"/>
            </a:xfrm>
            <a:prstGeom prst="rect">
              <a:avLst/>
            </a:prstGeom>
            <a:solidFill>
              <a:schemeClr val="accent2">
                <a:lumMod val="20000"/>
                <a:lumOff val="80000"/>
                <a:alpha val="23000"/>
              </a:schemeClr>
            </a:solidFill>
            <a:ln w="9525">
              <a:solidFill>
                <a:srgbClr val="C00000"/>
              </a:solidFill>
              <a:prstDash val="solid"/>
            </a:ln>
          </p:spPr>
          <p:txBody>
            <a:bodyPr wrap="square" lIns="27432" tIns="27432" rIns="27432" bIns="27432" rtlCol="0" anchor="ctr">
              <a:noAutofit/>
            </a:bodyPr>
            <a:lstStyle>
              <a:defPPr>
                <a:defRPr lang="en-US"/>
              </a:defPPr>
              <a:lvl1pPr algn="ctr" fontAlgn="base">
                <a:spcBef>
                  <a:spcPct val="0"/>
                </a:spcBef>
                <a:spcAft>
                  <a:spcPct val="0"/>
                </a:spcAft>
                <a:defRPr sz="1100" b="1">
                  <a:solidFill>
                    <a:prstClr val="black"/>
                  </a:solidFill>
                  <a:latin typeface="Gill Sans  "/>
                  <a:cs typeface="Helvetica" panose="020B0604020202020204" pitchFamily="34" charset="0"/>
                </a:defRPr>
              </a:lvl1pPr>
            </a:lstStyle>
            <a:p>
              <a:r>
                <a:rPr lang="en-US" sz="1400" dirty="0"/>
                <a:t>Food Consumption</a:t>
              </a:r>
            </a:p>
          </p:txBody>
        </p:sp>
        <p:sp>
          <p:nvSpPr>
            <p:cNvPr id="38" name="TextBox 37"/>
            <p:cNvSpPr txBox="1"/>
            <p:nvPr/>
          </p:nvSpPr>
          <p:spPr>
            <a:xfrm>
              <a:off x="1869948" y="848021"/>
              <a:ext cx="1463040" cy="822960"/>
            </a:xfrm>
            <a:prstGeom prst="ellipse">
              <a:avLst/>
            </a:prstGeom>
            <a:solidFill>
              <a:schemeClr val="accent4">
                <a:lumMod val="20000"/>
                <a:lumOff val="80000"/>
              </a:schemeClr>
            </a:solidFill>
            <a:ln w="9525">
              <a:solidFill>
                <a:schemeClr val="accent3">
                  <a:lumMod val="75000"/>
                </a:schemeClr>
              </a:solidFill>
              <a:prstDash val="dash"/>
            </a:ln>
          </p:spPr>
          <p:txBody>
            <a:bodyPr wrap="square" lIns="27432" tIns="27432" rIns="27432" bIns="27432" rtlCol="0" anchor="ctr">
              <a:noAutofit/>
            </a:bodyPr>
            <a:lstStyle>
              <a:defPPr>
                <a:defRPr lang="en-US"/>
              </a:defPPr>
              <a:lvl1pPr algn="ctr" fontAlgn="base">
                <a:spcBef>
                  <a:spcPct val="0"/>
                </a:spcBef>
                <a:spcAft>
                  <a:spcPct val="0"/>
                </a:spcAft>
                <a:defRPr sz="1100" b="1">
                  <a:solidFill>
                    <a:prstClr val="black"/>
                  </a:solidFill>
                  <a:latin typeface="Gill Sans  "/>
                  <a:cs typeface="Helvetica" panose="020B0604020202020204" pitchFamily="34" charset="0"/>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sz="2000" dirty="0"/>
                <a:t>Income per capita</a:t>
              </a:r>
            </a:p>
          </p:txBody>
        </p:sp>
        <p:cxnSp>
          <p:nvCxnSpPr>
            <p:cNvPr id="40" name="Straight Connector 39"/>
            <p:cNvCxnSpPr>
              <a:cxnSpLocks/>
              <a:stCxn id="35" idx="4"/>
            </p:cNvCxnSpPr>
            <p:nvPr/>
          </p:nvCxnSpPr>
          <p:spPr>
            <a:xfrm>
              <a:off x="6029247" y="1473524"/>
              <a:ext cx="0" cy="263946"/>
            </a:xfrm>
            <a:prstGeom prst="line">
              <a:avLst/>
            </a:prstGeom>
            <a:ln w="6350">
              <a:solidFill>
                <a:schemeClr val="bg1">
                  <a:lumMod val="50000"/>
                </a:schemeClr>
              </a:solidFill>
              <a:headEnd w="lg" len="lg"/>
              <a:tailEnd w="lg" len="lg"/>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10800000" flipV="1">
              <a:off x="6032838" y="1939035"/>
              <a:ext cx="786359" cy="248837"/>
            </a:xfrm>
            <a:prstGeom prst="bentConnector2">
              <a:avLst/>
            </a:prstGeom>
            <a:ln w="6350">
              <a:solidFill>
                <a:schemeClr val="bg1">
                  <a:lumMod val="50000"/>
                </a:schemeClr>
              </a:solidFill>
              <a:headEnd w="lg" len="lg"/>
              <a:tailEnd type="triangle" w="med" len="lg"/>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a:endCxn id="37" idx="1"/>
            </p:cNvCxnSpPr>
            <p:nvPr/>
          </p:nvCxnSpPr>
          <p:spPr>
            <a:xfrm flipV="1">
              <a:off x="5318931" y="1746942"/>
              <a:ext cx="1500264" cy="6679"/>
            </a:xfrm>
            <a:prstGeom prst="line">
              <a:avLst/>
            </a:prstGeom>
            <a:ln w="6350">
              <a:solidFill>
                <a:schemeClr val="bg1">
                  <a:lumMod val="50000"/>
                </a:schemeClr>
              </a:solidFill>
              <a:headEnd w="lg" len="lg"/>
              <a:tailEnd type="triangle" w="med" len="lg"/>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8000926" y="2571760"/>
              <a:ext cx="1463040" cy="640080"/>
            </a:xfrm>
            <a:prstGeom prst="ellipse">
              <a:avLst/>
            </a:prstGeom>
            <a:solidFill>
              <a:schemeClr val="accent4">
                <a:lumMod val="20000"/>
                <a:lumOff val="80000"/>
              </a:schemeClr>
            </a:solidFill>
            <a:ln w="9525">
              <a:solidFill>
                <a:schemeClr val="accent3">
                  <a:lumMod val="75000"/>
                </a:schemeClr>
              </a:solidFill>
              <a:prstDash val="dash"/>
            </a:ln>
          </p:spPr>
          <p:txBody>
            <a:bodyPr wrap="square" lIns="27432" tIns="27432" rIns="27432" bIns="27432" rtlCol="0" anchor="ctr">
              <a:noAutofit/>
            </a:bodyPr>
            <a:lstStyle>
              <a:defPPr>
                <a:defRPr lang="en-US"/>
              </a:defPPr>
              <a:lvl1pPr algn="ctr" fontAlgn="base">
                <a:spcBef>
                  <a:spcPct val="0"/>
                </a:spcBef>
                <a:spcAft>
                  <a:spcPct val="0"/>
                </a:spcAft>
                <a:defRPr sz="1100" b="1">
                  <a:solidFill>
                    <a:prstClr val="black"/>
                  </a:solidFill>
                  <a:latin typeface="Gill Sans  "/>
                  <a:cs typeface="Helvetica" panose="020B0604020202020204" pitchFamily="34" charset="0"/>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sz="2000" dirty="0"/>
                <a:t>Biofuels</a:t>
              </a:r>
            </a:p>
          </p:txBody>
        </p:sp>
        <p:sp>
          <p:nvSpPr>
            <p:cNvPr id="47" name="TextBox 46"/>
            <p:cNvSpPr txBox="1"/>
            <p:nvPr/>
          </p:nvSpPr>
          <p:spPr>
            <a:xfrm>
              <a:off x="8195686" y="1433581"/>
              <a:ext cx="1268245" cy="640080"/>
            </a:xfrm>
            <a:prstGeom prst="ellipse">
              <a:avLst/>
            </a:prstGeom>
            <a:solidFill>
              <a:schemeClr val="accent2">
                <a:lumMod val="20000"/>
                <a:lumOff val="80000"/>
                <a:alpha val="23000"/>
              </a:schemeClr>
            </a:solidFill>
            <a:ln w="9525">
              <a:solidFill>
                <a:srgbClr val="C00000"/>
              </a:solidFill>
              <a:prstDash val="solid"/>
            </a:ln>
          </p:spPr>
          <p:txBody>
            <a:bodyPr wrap="square" lIns="27432" tIns="27432" rIns="27432" bIns="27432" rtlCol="0" anchor="ctr">
              <a:noAutofit/>
            </a:bodyPr>
            <a:lstStyle>
              <a:defPPr>
                <a:defRPr lang="en-US"/>
              </a:defPPr>
              <a:lvl1pPr algn="ctr" fontAlgn="base">
                <a:spcBef>
                  <a:spcPct val="0"/>
                </a:spcBef>
                <a:spcAft>
                  <a:spcPct val="0"/>
                </a:spcAft>
                <a:defRPr sz="1100" b="1">
                  <a:solidFill>
                    <a:prstClr val="black"/>
                  </a:solidFill>
                  <a:latin typeface="Gill Sans  "/>
                  <a:cs typeface="Helvetica" panose="020B0604020202020204" pitchFamily="34" charset="0"/>
                </a:defRPr>
              </a:lvl1pPr>
            </a:lstStyle>
            <a:p>
              <a:r>
                <a:rPr lang="en-US" sz="1400" dirty="0"/>
                <a:t>Food Security</a:t>
              </a:r>
            </a:p>
          </p:txBody>
        </p:sp>
        <p:cxnSp>
          <p:nvCxnSpPr>
            <p:cNvPr id="48" name="Straight Connector 47"/>
            <p:cNvCxnSpPr>
              <a:endCxn id="255" idx="3"/>
            </p:cNvCxnSpPr>
            <p:nvPr/>
          </p:nvCxnSpPr>
          <p:spPr>
            <a:xfrm flipH="1" flipV="1">
              <a:off x="7429901" y="2837557"/>
              <a:ext cx="571026" cy="6435"/>
            </a:xfrm>
            <a:prstGeom prst="straightConnector1">
              <a:avLst/>
            </a:prstGeom>
            <a:ln w="6350">
              <a:solidFill>
                <a:schemeClr val="bg1">
                  <a:lumMod val="50000"/>
                </a:schemeClr>
              </a:solidFill>
              <a:headEnd w="lg" len="lg"/>
              <a:tailEnd type="triangle" w="med" len="lg"/>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2303550" y="2665176"/>
              <a:ext cx="1312289" cy="349695"/>
            </a:xfrm>
            <a:prstGeom prst="rect">
              <a:avLst/>
            </a:prstGeom>
            <a:solidFill>
              <a:schemeClr val="accent2">
                <a:lumMod val="20000"/>
                <a:lumOff val="80000"/>
                <a:alpha val="23000"/>
              </a:schemeClr>
            </a:solidFill>
            <a:ln w="9525">
              <a:solidFill>
                <a:srgbClr val="C00000"/>
              </a:solidFill>
              <a:prstDash val="solid"/>
            </a:ln>
          </p:spPr>
          <p:txBody>
            <a:bodyPr wrap="square" lIns="27432" tIns="27432" rIns="27432" bIns="27432" rtlCol="0" anchor="ctr">
              <a:noAutofit/>
            </a:bodyPr>
            <a:lstStyle/>
            <a:p>
              <a:pPr algn="ctr" fontAlgn="base">
                <a:spcBef>
                  <a:spcPct val="0"/>
                </a:spcBef>
                <a:spcAft>
                  <a:spcPct val="0"/>
                </a:spcAft>
                <a:defRPr/>
              </a:pPr>
              <a:r>
                <a:rPr lang="en-US" sz="1400" b="1" dirty="0">
                  <a:solidFill>
                    <a:prstClr val="black"/>
                  </a:solidFill>
                  <a:latin typeface="Gill Sans  "/>
                  <a:cs typeface="Helvetica" panose="020B0604020202020204" pitchFamily="34" charset="0"/>
                </a:rPr>
                <a:t>Food Prices</a:t>
              </a:r>
            </a:p>
          </p:txBody>
        </p:sp>
        <p:sp>
          <p:nvSpPr>
            <p:cNvPr id="53" name="TextBox 52"/>
            <p:cNvSpPr txBox="1"/>
            <p:nvPr/>
          </p:nvSpPr>
          <p:spPr>
            <a:xfrm rot="5400000">
              <a:off x="8858108" y="1885006"/>
              <a:ext cx="1913174" cy="346561"/>
            </a:xfrm>
            <a:prstGeom prst="rect">
              <a:avLst/>
            </a:prstGeom>
            <a:solidFill>
              <a:schemeClr val="bg1">
                <a:lumMod val="95000"/>
              </a:schemeClr>
            </a:solidFill>
          </p:spPr>
          <p:txBody>
            <a:bodyPr wrap="square" lIns="91428" tIns="45714" rIns="91428" bIns="45714" rtlCol="0">
              <a:spAutoFit/>
            </a:bodyPr>
            <a:lstStyle/>
            <a:p>
              <a:pPr algn="ctr" fontAlgn="base">
                <a:spcBef>
                  <a:spcPct val="0"/>
                </a:spcBef>
                <a:spcAft>
                  <a:spcPct val="0"/>
                </a:spcAft>
                <a:defRPr/>
              </a:pPr>
              <a:r>
                <a:rPr lang="en-US" sz="2400" b="1" dirty="0">
                  <a:solidFill>
                    <a:srgbClr val="FF0000"/>
                  </a:solidFill>
                  <a:latin typeface="Gill Sans  "/>
                  <a:cs typeface="Helvetica" panose="020B0604020202020204" pitchFamily="34" charset="0"/>
                </a:rPr>
                <a:t>DEMAND</a:t>
              </a:r>
            </a:p>
          </p:txBody>
        </p:sp>
        <p:sp>
          <p:nvSpPr>
            <p:cNvPr id="54" name="TextBox 53"/>
            <p:cNvSpPr txBox="1"/>
            <p:nvPr/>
          </p:nvSpPr>
          <p:spPr>
            <a:xfrm>
              <a:off x="5526129" y="2187872"/>
              <a:ext cx="1013414" cy="533400"/>
            </a:xfrm>
            <a:prstGeom prst="rect">
              <a:avLst/>
            </a:prstGeom>
            <a:solidFill>
              <a:schemeClr val="accent2">
                <a:lumMod val="20000"/>
                <a:lumOff val="80000"/>
                <a:alpha val="23000"/>
              </a:schemeClr>
            </a:solidFill>
            <a:ln w="9525">
              <a:solidFill>
                <a:srgbClr val="C00000"/>
              </a:solidFill>
              <a:prstDash val="solid"/>
            </a:ln>
          </p:spPr>
          <p:txBody>
            <a:bodyPr wrap="square" lIns="27432" tIns="27432" rIns="27432" bIns="27432" rtlCol="0" anchor="ctr">
              <a:noAutofit/>
            </a:bodyPr>
            <a:lstStyle>
              <a:defPPr>
                <a:defRPr lang="en-US"/>
              </a:defPPr>
              <a:lvl1pPr algn="ctr" fontAlgn="base">
                <a:spcBef>
                  <a:spcPct val="0"/>
                </a:spcBef>
                <a:spcAft>
                  <a:spcPct val="0"/>
                </a:spcAft>
                <a:defRPr sz="1100" b="1">
                  <a:solidFill>
                    <a:prstClr val="black"/>
                  </a:solidFill>
                  <a:latin typeface="Gill Sans  "/>
                  <a:cs typeface="Helvetica" panose="020B0604020202020204" pitchFamily="34" charset="0"/>
                </a:defRPr>
              </a:lvl1pPr>
            </a:lstStyle>
            <a:p>
              <a:r>
                <a:rPr lang="en-US" sz="1400" dirty="0"/>
                <a:t>Crop Demand</a:t>
              </a:r>
            </a:p>
          </p:txBody>
        </p:sp>
        <p:cxnSp>
          <p:nvCxnSpPr>
            <p:cNvPr id="57" name="Straight Connector 56"/>
            <p:cNvCxnSpPr>
              <a:stCxn id="37" idx="3"/>
              <a:endCxn id="47" idx="2"/>
            </p:cNvCxnSpPr>
            <p:nvPr/>
          </p:nvCxnSpPr>
          <p:spPr>
            <a:xfrm>
              <a:off x="7819773" y="1742906"/>
              <a:ext cx="375913" cy="10715"/>
            </a:xfrm>
            <a:prstGeom prst="straightConnector1">
              <a:avLst/>
            </a:prstGeom>
            <a:ln w="6350">
              <a:solidFill>
                <a:schemeClr val="bg1">
                  <a:lumMod val="50000"/>
                </a:schemeClr>
              </a:solidFill>
              <a:headEnd w="lg" len="lg"/>
              <a:tailEnd type="triangle" w="med" len="lg"/>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5314969" y="3132666"/>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a:stCxn id="254" idx="0"/>
            </p:cNvCxnSpPr>
            <p:nvPr/>
          </p:nvCxnSpPr>
          <p:spPr>
            <a:xfrm rot="5400000" flipH="1" flipV="1">
              <a:off x="5081245" y="2262608"/>
              <a:ext cx="252918" cy="636854"/>
            </a:xfrm>
            <a:prstGeom prst="bentConnector2">
              <a:avLst/>
            </a:prstGeom>
            <a:ln w="6350">
              <a:solidFill>
                <a:schemeClr val="bg1">
                  <a:lumMod val="50000"/>
                </a:schemeClr>
              </a:solidFill>
              <a:round/>
              <a:headEnd type="triangle" w="med" len="lg"/>
              <a:tailEnd type="none" w="med" len="lg"/>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a:endCxn id="255" idx="0"/>
            </p:cNvCxnSpPr>
            <p:nvPr/>
          </p:nvCxnSpPr>
          <p:spPr>
            <a:xfrm>
              <a:off x="6539544" y="2454573"/>
              <a:ext cx="420828" cy="245781"/>
            </a:xfrm>
            <a:prstGeom prst="bentConnector2">
              <a:avLst/>
            </a:prstGeom>
            <a:ln w="6350">
              <a:solidFill>
                <a:schemeClr val="bg1">
                  <a:lumMod val="50000"/>
                </a:schemeClr>
              </a:solidFill>
              <a:headEnd w="lg" len="lg"/>
              <a:tailEnd type="triangle" w="med" len="lg"/>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a:stCxn id="254" idx="1"/>
              <a:endCxn id="51" idx="3"/>
            </p:cNvCxnSpPr>
            <p:nvPr/>
          </p:nvCxnSpPr>
          <p:spPr>
            <a:xfrm flipH="1" flipV="1">
              <a:off x="3615839" y="2840024"/>
              <a:ext cx="723427" cy="4673"/>
            </a:xfrm>
            <a:prstGeom prst="line">
              <a:avLst/>
            </a:prstGeom>
            <a:ln w="6350">
              <a:solidFill>
                <a:schemeClr val="bg1">
                  <a:lumMod val="50000"/>
                </a:schemeClr>
              </a:solidFill>
              <a:headEnd w="lg" len="lg"/>
              <a:tailEnd type="triangle" w="med" len="lg"/>
            </a:ln>
          </p:spPr>
          <p:style>
            <a:lnRef idx="1">
              <a:schemeClr val="accent1"/>
            </a:lnRef>
            <a:fillRef idx="0">
              <a:schemeClr val="accent1"/>
            </a:fillRef>
            <a:effectRef idx="0">
              <a:schemeClr val="accent1"/>
            </a:effectRef>
            <a:fontRef idx="minor">
              <a:schemeClr val="tx1"/>
            </a:fontRef>
          </p:style>
        </p:cxnSp>
        <p:cxnSp>
          <p:nvCxnSpPr>
            <p:cNvPr id="99" name="Straight Connector 40"/>
            <p:cNvCxnSpPr>
              <a:cxnSpLocks/>
              <a:stCxn id="51" idx="0"/>
              <a:endCxn id="34" idx="1"/>
            </p:cNvCxnSpPr>
            <p:nvPr/>
          </p:nvCxnSpPr>
          <p:spPr>
            <a:xfrm rot="5400000" flipH="1" flipV="1">
              <a:off x="3164286" y="1543849"/>
              <a:ext cx="916736" cy="1325918"/>
            </a:xfrm>
            <a:prstGeom prst="bentConnector2">
              <a:avLst/>
            </a:prstGeom>
            <a:ln w="6350">
              <a:solidFill>
                <a:schemeClr val="bg1">
                  <a:lumMod val="50000"/>
                </a:schemeClr>
              </a:solidFill>
              <a:headEnd type="none" w="med" len="med"/>
              <a:tailEnd type="triangle" w="med" len="lg"/>
            </a:ln>
          </p:spPr>
          <p:style>
            <a:lnRef idx="1">
              <a:schemeClr val="accent1"/>
            </a:lnRef>
            <a:fillRef idx="0">
              <a:schemeClr val="accent1"/>
            </a:fillRef>
            <a:effectRef idx="0">
              <a:schemeClr val="accent1"/>
            </a:effectRef>
            <a:fontRef idx="minor">
              <a:schemeClr val="tx1"/>
            </a:fontRef>
          </p:style>
        </p:cxnSp>
        <p:sp>
          <p:nvSpPr>
            <p:cNvPr id="254" name="TextBox 253"/>
            <p:cNvSpPr txBox="1"/>
            <p:nvPr/>
          </p:nvSpPr>
          <p:spPr>
            <a:xfrm>
              <a:off x="4339266" y="2707493"/>
              <a:ext cx="1100022" cy="274408"/>
            </a:xfrm>
            <a:prstGeom prst="rect">
              <a:avLst/>
            </a:prstGeom>
            <a:noFill/>
          </p:spPr>
          <p:txBody>
            <a:bodyPr wrap="none" rtlCol="0">
              <a:spAutoFit/>
            </a:bodyPr>
            <a:lstStyle/>
            <a:p>
              <a:r>
                <a:rPr lang="en-US" sz="1400" b="1" dirty="0">
                  <a:latin typeface="Gill Sans  "/>
                  <a:ea typeface="Helvetica" charset="0"/>
                  <a:cs typeface="Helvetica" charset="0"/>
                </a:rPr>
                <a:t>Domestic</a:t>
              </a:r>
              <a:r>
                <a:rPr lang="en-US" sz="1400" b="1" dirty="0">
                  <a:latin typeface="Gill Sans  "/>
                </a:rPr>
                <a:t> Market</a:t>
              </a:r>
            </a:p>
          </p:txBody>
        </p:sp>
        <p:sp>
          <p:nvSpPr>
            <p:cNvPr id="255" name="TextBox 254"/>
            <p:cNvSpPr txBox="1"/>
            <p:nvPr/>
          </p:nvSpPr>
          <p:spPr>
            <a:xfrm>
              <a:off x="6490842" y="2700353"/>
              <a:ext cx="939059" cy="274408"/>
            </a:xfrm>
            <a:prstGeom prst="rect">
              <a:avLst/>
            </a:prstGeom>
            <a:noFill/>
          </p:spPr>
          <p:txBody>
            <a:bodyPr wrap="none" rtlCol="0">
              <a:spAutoFit/>
            </a:bodyPr>
            <a:lstStyle/>
            <a:p>
              <a:r>
                <a:rPr lang="en-US" sz="1400" b="1" dirty="0">
                  <a:latin typeface="Gill Sans  "/>
                  <a:ea typeface="Helvetica" charset="0"/>
                  <a:cs typeface="Helvetica" charset="0"/>
                </a:rPr>
                <a:t>Global </a:t>
              </a:r>
              <a:r>
                <a:rPr lang="en-US" sz="1400" b="1" dirty="0">
                  <a:latin typeface="Gill Sans  "/>
                </a:rPr>
                <a:t>Market</a:t>
              </a:r>
            </a:p>
          </p:txBody>
        </p:sp>
        <p:sp>
          <p:nvSpPr>
            <p:cNvPr id="221" name="TextBox 220"/>
            <p:cNvSpPr txBox="1"/>
            <p:nvPr/>
          </p:nvSpPr>
          <p:spPr>
            <a:xfrm>
              <a:off x="6420898" y="3884064"/>
              <a:ext cx="573814" cy="226387"/>
            </a:xfrm>
            <a:prstGeom prst="rect">
              <a:avLst/>
            </a:prstGeom>
            <a:solidFill>
              <a:schemeClr val="tx1"/>
            </a:solidFill>
          </p:spPr>
          <p:txBody>
            <a:bodyPr wrap="square" rtlCol="0">
              <a:spAutoFit/>
            </a:bodyPr>
            <a:lstStyle/>
            <a:p>
              <a:r>
                <a:rPr lang="en-US" sz="1050" b="1" dirty="0">
                  <a:solidFill>
                    <a:schemeClr val="bg1"/>
                  </a:solidFill>
                  <a:latin typeface="Arial" panose="020B0604020202020204" pitchFamily="34" charset="0"/>
                  <a:cs typeface="Arial" panose="020B0604020202020204" pitchFamily="34" charset="0"/>
                </a:rPr>
                <a:t>Grid_1</a:t>
              </a:r>
            </a:p>
          </p:txBody>
        </p:sp>
        <p:sp>
          <p:nvSpPr>
            <p:cNvPr id="231" name="TextBox 230"/>
            <p:cNvSpPr txBox="1"/>
            <p:nvPr/>
          </p:nvSpPr>
          <p:spPr>
            <a:xfrm>
              <a:off x="5733765" y="4841615"/>
              <a:ext cx="616249" cy="521375"/>
            </a:xfrm>
            <a:prstGeom prst="rect">
              <a:avLst/>
            </a:prstGeom>
            <a:noFill/>
          </p:spPr>
          <p:txBody>
            <a:bodyPr wrap="square" rtlCol="0">
              <a:spAutoFit/>
            </a:bodyPr>
            <a:lstStyle/>
            <a:p>
              <a:r>
                <a:rPr lang="en-US" sz="3200" b="1" dirty="0"/>
                <a:t>……</a:t>
              </a:r>
            </a:p>
          </p:txBody>
        </p:sp>
        <p:sp>
          <p:nvSpPr>
            <p:cNvPr id="79" name="TextBox 78">
              <a:extLst>
                <a:ext uri="{FF2B5EF4-FFF2-40B4-BE49-F238E27FC236}">
                  <a16:creationId xmlns:a16="http://schemas.microsoft.com/office/drawing/2014/main" id="{311BCF96-4372-464B-801F-E9361DCDEA7B}"/>
                </a:ext>
              </a:extLst>
            </p:cNvPr>
            <p:cNvSpPr txBox="1"/>
            <p:nvPr/>
          </p:nvSpPr>
          <p:spPr>
            <a:xfrm>
              <a:off x="5554340" y="5366457"/>
              <a:ext cx="1017117" cy="1005840"/>
            </a:xfrm>
            <a:prstGeom prst="rect">
              <a:avLst/>
            </a:prstGeom>
            <a:solidFill>
              <a:schemeClr val="accent6">
                <a:lumMod val="20000"/>
                <a:lumOff val="80000"/>
                <a:alpha val="23000"/>
              </a:schemeClr>
            </a:solidFill>
            <a:ln w="12700">
              <a:solidFill>
                <a:srgbClr val="00B050"/>
              </a:solidFill>
            </a:ln>
          </p:spPr>
          <p:txBody>
            <a:bodyPr wrap="square" lIns="27432" tIns="27432" rIns="27432" bIns="27432" rtlCol="0" anchor="ctr">
              <a:noAutofit/>
            </a:bodyPr>
            <a:lstStyle>
              <a:defPPr>
                <a:defRPr lang="en-US"/>
              </a:defPPr>
              <a:lvl1pPr algn="ctr" fontAlgn="base">
                <a:spcBef>
                  <a:spcPct val="0"/>
                </a:spcBef>
                <a:spcAft>
                  <a:spcPct val="0"/>
                </a:spcAft>
                <a:defRPr sz="1100">
                  <a:solidFill>
                    <a:prstClr val="black"/>
                  </a:solidFill>
                  <a:latin typeface="Gill Sans  "/>
                  <a:cs typeface="Helvetica" panose="020B0604020202020204" pitchFamily="34" charset="0"/>
                </a:defRPr>
              </a:lvl1pPr>
            </a:lstStyle>
            <a:p>
              <a:pPr>
                <a:lnSpc>
                  <a:spcPct val="105000"/>
                </a:lnSpc>
              </a:pPr>
              <a:r>
                <a:rPr lang="en-US" sz="1400" b="1" dirty="0"/>
                <a:t>Land,</a:t>
              </a:r>
            </a:p>
            <a:p>
              <a:pPr>
                <a:lnSpc>
                  <a:spcPct val="105000"/>
                </a:lnSpc>
              </a:pPr>
              <a:r>
                <a:rPr lang="en-US" sz="1400" b="1" dirty="0"/>
                <a:t>Nitrogen, </a:t>
              </a:r>
            </a:p>
            <a:p>
              <a:pPr>
                <a:lnSpc>
                  <a:spcPct val="105000"/>
                </a:lnSpc>
              </a:pPr>
              <a:r>
                <a:rPr lang="en-US" sz="1400" b="1" dirty="0"/>
                <a:t>Groundwater, </a:t>
              </a:r>
            </a:p>
            <a:p>
              <a:pPr>
                <a:lnSpc>
                  <a:spcPct val="105000"/>
                </a:lnSpc>
              </a:pPr>
              <a:r>
                <a:rPr lang="en-US" sz="1400" b="1" dirty="0"/>
                <a:t>Surface Water,</a:t>
              </a:r>
            </a:p>
            <a:p>
              <a:pPr>
                <a:lnSpc>
                  <a:spcPct val="105000"/>
                </a:lnSpc>
              </a:pPr>
              <a:r>
                <a:rPr lang="en-US" sz="1400" b="1" dirty="0"/>
                <a:t>Other Inputs </a:t>
              </a:r>
            </a:p>
          </p:txBody>
        </p:sp>
        <p:sp>
          <p:nvSpPr>
            <p:cNvPr id="235" name="TextBox 234"/>
            <p:cNvSpPr txBox="1"/>
            <p:nvPr/>
          </p:nvSpPr>
          <p:spPr>
            <a:xfrm>
              <a:off x="6436455" y="5294923"/>
              <a:ext cx="600110" cy="226387"/>
            </a:xfrm>
            <a:prstGeom prst="rect">
              <a:avLst/>
            </a:prstGeom>
            <a:solidFill>
              <a:schemeClr val="tx1"/>
            </a:solidFill>
          </p:spPr>
          <p:txBody>
            <a:bodyPr wrap="square" rtlCol="0">
              <a:spAutoFit/>
            </a:bodyPr>
            <a:lstStyle/>
            <a:p>
              <a:r>
                <a:rPr lang="en-US" sz="1050" b="1" dirty="0" err="1">
                  <a:solidFill>
                    <a:schemeClr val="bg1"/>
                  </a:solidFill>
                  <a:latin typeface="Arial" panose="020B0604020202020204" pitchFamily="34" charset="0"/>
                  <a:cs typeface="Arial" panose="020B0604020202020204" pitchFamily="34" charset="0"/>
                </a:rPr>
                <a:t>Grid_k</a:t>
              </a:r>
              <a:endParaRPr lang="en-US" sz="1050" b="1" dirty="0">
                <a:solidFill>
                  <a:schemeClr val="bg1"/>
                </a:solidFill>
                <a:latin typeface="Arial" panose="020B0604020202020204" pitchFamily="34" charset="0"/>
                <a:cs typeface="Arial" panose="020B0604020202020204" pitchFamily="34" charset="0"/>
              </a:endParaRPr>
            </a:p>
          </p:txBody>
        </p:sp>
        <p:cxnSp>
          <p:nvCxnSpPr>
            <p:cNvPr id="21" name="Straight Arrow Connector 20">
              <a:extLst>
                <a:ext uri="{FF2B5EF4-FFF2-40B4-BE49-F238E27FC236}">
                  <a16:creationId xmlns:a16="http://schemas.microsoft.com/office/drawing/2014/main" id="{04B21FC9-BDB8-4D05-903D-FBFF2D173094}"/>
                </a:ext>
              </a:extLst>
            </p:cNvPr>
            <p:cNvCxnSpPr>
              <a:cxnSpLocks/>
              <a:stCxn id="143" idx="4"/>
              <a:endCxn id="161" idx="0"/>
            </p:cNvCxnSpPr>
            <p:nvPr/>
          </p:nvCxnSpPr>
          <p:spPr>
            <a:xfrm>
              <a:off x="8585553" y="4189911"/>
              <a:ext cx="16577" cy="373886"/>
            </a:xfrm>
            <a:prstGeom prst="straightConnector1">
              <a:avLst/>
            </a:prstGeom>
            <a:ln w="6350">
              <a:solidFill>
                <a:schemeClr val="bg1">
                  <a:lumMod val="50000"/>
                </a:schemeClr>
              </a:solidFill>
              <a:headEnd w="med" len="lg"/>
              <a:tailEnd type="triangle" w="med" len="lg"/>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290E0D8D-CF3B-4DDE-BEE4-85226B65A359}"/>
                </a:ext>
              </a:extLst>
            </p:cNvPr>
            <p:cNvCxnSpPr>
              <a:cxnSpLocks/>
              <a:stCxn id="142" idx="0"/>
              <a:endCxn id="161" idx="4"/>
            </p:cNvCxnSpPr>
            <p:nvPr/>
          </p:nvCxnSpPr>
          <p:spPr>
            <a:xfrm flipH="1" flipV="1">
              <a:off x="8602130" y="5569637"/>
              <a:ext cx="34968" cy="289208"/>
            </a:xfrm>
            <a:prstGeom prst="straightConnector1">
              <a:avLst/>
            </a:prstGeom>
            <a:ln w="6350">
              <a:solidFill>
                <a:schemeClr val="bg1">
                  <a:lumMod val="50000"/>
                </a:schemeClr>
              </a:solidFill>
              <a:headEnd w="med" len="lg"/>
              <a:tailEnd type="triangle" w="med" len="lg"/>
            </a:ln>
          </p:spPr>
          <p:style>
            <a:lnRef idx="1">
              <a:schemeClr val="accent1"/>
            </a:lnRef>
            <a:fillRef idx="0">
              <a:schemeClr val="accent1"/>
            </a:fillRef>
            <a:effectRef idx="0">
              <a:schemeClr val="accent1"/>
            </a:effectRef>
            <a:fontRef idx="minor">
              <a:schemeClr val="tx1"/>
            </a:fontRef>
          </p:style>
        </p:cxnSp>
        <p:sp>
          <p:nvSpPr>
            <p:cNvPr id="95" name="TextBox 94">
              <a:extLst>
                <a:ext uri="{FF2B5EF4-FFF2-40B4-BE49-F238E27FC236}">
                  <a16:creationId xmlns:a16="http://schemas.microsoft.com/office/drawing/2014/main" id="{4E1DDBB3-80EE-4396-8D5D-80558E6AA28B}"/>
                </a:ext>
              </a:extLst>
            </p:cNvPr>
            <p:cNvSpPr txBox="1"/>
            <p:nvPr/>
          </p:nvSpPr>
          <p:spPr>
            <a:xfrm>
              <a:off x="3479784" y="3870100"/>
              <a:ext cx="1097280" cy="365760"/>
            </a:xfrm>
            <a:prstGeom prst="rect">
              <a:avLst/>
            </a:prstGeom>
            <a:solidFill>
              <a:schemeClr val="accent6">
                <a:lumMod val="20000"/>
                <a:lumOff val="80000"/>
                <a:alpha val="23000"/>
              </a:schemeClr>
            </a:solidFill>
            <a:ln w="12700">
              <a:solidFill>
                <a:srgbClr val="00B050"/>
              </a:solidFill>
            </a:ln>
          </p:spPr>
          <p:txBody>
            <a:bodyPr wrap="square" lIns="27432" tIns="27432" rIns="27432" bIns="27432" rtlCol="0" anchor="ctr">
              <a:noAutofit/>
            </a:bodyPr>
            <a:lstStyle>
              <a:defPPr>
                <a:defRPr lang="en-US"/>
              </a:defPPr>
              <a:lvl1pPr algn="ctr" fontAlgn="base">
                <a:spcBef>
                  <a:spcPct val="0"/>
                </a:spcBef>
                <a:spcAft>
                  <a:spcPct val="0"/>
                </a:spcAft>
                <a:defRPr sz="1100">
                  <a:solidFill>
                    <a:prstClr val="black"/>
                  </a:solidFill>
                  <a:latin typeface="Gill Sans  "/>
                  <a:cs typeface="Helvetica" panose="020B0604020202020204" pitchFamily="34" charset="0"/>
                </a:defRPr>
              </a:lvl1pPr>
            </a:lstStyle>
            <a:p>
              <a:r>
                <a:rPr lang="en-US" sz="1400" b="1" dirty="0"/>
                <a:t>Input Demand</a:t>
              </a:r>
            </a:p>
          </p:txBody>
        </p:sp>
        <p:sp>
          <p:nvSpPr>
            <p:cNvPr id="96" name="TextBox 95">
              <a:extLst>
                <a:ext uri="{FF2B5EF4-FFF2-40B4-BE49-F238E27FC236}">
                  <a16:creationId xmlns:a16="http://schemas.microsoft.com/office/drawing/2014/main" id="{3A4B777E-62E5-452A-935A-E163A977A731}"/>
                </a:ext>
              </a:extLst>
            </p:cNvPr>
            <p:cNvSpPr txBox="1"/>
            <p:nvPr/>
          </p:nvSpPr>
          <p:spPr>
            <a:xfrm>
              <a:off x="3465638" y="4610951"/>
              <a:ext cx="1097280" cy="365760"/>
            </a:xfrm>
            <a:prstGeom prst="rect">
              <a:avLst/>
            </a:prstGeom>
            <a:solidFill>
              <a:schemeClr val="accent6">
                <a:lumMod val="20000"/>
                <a:lumOff val="80000"/>
                <a:alpha val="23000"/>
              </a:schemeClr>
            </a:solidFill>
            <a:ln w="12700">
              <a:solidFill>
                <a:srgbClr val="00B050"/>
              </a:solidFill>
            </a:ln>
          </p:spPr>
          <p:txBody>
            <a:bodyPr wrap="square" lIns="27432" tIns="27432" rIns="27432" bIns="27432" rtlCol="0" anchor="ctr">
              <a:noAutofit/>
            </a:bodyPr>
            <a:lstStyle>
              <a:defPPr>
                <a:defRPr lang="en-US"/>
              </a:defPPr>
              <a:lvl1pPr algn="ctr" fontAlgn="base">
                <a:spcBef>
                  <a:spcPct val="0"/>
                </a:spcBef>
                <a:spcAft>
                  <a:spcPct val="0"/>
                </a:spcAft>
                <a:defRPr sz="1100">
                  <a:solidFill>
                    <a:prstClr val="black"/>
                  </a:solidFill>
                  <a:latin typeface="Gill Sans  "/>
                  <a:cs typeface="Helvetica" panose="020B0604020202020204" pitchFamily="34" charset="0"/>
                </a:defRPr>
              </a:lvl1pPr>
            </a:lstStyle>
            <a:p>
              <a:r>
                <a:rPr lang="en-US" sz="1400" b="1" dirty="0"/>
                <a:t>Input Supply</a:t>
              </a:r>
            </a:p>
          </p:txBody>
        </p:sp>
        <p:sp>
          <p:nvSpPr>
            <p:cNvPr id="98" name="TextBox 97">
              <a:extLst>
                <a:ext uri="{FF2B5EF4-FFF2-40B4-BE49-F238E27FC236}">
                  <a16:creationId xmlns:a16="http://schemas.microsoft.com/office/drawing/2014/main" id="{9EED77B9-E72C-4C5B-A36A-9BB72A5C1F3F}"/>
                </a:ext>
              </a:extLst>
            </p:cNvPr>
            <p:cNvSpPr txBox="1"/>
            <p:nvPr/>
          </p:nvSpPr>
          <p:spPr>
            <a:xfrm>
              <a:off x="3475192" y="4278139"/>
              <a:ext cx="951093" cy="274408"/>
            </a:xfrm>
            <a:prstGeom prst="rect">
              <a:avLst/>
            </a:prstGeom>
            <a:noFill/>
          </p:spPr>
          <p:txBody>
            <a:bodyPr wrap="none" rtlCol="0">
              <a:spAutoFit/>
            </a:bodyPr>
            <a:lstStyle/>
            <a:p>
              <a:r>
                <a:rPr lang="en-US" sz="1400" b="1" dirty="0">
                  <a:latin typeface="Gill Sans  "/>
                  <a:ea typeface="Helvetica" charset="0"/>
                  <a:cs typeface="Helvetica" charset="0"/>
                </a:rPr>
                <a:t>Grid_1</a:t>
              </a:r>
              <a:r>
                <a:rPr lang="en-US" sz="1400" b="1" dirty="0">
                  <a:latin typeface="Gill Sans  "/>
                </a:rPr>
                <a:t> Market</a:t>
              </a:r>
            </a:p>
          </p:txBody>
        </p:sp>
        <p:cxnSp>
          <p:nvCxnSpPr>
            <p:cNvPr id="55" name="Straight Arrow Connector 54">
              <a:extLst>
                <a:ext uri="{FF2B5EF4-FFF2-40B4-BE49-F238E27FC236}">
                  <a16:creationId xmlns:a16="http://schemas.microsoft.com/office/drawing/2014/main" id="{C123A446-EB5C-4D84-866F-A676F9A02DB0}"/>
                </a:ext>
              </a:extLst>
            </p:cNvPr>
            <p:cNvCxnSpPr>
              <a:cxnSpLocks/>
              <a:stCxn id="161" idx="3"/>
              <a:endCxn id="149" idx="3"/>
            </p:cNvCxnSpPr>
            <p:nvPr/>
          </p:nvCxnSpPr>
          <p:spPr>
            <a:xfrm flipH="1">
              <a:off x="7048046" y="5422335"/>
              <a:ext cx="1160081" cy="453075"/>
            </a:xfrm>
            <a:prstGeom prst="straightConnector1">
              <a:avLst/>
            </a:prstGeom>
            <a:ln w="6350">
              <a:solidFill>
                <a:schemeClr val="bg1">
                  <a:lumMod val="50000"/>
                </a:schemeClr>
              </a:solidFill>
              <a:headEnd w="med" len="lg"/>
              <a:tailEnd type="triangle" w="med" len="lg"/>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BF442359-7E67-4B70-9A21-9B508D9D8CAE}"/>
                </a:ext>
              </a:extLst>
            </p:cNvPr>
            <p:cNvCxnSpPr>
              <a:cxnSpLocks/>
              <a:stCxn id="161" idx="1"/>
              <a:endCxn id="174" idx="3"/>
            </p:cNvCxnSpPr>
            <p:nvPr/>
          </p:nvCxnSpPr>
          <p:spPr>
            <a:xfrm flipH="1" flipV="1">
              <a:off x="7048046" y="4425532"/>
              <a:ext cx="1160081" cy="285567"/>
            </a:xfrm>
            <a:prstGeom prst="straightConnector1">
              <a:avLst/>
            </a:prstGeom>
            <a:ln w="6350">
              <a:solidFill>
                <a:schemeClr val="bg1">
                  <a:lumMod val="50000"/>
                </a:schemeClr>
              </a:solidFill>
              <a:headEnd w="med" len="lg"/>
              <a:tailEnd type="triangle" w="med" len="lg"/>
            </a:ln>
          </p:spPr>
          <p:style>
            <a:lnRef idx="1">
              <a:schemeClr val="accent1"/>
            </a:lnRef>
            <a:fillRef idx="0">
              <a:schemeClr val="accent1"/>
            </a:fillRef>
            <a:effectRef idx="0">
              <a:schemeClr val="accent1"/>
            </a:effectRef>
            <a:fontRef idx="minor">
              <a:schemeClr val="tx1"/>
            </a:fontRef>
          </p:style>
        </p:cxnSp>
        <p:cxnSp>
          <p:nvCxnSpPr>
            <p:cNvPr id="141" name="Connector: Elbow 140">
              <a:extLst>
                <a:ext uri="{FF2B5EF4-FFF2-40B4-BE49-F238E27FC236}">
                  <a16:creationId xmlns:a16="http://schemas.microsoft.com/office/drawing/2014/main" id="{51A4E733-15CF-42C7-9F08-AAEDF9BB9DA3}"/>
                </a:ext>
              </a:extLst>
            </p:cNvPr>
            <p:cNvCxnSpPr>
              <a:stCxn id="95" idx="1"/>
              <a:endCxn id="122" idx="0"/>
            </p:cNvCxnSpPr>
            <p:nvPr/>
          </p:nvCxnSpPr>
          <p:spPr>
            <a:xfrm rot="10800000" flipV="1">
              <a:off x="2636676" y="4052979"/>
              <a:ext cx="843108" cy="181569"/>
            </a:xfrm>
            <a:prstGeom prst="bentConnector2">
              <a:avLst/>
            </a:prstGeom>
            <a:ln w="6350">
              <a:solidFill>
                <a:schemeClr val="bg1">
                  <a:lumMod val="50000"/>
                </a:schemeClr>
              </a:solidFill>
              <a:headEnd w="lg" len="lg"/>
              <a:tailEnd type="triangle" w="med" len="lg"/>
            </a:ln>
          </p:spPr>
          <p:style>
            <a:lnRef idx="1">
              <a:schemeClr val="accent1"/>
            </a:lnRef>
            <a:fillRef idx="0">
              <a:schemeClr val="accent1"/>
            </a:fillRef>
            <a:effectRef idx="0">
              <a:schemeClr val="accent1"/>
            </a:effectRef>
            <a:fontRef idx="minor">
              <a:schemeClr val="tx1"/>
            </a:fontRef>
          </p:style>
        </p:cxnSp>
        <p:cxnSp>
          <p:nvCxnSpPr>
            <p:cNvPr id="145" name="Connector: Elbow 144">
              <a:extLst>
                <a:ext uri="{FF2B5EF4-FFF2-40B4-BE49-F238E27FC236}">
                  <a16:creationId xmlns:a16="http://schemas.microsoft.com/office/drawing/2014/main" id="{5927FC05-147C-4AF5-BFBD-CD6651EF4A7E}"/>
                </a:ext>
              </a:extLst>
            </p:cNvPr>
            <p:cNvCxnSpPr>
              <a:stCxn id="96" idx="1"/>
              <a:endCxn id="122" idx="2"/>
            </p:cNvCxnSpPr>
            <p:nvPr/>
          </p:nvCxnSpPr>
          <p:spPr>
            <a:xfrm rot="10800000">
              <a:off x="2636676" y="4607377"/>
              <a:ext cx="828962" cy="186454"/>
            </a:xfrm>
            <a:prstGeom prst="bentConnector2">
              <a:avLst/>
            </a:prstGeom>
            <a:ln w="6350">
              <a:solidFill>
                <a:schemeClr val="bg1">
                  <a:lumMod val="50000"/>
                </a:schemeClr>
              </a:solidFill>
              <a:headEnd w="lg" len="lg"/>
              <a:tailEnd type="triangle" w="med" len="lg"/>
            </a:ln>
          </p:spPr>
          <p:style>
            <a:lnRef idx="1">
              <a:schemeClr val="accent1"/>
            </a:lnRef>
            <a:fillRef idx="0">
              <a:schemeClr val="accent1"/>
            </a:fillRef>
            <a:effectRef idx="0">
              <a:schemeClr val="accent1"/>
            </a:effectRef>
            <a:fontRef idx="minor">
              <a:schemeClr val="tx1"/>
            </a:fontRef>
          </p:style>
        </p:cxnSp>
        <p:sp>
          <p:nvSpPr>
            <p:cNvPr id="163" name="TextBox 162">
              <a:extLst>
                <a:ext uri="{FF2B5EF4-FFF2-40B4-BE49-F238E27FC236}">
                  <a16:creationId xmlns:a16="http://schemas.microsoft.com/office/drawing/2014/main" id="{8488C268-963E-4DF4-9E32-10A7C759DE61}"/>
                </a:ext>
              </a:extLst>
            </p:cNvPr>
            <p:cNvSpPr txBox="1"/>
            <p:nvPr/>
          </p:nvSpPr>
          <p:spPr>
            <a:xfrm>
              <a:off x="1989038" y="5669432"/>
              <a:ext cx="1314661" cy="372828"/>
            </a:xfrm>
            <a:prstGeom prst="rect">
              <a:avLst/>
            </a:prstGeom>
            <a:solidFill>
              <a:schemeClr val="accent6">
                <a:lumMod val="20000"/>
                <a:lumOff val="80000"/>
                <a:alpha val="23000"/>
              </a:schemeClr>
            </a:solidFill>
            <a:ln w="12700">
              <a:solidFill>
                <a:srgbClr val="00B050"/>
              </a:solidFill>
            </a:ln>
          </p:spPr>
          <p:txBody>
            <a:bodyPr wrap="square" lIns="27432" tIns="27432" rIns="27432" bIns="27432" rtlCol="0" anchor="ctr">
              <a:noAutofit/>
            </a:bodyPr>
            <a:lstStyle>
              <a:defPPr>
                <a:defRPr lang="en-US"/>
              </a:defPPr>
              <a:lvl1pPr algn="ctr" fontAlgn="base">
                <a:spcBef>
                  <a:spcPct val="0"/>
                </a:spcBef>
                <a:spcAft>
                  <a:spcPct val="0"/>
                </a:spcAft>
                <a:defRPr sz="1100">
                  <a:solidFill>
                    <a:prstClr val="black"/>
                  </a:solidFill>
                  <a:latin typeface="Gill Sans  "/>
                  <a:cs typeface="Helvetica" panose="020B0604020202020204" pitchFamily="34" charset="0"/>
                </a:defRPr>
              </a:lvl1pPr>
            </a:lstStyle>
            <a:p>
              <a:r>
                <a:rPr lang="en-US" sz="1400" b="1" dirty="0"/>
                <a:t>Input Prices </a:t>
              </a:r>
              <a:r>
                <a:rPr lang="en-US" sz="1400" b="1" dirty="0" err="1"/>
                <a:t>Grid_k</a:t>
              </a:r>
              <a:endParaRPr lang="en-US" sz="1400" b="1" dirty="0"/>
            </a:p>
          </p:txBody>
        </p:sp>
        <p:sp>
          <p:nvSpPr>
            <p:cNvPr id="164" name="TextBox 163">
              <a:extLst>
                <a:ext uri="{FF2B5EF4-FFF2-40B4-BE49-F238E27FC236}">
                  <a16:creationId xmlns:a16="http://schemas.microsoft.com/office/drawing/2014/main" id="{A4803F06-C9F9-4E27-98C3-A3D26BE9680A}"/>
                </a:ext>
              </a:extLst>
            </p:cNvPr>
            <p:cNvSpPr txBox="1"/>
            <p:nvPr/>
          </p:nvSpPr>
          <p:spPr>
            <a:xfrm>
              <a:off x="3489477" y="5304983"/>
              <a:ext cx="1097280" cy="365760"/>
            </a:xfrm>
            <a:prstGeom prst="rect">
              <a:avLst/>
            </a:prstGeom>
            <a:solidFill>
              <a:schemeClr val="accent6">
                <a:lumMod val="20000"/>
                <a:lumOff val="80000"/>
                <a:alpha val="23000"/>
              </a:schemeClr>
            </a:solidFill>
            <a:ln w="12700">
              <a:solidFill>
                <a:srgbClr val="00B050"/>
              </a:solidFill>
            </a:ln>
          </p:spPr>
          <p:txBody>
            <a:bodyPr wrap="square" lIns="27432" tIns="27432" rIns="27432" bIns="27432" rtlCol="0" anchor="ctr">
              <a:noAutofit/>
            </a:bodyPr>
            <a:lstStyle>
              <a:defPPr>
                <a:defRPr lang="en-US"/>
              </a:defPPr>
              <a:lvl1pPr algn="ctr" fontAlgn="base">
                <a:spcBef>
                  <a:spcPct val="0"/>
                </a:spcBef>
                <a:spcAft>
                  <a:spcPct val="0"/>
                </a:spcAft>
                <a:defRPr sz="1100">
                  <a:solidFill>
                    <a:prstClr val="black"/>
                  </a:solidFill>
                  <a:latin typeface="Gill Sans  "/>
                  <a:cs typeface="Helvetica" panose="020B0604020202020204" pitchFamily="34" charset="0"/>
                </a:defRPr>
              </a:lvl1pPr>
            </a:lstStyle>
            <a:p>
              <a:r>
                <a:rPr lang="en-US" sz="1400" b="1" dirty="0"/>
                <a:t>Input Demand</a:t>
              </a:r>
            </a:p>
          </p:txBody>
        </p:sp>
        <p:sp>
          <p:nvSpPr>
            <p:cNvPr id="165" name="TextBox 164">
              <a:extLst>
                <a:ext uri="{FF2B5EF4-FFF2-40B4-BE49-F238E27FC236}">
                  <a16:creationId xmlns:a16="http://schemas.microsoft.com/office/drawing/2014/main" id="{9E89F054-A41E-4DE9-AA34-D2DAEDCEAC43}"/>
                </a:ext>
              </a:extLst>
            </p:cNvPr>
            <p:cNvSpPr txBox="1"/>
            <p:nvPr/>
          </p:nvSpPr>
          <p:spPr>
            <a:xfrm>
              <a:off x="3475331" y="6045834"/>
              <a:ext cx="1097280" cy="365760"/>
            </a:xfrm>
            <a:prstGeom prst="rect">
              <a:avLst/>
            </a:prstGeom>
            <a:solidFill>
              <a:schemeClr val="accent6">
                <a:lumMod val="20000"/>
                <a:lumOff val="80000"/>
                <a:alpha val="23000"/>
              </a:schemeClr>
            </a:solidFill>
            <a:ln w="12700">
              <a:solidFill>
                <a:srgbClr val="00B050"/>
              </a:solidFill>
            </a:ln>
          </p:spPr>
          <p:txBody>
            <a:bodyPr wrap="square" lIns="27432" tIns="27432" rIns="27432" bIns="27432" rtlCol="0" anchor="ctr">
              <a:noAutofit/>
            </a:bodyPr>
            <a:lstStyle>
              <a:defPPr>
                <a:defRPr lang="en-US"/>
              </a:defPPr>
              <a:lvl1pPr algn="ctr" fontAlgn="base">
                <a:spcBef>
                  <a:spcPct val="0"/>
                </a:spcBef>
                <a:spcAft>
                  <a:spcPct val="0"/>
                </a:spcAft>
                <a:defRPr sz="1100">
                  <a:solidFill>
                    <a:prstClr val="black"/>
                  </a:solidFill>
                  <a:latin typeface="Gill Sans  "/>
                  <a:cs typeface="Helvetica" panose="020B0604020202020204" pitchFamily="34" charset="0"/>
                </a:defRPr>
              </a:lvl1pPr>
            </a:lstStyle>
            <a:p>
              <a:r>
                <a:rPr lang="en-US" sz="1400" b="1" dirty="0"/>
                <a:t>Input Supply</a:t>
              </a:r>
            </a:p>
          </p:txBody>
        </p:sp>
        <p:sp>
          <p:nvSpPr>
            <p:cNvPr id="166" name="TextBox 165">
              <a:extLst>
                <a:ext uri="{FF2B5EF4-FFF2-40B4-BE49-F238E27FC236}">
                  <a16:creationId xmlns:a16="http://schemas.microsoft.com/office/drawing/2014/main" id="{91A36F93-B9C2-4C8A-9257-48681C12A93C}"/>
                </a:ext>
              </a:extLst>
            </p:cNvPr>
            <p:cNvSpPr txBox="1"/>
            <p:nvPr/>
          </p:nvSpPr>
          <p:spPr>
            <a:xfrm>
              <a:off x="3484885" y="5713022"/>
              <a:ext cx="947482" cy="274408"/>
            </a:xfrm>
            <a:prstGeom prst="rect">
              <a:avLst/>
            </a:prstGeom>
            <a:noFill/>
          </p:spPr>
          <p:txBody>
            <a:bodyPr wrap="none" rtlCol="0">
              <a:spAutoFit/>
            </a:bodyPr>
            <a:lstStyle/>
            <a:p>
              <a:r>
                <a:rPr lang="en-US" sz="1400" b="1" dirty="0" err="1">
                  <a:latin typeface="Gill Sans  "/>
                  <a:ea typeface="Helvetica" charset="0"/>
                  <a:cs typeface="Helvetica" charset="0"/>
                </a:rPr>
                <a:t>Grid_k</a:t>
              </a:r>
              <a:r>
                <a:rPr lang="en-US" sz="1400" b="1" dirty="0">
                  <a:latin typeface="Gill Sans  "/>
                </a:rPr>
                <a:t> Market</a:t>
              </a:r>
            </a:p>
          </p:txBody>
        </p:sp>
        <p:cxnSp>
          <p:nvCxnSpPr>
            <p:cNvPr id="170" name="Connector: Elbow 169">
              <a:extLst>
                <a:ext uri="{FF2B5EF4-FFF2-40B4-BE49-F238E27FC236}">
                  <a16:creationId xmlns:a16="http://schemas.microsoft.com/office/drawing/2014/main" id="{7D06A2A4-13B4-4AB2-AD9E-297051B23DF9}"/>
                </a:ext>
              </a:extLst>
            </p:cNvPr>
            <p:cNvCxnSpPr>
              <a:stCxn id="164" idx="1"/>
              <a:endCxn id="163" idx="0"/>
            </p:cNvCxnSpPr>
            <p:nvPr/>
          </p:nvCxnSpPr>
          <p:spPr>
            <a:xfrm rot="10800000" flipV="1">
              <a:off x="2646369" y="5487862"/>
              <a:ext cx="843108" cy="181569"/>
            </a:xfrm>
            <a:prstGeom prst="bentConnector2">
              <a:avLst/>
            </a:prstGeom>
            <a:ln w="6350">
              <a:solidFill>
                <a:schemeClr val="bg1">
                  <a:lumMod val="50000"/>
                </a:schemeClr>
              </a:solidFill>
              <a:headEnd w="lg" len="lg"/>
              <a:tailEnd type="triangle" w="med" len="lg"/>
            </a:ln>
          </p:spPr>
          <p:style>
            <a:lnRef idx="1">
              <a:schemeClr val="accent1"/>
            </a:lnRef>
            <a:fillRef idx="0">
              <a:schemeClr val="accent1"/>
            </a:fillRef>
            <a:effectRef idx="0">
              <a:schemeClr val="accent1"/>
            </a:effectRef>
            <a:fontRef idx="minor">
              <a:schemeClr val="tx1"/>
            </a:fontRef>
          </p:style>
        </p:cxnSp>
        <p:cxnSp>
          <p:nvCxnSpPr>
            <p:cNvPr id="171" name="Connector: Elbow 170">
              <a:extLst>
                <a:ext uri="{FF2B5EF4-FFF2-40B4-BE49-F238E27FC236}">
                  <a16:creationId xmlns:a16="http://schemas.microsoft.com/office/drawing/2014/main" id="{A567972D-FB65-480B-B0AA-69B48C972CEB}"/>
                </a:ext>
              </a:extLst>
            </p:cNvPr>
            <p:cNvCxnSpPr>
              <a:stCxn id="165" idx="1"/>
              <a:endCxn id="163" idx="2"/>
            </p:cNvCxnSpPr>
            <p:nvPr/>
          </p:nvCxnSpPr>
          <p:spPr>
            <a:xfrm rot="10800000">
              <a:off x="2646369" y="6042260"/>
              <a:ext cx="828962" cy="186454"/>
            </a:xfrm>
            <a:prstGeom prst="bentConnector2">
              <a:avLst/>
            </a:prstGeom>
            <a:ln w="6350">
              <a:solidFill>
                <a:schemeClr val="bg1">
                  <a:lumMod val="50000"/>
                </a:schemeClr>
              </a:solidFill>
              <a:headEnd w="lg" len="lg"/>
              <a:tailEnd type="triangle" w="med" len="lg"/>
            </a:ln>
          </p:spPr>
          <p:style>
            <a:lnRef idx="1">
              <a:schemeClr val="accent1"/>
            </a:lnRef>
            <a:fillRef idx="0">
              <a:schemeClr val="accent1"/>
            </a:fillRef>
            <a:effectRef idx="0">
              <a:schemeClr val="accent1"/>
            </a:effectRef>
            <a:fontRef idx="minor">
              <a:schemeClr val="tx1"/>
            </a:fontRef>
          </p:style>
        </p:cxnSp>
        <p:sp>
          <p:nvSpPr>
            <p:cNvPr id="148" name="Left Brace 147">
              <a:extLst>
                <a:ext uri="{FF2B5EF4-FFF2-40B4-BE49-F238E27FC236}">
                  <a16:creationId xmlns:a16="http://schemas.microsoft.com/office/drawing/2014/main" id="{5D9EDE81-C884-4763-8EE2-BC4ABE021C59}"/>
                </a:ext>
              </a:extLst>
            </p:cNvPr>
            <p:cNvSpPr/>
            <p:nvPr/>
          </p:nvSpPr>
          <p:spPr>
            <a:xfrm>
              <a:off x="4609863" y="3823756"/>
              <a:ext cx="182880" cy="1188720"/>
            </a:xfrm>
            <a:prstGeom prst="leftBrace">
              <a:avLst>
                <a:gd name="adj1" fmla="val 58771"/>
                <a:gd name="adj2" fmla="val 49745"/>
              </a:avLst>
            </a:prstGeom>
          </p:spPr>
          <p:style>
            <a:lnRef idx="1">
              <a:schemeClr val="accent3"/>
            </a:lnRef>
            <a:fillRef idx="0">
              <a:schemeClr val="accent3"/>
            </a:fillRef>
            <a:effectRef idx="0">
              <a:schemeClr val="accent3"/>
            </a:effectRef>
            <a:fontRef idx="minor">
              <a:schemeClr val="tx1"/>
            </a:fontRef>
          </p:style>
          <p:txBody>
            <a:bodyPr rtlCol="0" anchor="ctr"/>
            <a:lstStyle/>
            <a:p>
              <a:pPr algn="ctr"/>
              <a:endParaRPr lang="en-US" sz="2400" b="1"/>
            </a:p>
          </p:txBody>
        </p:sp>
        <p:sp>
          <p:nvSpPr>
            <p:cNvPr id="172" name="Left Brace 171">
              <a:extLst>
                <a:ext uri="{FF2B5EF4-FFF2-40B4-BE49-F238E27FC236}">
                  <a16:creationId xmlns:a16="http://schemas.microsoft.com/office/drawing/2014/main" id="{0BEA537D-45CA-40F8-B503-8F6B7CC9F9BD}"/>
                </a:ext>
              </a:extLst>
            </p:cNvPr>
            <p:cNvSpPr/>
            <p:nvPr/>
          </p:nvSpPr>
          <p:spPr>
            <a:xfrm>
              <a:off x="4628656" y="5289215"/>
              <a:ext cx="182880" cy="1188720"/>
            </a:xfrm>
            <a:prstGeom prst="leftBrace">
              <a:avLst>
                <a:gd name="adj1" fmla="val 58771"/>
                <a:gd name="adj2" fmla="val 50146"/>
              </a:avLst>
            </a:prstGeom>
          </p:spPr>
          <p:style>
            <a:lnRef idx="1">
              <a:schemeClr val="accent3"/>
            </a:lnRef>
            <a:fillRef idx="0">
              <a:schemeClr val="accent3"/>
            </a:fillRef>
            <a:effectRef idx="0">
              <a:schemeClr val="accent3"/>
            </a:effectRef>
            <a:fontRef idx="minor">
              <a:schemeClr val="tx1"/>
            </a:fontRef>
          </p:style>
          <p:txBody>
            <a:bodyPr rtlCol="0" anchor="ctr"/>
            <a:lstStyle/>
            <a:p>
              <a:pPr algn="ctr"/>
              <a:endParaRPr lang="en-US" sz="2400" b="1"/>
            </a:p>
          </p:txBody>
        </p:sp>
        <p:sp>
          <p:nvSpPr>
            <p:cNvPr id="149" name="Rectangle 148">
              <a:extLst>
                <a:ext uri="{FF2B5EF4-FFF2-40B4-BE49-F238E27FC236}">
                  <a16:creationId xmlns:a16="http://schemas.microsoft.com/office/drawing/2014/main" id="{BE854E34-22EE-4942-8D3F-BEF94AFC7CD5}"/>
                </a:ext>
              </a:extLst>
            </p:cNvPr>
            <p:cNvSpPr/>
            <p:nvPr/>
          </p:nvSpPr>
          <p:spPr>
            <a:xfrm>
              <a:off x="1838325" y="5255655"/>
              <a:ext cx="5209721" cy="1239509"/>
            </a:xfrm>
            <a:prstGeom prst="rect">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sz="2400" b="1"/>
            </a:p>
          </p:txBody>
        </p:sp>
        <p:sp>
          <p:nvSpPr>
            <p:cNvPr id="174" name="Rectangle 173">
              <a:extLst>
                <a:ext uri="{FF2B5EF4-FFF2-40B4-BE49-F238E27FC236}">
                  <a16:creationId xmlns:a16="http://schemas.microsoft.com/office/drawing/2014/main" id="{202C27EF-701B-4ADA-B961-D5A882DF3794}"/>
                </a:ext>
              </a:extLst>
            </p:cNvPr>
            <p:cNvSpPr/>
            <p:nvPr/>
          </p:nvSpPr>
          <p:spPr>
            <a:xfrm>
              <a:off x="1838325" y="3805777"/>
              <a:ext cx="5209721" cy="1239509"/>
            </a:xfrm>
            <a:prstGeom prst="rect">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sz="2400" b="1"/>
            </a:p>
          </p:txBody>
        </p:sp>
      </p:grpSp>
      <p:cxnSp>
        <p:nvCxnSpPr>
          <p:cNvPr id="5" name="Connector: Elbow 4">
            <a:extLst>
              <a:ext uri="{FF2B5EF4-FFF2-40B4-BE49-F238E27FC236}">
                <a16:creationId xmlns:a16="http://schemas.microsoft.com/office/drawing/2014/main" id="{7D11669C-5F99-428B-BC75-6C4B5C367691}"/>
              </a:ext>
            </a:extLst>
          </p:cNvPr>
          <p:cNvCxnSpPr>
            <a:stCxn id="38" idx="6"/>
            <a:endCxn id="34" idx="0"/>
          </p:cNvCxnSpPr>
          <p:nvPr/>
        </p:nvCxnSpPr>
        <p:spPr>
          <a:xfrm>
            <a:off x="2616652" y="715508"/>
            <a:ext cx="1952188" cy="181734"/>
          </a:xfrm>
          <a:prstGeom prst="bentConnector2">
            <a:avLst/>
          </a:prstGeom>
          <a:ln w="6350">
            <a:solidFill>
              <a:schemeClr val="bg1">
                <a:lumMod val="50000"/>
              </a:schemeClr>
            </a:solidFill>
            <a:headEnd type="none" w="med" len="med"/>
            <a:tailEnd type="triangle" w="med"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28174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9925D4-8E1F-4A81-9199-FD07E6275598}"/>
              </a:ext>
            </a:extLst>
          </p:cNvPr>
          <p:cNvSpPr>
            <a:spLocks noGrp="1"/>
          </p:cNvSpPr>
          <p:nvPr>
            <p:ph type="title"/>
          </p:nvPr>
        </p:nvSpPr>
        <p:spPr>
          <a:xfrm>
            <a:off x="0" y="18255"/>
            <a:ext cx="10515600" cy="1325563"/>
          </a:xfrm>
        </p:spPr>
        <p:txBody>
          <a:bodyPr/>
          <a:lstStyle/>
          <a:p>
            <a:r>
              <a:rPr lang="en-US" b="1" dirty="0"/>
              <a:t>Goal:</a:t>
            </a:r>
          </a:p>
        </p:txBody>
      </p:sp>
      <p:sp>
        <p:nvSpPr>
          <p:cNvPr id="3" name="Content Placeholder 2">
            <a:extLst>
              <a:ext uri="{FF2B5EF4-FFF2-40B4-BE49-F238E27FC236}">
                <a16:creationId xmlns:a16="http://schemas.microsoft.com/office/drawing/2014/main" id="{1FBEF6B8-15A8-4AE5-9C61-2F0BD4C0B4F4}"/>
              </a:ext>
            </a:extLst>
          </p:cNvPr>
          <p:cNvSpPr>
            <a:spLocks noGrp="1"/>
          </p:cNvSpPr>
          <p:nvPr>
            <p:ph idx="1"/>
          </p:nvPr>
        </p:nvSpPr>
        <p:spPr>
          <a:xfrm>
            <a:off x="352777" y="1063690"/>
            <a:ext cx="11703755" cy="5645020"/>
          </a:xfrm>
        </p:spPr>
        <p:txBody>
          <a:bodyPr>
            <a:normAutofit fontScale="92500" lnSpcReduction="10000"/>
          </a:bodyPr>
          <a:lstStyle/>
          <a:p>
            <a:r>
              <a:rPr lang="en-US" sz="2400" dirty="0"/>
              <a:t>To </a:t>
            </a:r>
            <a:r>
              <a:rPr lang="en-US" sz="2400" b="1" dirty="0"/>
              <a:t>project the situation and the impacts </a:t>
            </a:r>
            <a:r>
              <a:rPr lang="en-US" sz="2400" dirty="0"/>
              <a:t>of future groundwater scarcity on: </a:t>
            </a:r>
          </a:p>
          <a:p>
            <a:pPr lvl="1"/>
            <a:r>
              <a:rPr lang="en-US" dirty="0"/>
              <a:t>Local agricultural production and land use</a:t>
            </a:r>
          </a:p>
          <a:p>
            <a:pPr lvl="1"/>
            <a:r>
              <a:rPr lang="en-US" dirty="0"/>
              <a:t>Global food system</a:t>
            </a:r>
          </a:p>
          <a:p>
            <a:pPr lvl="1"/>
            <a:r>
              <a:rPr lang="en-US" dirty="0"/>
              <a:t>Water resources</a:t>
            </a:r>
          </a:p>
          <a:p>
            <a:pPr lvl="1"/>
            <a:endParaRPr lang="en-US" dirty="0"/>
          </a:p>
          <a:p>
            <a:r>
              <a:rPr lang="en-US" dirty="0"/>
              <a:t>Applications</a:t>
            </a:r>
          </a:p>
          <a:p>
            <a:pPr lvl="1"/>
            <a:r>
              <a:rPr lang="en-US" dirty="0"/>
              <a:t>Stress scenarios:</a:t>
            </a:r>
          </a:p>
          <a:p>
            <a:pPr lvl="2"/>
            <a:r>
              <a:rPr lang="en-US" dirty="0"/>
              <a:t>Long-lasting </a:t>
            </a:r>
            <a:r>
              <a:rPr lang="en-US" b="1" dirty="0"/>
              <a:t>droughts</a:t>
            </a:r>
            <a:r>
              <a:rPr lang="en-US" dirty="0"/>
              <a:t> in key agricultural production areas</a:t>
            </a:r>
          </a:p>
          <a:p>
            <a:pPr lvl="2"/>
            <a:r>
              <a:rPr lang="en-US" b="1" dirty="0"/>
              <a:t>Heat stress </a:t>
            </a:r>
            <a:r>
              <a:rPr lang="en-US" dirty="0"/>
              <a:t>(e.g., RCP 8.5 climate change to 2050)</a:t>
            </a:r>
          </a:p>
          <a:p>
            <a:pPr lvl="2"/>
            <a:r>
              <a:rPr lang="en-US" b="1" dirty="0"/>
              <a:t>Global changes </a:t>
            </a:r>
            <a:r>
              <a:rPr lang="en-US" dirty="0"/>
              <a:t>in income, diets, technology</a:t>
            </a:r>
          </a:p>
          <a:p>
            <a:pPr lvl="2"/>
            <a:r>
              <a:rPr lang="en-US" b="1" dirty="0"/>
              <a:t>Pandemic</a:t>
            </a:r>
          </a:p>
          <a:p>
            <a:pPr lvl="1"/>
            <a:endParaRPr lang="en-US" dirty="0"/>
          </a:p>
          <a:p>
            <a:pPr lvl="1"/>
            <a:r>
              <a:rPr lang="en-US" dirty="0"/>
              <a:t>Market-driven adaptation &amp; policy scenarios:</a:t>
            </a:r>
          </a:p>
          <a:p>
            <a:pPr lvl="2"/>
            <a:r>
              <a:rPr lang="en-US" dirty="0"/>
              <a:t>Increasing irrigation efficiency </a:t>
            </a:r>
          </a:p>
          <a:p>
            <a:pPr lvl="2"/>
            <a:r>
              <a:rPr lang="en-US" dirty="0"/>
              <a:t>Switching between irrigated and rainfed crop production</a:t>
            </a:r>
          </a:p>
          <a:p>
            <a:pPr lvl="2"/>
            <a:r>
              <a:rPr lang="en-US" dirty="0"/>
              <a:t>Changing the spatial distribution of production to move away from stressed aquifers</a:t>
            </a:r>
          </a:p>
        </p:txBody>
      </p:sp>
    </p:spTree>
    <p:extLst>
      <p:ext uri="{BB962C8B-B14F-4D97-AF65-F5344CB8AC3E}">
        <p14:creationId xmlns:p14="http://schemas.microsoft.com/office/powerpoint/2010/main" val="22670754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E2BEC8C6-971A-4DF2-90FC-AF5FE2A9945C}"/>
              </a:ext>
            </a:extLst>
          </p:cNvPr>
          <p:cNvSpPr>
            <a:spLocks noGrp="1"/>
          </p:cNvSpPr>
          <p:nvPr>
            <p:ph type="title"/>
          </p:nvPr>
        </p:nvSpPr>
        <p:spPr>
          <a:xfrm>
            <a:off x="163287" y="-86431"/>
            <a:ext cx="10809514" cy="1325563"/>
          </a:xfrm>
        </p:spPr>
        <p:txBody>
          <a:bodyPr/>
          <a:lstStyle/>
          <a:p>
            <a:r>
              <a:rPr lang="en-US" b="1" dirty="0"/>
              <a:t>WBM</a:t>
            </a:r>
          </a:p>
        </p:txBody>
      </p:sp>
      <p:sp>
        <p:nvSpPr>
          <p:cNvPr id="4" name="Content Placeholder 3">
            <a:extLst>
              <a:ext uri="{FF2B5EF4-FFF2-40B4-BE49-F238E27FC236}">
                <a16:creationId xmlns:a16="http://schemas.microsoft.com/office/drawing/2014/main" id="{E35422AF-63BF-4A87-838B-4EA07C890756}"/>
              </a:ext>
            </a:extLst>
          </p:cNvPr>
          <p:cNvSpPr>
            <a:spLocks noGrp="1"/>
          </p:cNvSpPr>
          <p:nvPr>
            <p:ph sz="half" idx="1"/>
          </p:nvPr>
        </p:nvSpPr>
        <p:spPr>
          <a:xfrm>
            <a:off x="353787" y="1050031"/>
            <a:ext cx="3901317" cy="4858204"/>
          </a:xfrm>
        </p:spPr>
        <p:txBody>
          <a:bodyPr>
            <a:noAutofit/>
          </a:bodyPr>
          <a:lstStyle/>
          <a:p>
            <a:pPr>
              <a:lnSpc>
                <a:spcPct val="110000"/>
              </a:lnSpc>
            </a:pPr>
            <a:r>
              <a:rPr lang="en-US" sz="2400" dirty="0"/>
              <a:t>The </a:t>
            </a:r>
            <a:r>
              <a:rPr lang="en-US" sz="2400" b="1" dirty="0"/>
              <a:t>W</a:t>
            </a:r>
            <a:r>
              <a:rPr lang="en-US" sz="2400" dirty="0"/>
              <a:t>ater </a:t>
            </a:r>
            <a:r>
              <a:rPr lang="en-US" sz="2400" b="1" dirty="0"/>
              <a:t>B</a:t>
            </a:r>
            <a:r>
              <a:rPr lang="en-US" sz="2400" dirty="0"/>
              <a:t>alance </a:t>
            </a:r>
            <a:r>
              <a:rPr lang="en-US" sz="2400" b="1" dirty="0"/>
              <a:t>M</a:t>
            </a:r>
            <a:r>
              <a:rPr lang="en-US" sz="2400" dirty="0"/>
              <a:t>odel is a process-based hydrologic model that simulates surface water and groundwater, as well as crop water biophysical requirements and use.</a:t>
            </a:r>
          </a:p>
          <a:p>
            <a:pPr>
              <a:lnSpc>
                <a:spcPct val="110000"/>
              </a:lnSpc>
            </a:pPr>
            <a:endParaRPr lang="en-US" sz="2400" dirty="0"/>
          </a:p>
          <a:p>
            <a:pPr>
              <a:lnSpc>
                <a:spcPct val="110000"/>
              </a:lnSpc>
            </a:pPr>
            <a:r>
              <a:rPr lang="en-US" sz="2400" dirty="0"/>
              <a:t>Global 5 minute grid cells of land cover, crop composition, soils, and other biophysical characteristics</a:t>
            </a:r>
          </a:p>
          <a:p>
            <a:pPr marL="0" indent="0">
              <a:lnSpc>
                <a:spcPct val="110000"/>
              </a:lnSpc>
              <a:buNone/>
            </a:pPr>
            <a:endParaRPr lang="en-US" sz="2400" dirty="0"/>
          </a:p>
        </p:txBody>
      </p:sp>
      <p:sp>
        <p:nvSpPr>
          <p:cNvPr id="19" name="Content Placeholder 18">
            <a:extLst>
              <a:ext uri="{FF2B5EF4-FFF2-40B4-BE49-F238E27FC236}">
                <a16:creationId xmlns:a16="http://schemas.microsoft.com/office/drawing/2014/main" id="{88697C9F-7171-4F32-8102-236B5787F1DB}"/>
              </a:ext>
            </a:extLst>
          </p:cNvPr>
          <p:cNvSpPr>
            <a:spLocks noGrp="1"/>
          </p:cNvSpPr>
          <p:nvPr>
            <p:ph sz="half" idx="2"/>
          </p:nvPr>
        </p:nvSpPr>
        <p:spPr/>
        <p:txBody>
          <a:bodyPr>
            <a:normAutofit/>
          </a:bodyPr>
          <a:lstStyle/>
          <a:p>
            <a:endParaRPr lang="en-US"/>
          </a:p>
        </p:txBody>
      </p:sp>
      <p:pic>
        <p:nvPicPr>
          <p:cNvPr id="5122" name="Picture 2" descr="WBM diagram">
            <a:extLst>
              <a:ext uri="{FF2B5EF4-FFF2-40B4-BE49-F238E27FC236}">
                <a16:creationId xmlns:a16="http://schemas.microsoft.com/office/drawing/2014/main" id="{7D269968-BE01-478C-A02D-67DE38AF77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5603" y="996497"/>
            <a:ext cx="7583110" cy="56873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70695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3">
            <a:extLst>
              <a:ext uri="{FF2B5EF4-FFF2-40B4-BE49-F238E27FC236}">
                <a16:creationId xmlns:a16="http://schemas.microsoft.com/office/drawing/2014/main" id="{92B1413D-5DB8-4B60-BE93-9010A0689840}"/>
              </a:ext>
            </a:extLst>
          </p:cNvPr>
          <p:cNvGraphicFramePr>
            <a:graphicFrameLocks noGrp="1"/>
          </p:cNvGraphicFramePr>
          <p:nvPr>
            <p:ph idx="1"/>
          </p:nvPr>
        </p:nvGraphicFramePr>
        <p:xfrm>
          <a:off x="838200" y="255981"/>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0" name="Rectangle: Rounded Corners 19">
            <a:extLst>
              <a:ext uri="{FF2B5EF4-FFF2-40B4-BE49-F238E27FC236}">
                <a16:creationId xmlns:a16="http://schemas.microsoft.com/office/drawing/2014/main" id="{F4307BEF-4BD3-4EB5-A091-74F7F6A7769A}"/>
              </a:ext>
            </a:extLst>
          </p:cNvPr>
          <p:cNvSpPr/>
          <p:nvPr/>
        </p:nvSpPr>
        <p:spPr>
          <a:xfrm>
            <a:off x="6243484" y="425868"/>
            <a:ext cx="4965290" cy="4246053"/>
          </a:xfrm>
          <a:prstGeom prst="roundRect">
            <a:avLst/>
          </a:prstGeom>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b="1"/>
          </a:p>
        </p:txBody>
      </p:sp>
      <p:sp>
        <p:nvSpPr>
          <p:cNvPr id="5" name="Rectangle: Rounded Corners 4">
            <a:extLst>
              <a:ext uri="{FF2B5EF4-FFF2-40B4-BE49-F238E27FC236}">
                <a16:creationId xmlns:a16="http://schemas.microsoft.com/office/drawing/2014/main" id="{6EFC0638-9F3F-4D59-94E4-F3FE8445D7AA}"/>
              </a:ext>
            </a:extLst>
          </p:cNvPr>
          <p:cNvSpPr/>
          <p:nvPr/>
        </p:nvSpPr>
        <p:spPr>
          <a:xfrm>
            <a:off x="1071716" y="401643"/>
            <a:ext cx="4630994" cy="4246059"/>
          </a:xfrm>
          <a:prstGeom prst="roundRect">
            <a:avLst/>
          </a:prstGeom>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b="1"/>
          </a:p>
        </p:txBody>
      </p:sp>
      <p:sp>
        <p:nvSpPr>
          <p:cNvPr id="7" name="TextBox 6">
            <a:extLst>
              <a:ext uri="{FF2B5EF4-FFF2-40B4-BE49-F238E27FC236}">
                <a16:creationId xmlns:a16="http://schemas.microsoft.com/office/drawing/2014/main" id="{2DE27F97-D606-4A8E-8E28-D637F23B4EEA}"/>
              </a:ext>
            </a:extLst>
          </p:cNvPr>
          <p:cNvSpPr txBox="1"/>
          <p:nvPr/>
        </p:nvSpPr>
        <p:spPr>
          <a:xfrm>
            <a:off x="2694039" y="603285"/>
            <a:ext cx="1386348" cy="369332"/>
          </a:xfrm>
          <a:prstGeom prst="rect">
            <a:avLst/>
          </a:prstGeom>
          <a:noFill/>
        </p:spPr>
        <p:txBody>
          <a:bodyPr wrap="square" rtlCol="0">
            <a:spAutoFit/>
          </a:bodyPr>
          <a:lstStyle/>
          <a:p>
            <a:pPr algn="ctr"/>
            <a:r>
              <a:rPr lang="en-US" b="1" dirty="0"/>
              <a:t>WBM</a:t>
            </a:r>
          </a:p>
        </p:txBody>
      </p:sp>
      <p:sp>
        <p:nvSpPr>
          <p:cNvPr id="21" name="TextBox 20">
            <a:extLst>
              <a:ext uri="{FF2B5EF4-FFF2-40B4-BE49-F238E27FC236}">
                <a16:creationId xmlns:a16="http://schemas.microsoft.com/office/drawing/2014/main" id="{D0B5CA07-91A7-4870-AA1F-5CB87BB83EF4}"/>
              </a:ext>
            </a:extLst>
          </p:cNvPr>
          <p:cNvSpPr txBox="1"/>
          <p:nvPr/>
        </p:nvSpPr>
        <p:spPr>
          <a:xfrm>
            <a:off x="8101782" y="603285"/>
            <a:ext cx="1386348" cy="369332"/>
          </a:xfrm>
          <a:prstGeom prst="rect">
            <a:avLst/>
          </a:prstGeom>
          <a:noFill/>
        </p:spPr>
        <p:txBody>
          <a:bodyPr wrap="square" rtlCol="0">
            <a:spAutoFit/>
          </a:bodyPr>
          <a:lstStyle/>
          <a:p>
            <a:pPr algn="ctr"/>
            <a:r>
              <a:rPr lang="en-US" b="1" dirty="0"/>
              <a:t>SIMPLE-g</a:t>
            </a:r>
          </a:p>
        </p:txBody>
      </p:sp>
      <p:sp>
        <p:nvSpPr>
          <p:cNvPr id="22" name="TextBox 21">
            <a:extLst>
              <a:ext uri="{FF2B5EF4-FFF2-40B4-BE49-F238E27FC236}">
                <a16:creationId xmlns:a16="http://schemas.microsoft.com/office/drawing/2014/main" id="{2BB27B89-7924-432C-AD52-FF225540F3AE}"/>
              </a:ext>
            </a:extLst>
          </p:cNvPr>
          <p:cNvSpPr txBox="1"/>
          <p:nvPr/>
        </p:nvSpPr>
        <p:spPr>
          <a:xfrm>
            <a:off x="1307691" y="922888"/>
            <a:ext cx="1386348" cy="36933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b="1" dirty="0"/>
              <a:t>input</a:t>
            </a:r>
          </a:p>
        </p:txBody>
      </p:sp>
      <p:sp>
        <p:nvSpPr>
          <p:cNvPr id="23" name="TextBox 22">
            <a:extLst>
              <a:ext uri="{FF2B5EF4-FFF2-40B4-BE49-F238E27FC236}">
                <a16:creationId xmlns:a16="http://schemas.microsoft.com/office/drawing/2014/main" id="{D9306980-7983-4645-AE5B-E7C1214FB6CE}"/>
              </a:ext>
            </a:extLst>
          </p:cNvPr>
          <p:cNvSpPr txBox="1"/>
          <p:nvPr/>
        </p:nvSpPr>
        <p:spPr>
          <a:xfrm>
            <a:off x="4021985" y="893587"/>
            <a:ext cx="1386348" cy="36933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b="1" dirty="0"/>
              <a:t>output</a:t>
            </a:r>
          </a:p>
        </p:txBody>
      </p:sp>
      <p:sp>
        <p:nvSpPr>
          <p:cNvPr id="25" name="TextBox 24">
            <a:extLst>
              <a:ext uri="{FF2B5EF4-FFF2-40B4-BE49-F238E27FC236}">
                <a16:creationId xmlns:a16="http://schemas.microsoft.com/office/drawing/2014/main" id="{EC0B5419-8AFD-49CD-804A-67ABBE69E4CF}"/>
              </a:ext>
            </a:extLst>
          </p:cNvPr>
          <p:cNvSpPr txBox="1"/>
          <p:nvPr/>
        </p:nvSpPr>
        <p:spPr>
          <a:xfrm>
            <a:off x="6631859" y="893587"/>
            <a:ext cx="1386348" cy="36933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b="1" dirty="0"/>
              <a:t>input</a:t>
            </a:r>
          </a:p>
        </p:txBody>
      </p:sp>
      <p:sp>
        <p:nvSpPr>
          <p:cNvPr id="27" name="TextBox 26">
            <a:extLst>
              <a:ext uri="{FF2B5EF4-FFF2-40B4-BE49-F238E27FC236}">
                <a16:creationId xmlns:a16="http://schemas.microsoft.com/office/drawing/2014/main" id="{14A87BDC-6503-4497-816A-4C9C4962F590}"/>
              </a:ext>
            </a:extLst>
          </p:cNvPr>
          <p:cNvSpPr txBox="1"/>
          <p:nvPr/>
        </p:nvSpPr>
        <p:spPr>
          <a:xfrm>
            <a:off x="9430071" y="922888"/>
            <a:ext cx="1386348" cy="36933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b="1" dirty="0"/>
              <a:t>output</a:t>
            </a:r>
          </a:p>
        </p:txBody>
      </p:sp>
      <p:sp>
        <p:nvSpPr>
          <p:cNvPr id="24" name="Rectangle: Rounded Corners 23">
            <a:extLst>
              <a:ext uri="{FF2B5EF4-FFF2-40B4-BE49-F238E27FC236}">
                <a16:creationId xmlns:a16="http://schemas.microsoft.com/office/drawing/2014/main" id="{4BDE5EA0-7C9C-44B6-A3A7-E6A19F929B3D}"/>
              </a:ext>
            </a:extLst>
          </p:cNvPr>
          <p:cNvSpPr/>
          <p:nvPr/>
        </p:nvSpPr>
        <p:spPr>
          <a:xfrm>
            <a:off x="4049222" y="4991500"/>
            <a:ext cx="3791039" cy="1724132"/>
          </a:xfrm>
          <a:prstGeom prst="roundRect">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b="1"/>
          </a:p>
        </p:txBody>
      </p:sp>
      <p:sp>
        <p:nvSpPr>
          <p:cNvPr id="26" name="TextBox 25">
            <a:extLst>
              <a:ext uri="{FF2B5EF4-FFF2-40B4-BE49-F238E27FC236}">
                <a16:creationId xmlns:a16="http://schemas.microsoft.com/office/drawing/2014/main" id="{07DCE5A6-F2CF-4E3B-8CDC-45DE80D3A11E}"/>
              </a:ext>
            </a:extLst>
          </p:cNvPr>
          <p:cNvSpPr txBox="1"/>
          <p:nvPr/>
        </p:nvSpPr>
        <p:spPr>
          <a:xfrm>
            <a:off x="5077702" y="5115353"/>
            <a:ext cx="2036595" cy="369332"/>
          </a:xfrm>
          <a:prstGeom prst="rect">
            <a:avLst/>
          </a:prstGeom>
          <a:noFill/>
        </p:spPr>
        <p:txBody>
          <a:bodyPr wrap="square" rtlCol="0">
            <a:spAutoFit/>
          </a:bodyPr>
          <a:lstStyle/>
          <a:p>
            <a:pPr algn="ctr"/>
            <a:r>
              <a:rPr lang="en-US" b="1" dirty="0"/>
              <a:t>Yields</a:t>
            </a:r>
          </a:p>
        </p:txBody>
      </p:sp>
      <p:sp>
        <p:nvSpPr>
          <p:cNvPr id="28" name="TextBox 27">
            <a:extLst>
              <a:ext uri="{FF2B5EF4-FFF2-40B4-BE49-F238E27FC236}">
                <a16:creationId xmlns:a16="http://schemas.microsoft.com/office/drawing/2014/main" id="{7288436B-56E4-4D95-850B-63C8983DEBEB}"/>
              </a:ext>
            </a:extLst>
          </p:cNvPr>
          <p:cNvSpPr txBox="1"/>
          <p:nvPr/>
        </p:nvSpPr>
        <p:spPr>
          <a:xfrm>
            <a:off x="4595264" y="5479276"/>
            <a:ext cx="2808514" cy="1122743"/>
          </a:xfrm>
          <a:prstGeom prst="rect">
            <a:avLst/>
          </a:prstGeom>
          <a:noFill/>
        </p:spPr>
        <p:txBody>
          <a:bodyPr wrap="square" rtlCol="0">
            <a:spAutoFit/>
          </a:bodyPr>
          <a:lstStyle/>
          <a:p>
            <a:pPr algn="ctr">
              <a:lnSpc>
                <a:spcPct val="200000"/>
              </a:lnSpc>
            </a:pPr>
            <a:r>
              <a:rPr lang="en-US" dirty="0"/>
              <a:t>Yields of irrigated crops</a:t>
            </a:r>
          </a:p>
          <a:p>
            <a:pPr algn="ctr">
              <a:lnSpc>
                <a:spcPct val="200000"/>
              </a:lnSpc>
            </a:pPr>
            <a:r>
              <a:rPr lang="en-US" dirty="0"/>
              <a:t>Yields of rainfed crops</a:t>
            </a:r>
          </a:p>
        </p:txBody>
      </p:sp>
      <p:sp>
        <p:nvSpPr>
          <p:cNvPr id="2" name="Arrow: Bent 1">
            <a:extLst>
              <a:ext uri="{FF2B5EF4-FFF2-40B4-BE49-F238E27FC236}">
                <a16:creationId xmlns:a16="http://schemas.microsoft.com/office/drawing/2014/main" id="{26A61AA3-B8D8-423A-97EB-B1068FE2FC22}"/>
              </a:ext>
            </a:extLst>
          </p:cNvPr>
          <p:cNvSpPr/>
          <p:nvPr/>
        </p:nvSpPr>
        <p:spPr>
          <a:xfrm flipV="1">
            <a:off x="2215068" y="5048715"/>
            <a:ext cx="957942" cy="1039186"/>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Arrow: Bent 14">
            <a:extLst>
              <a:ext uri="{FF2B5EF4-FFF2-40B4-BE49-F238E27FC236}">
                <a16:creationId xmlns:a16="http://schemas.microsoft.com/office/drawing/2014/main" id="{CFB2A081-1FCC-4D02-BA89-14D8A78CCFD0}"/>
              </a:ext>
            </a:extLst>
          </p:cNvPr>
          <p:cNvSpPr/>
          <p:nvPr/>
        </p:nvSpPr>
        <p:spPr>
          <a:xfrm rot="16200000" flipV="1">
            <a:off x="8247158" y="4959683"/>
            <a:ext cx="957942" cy="1039186"/>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TextBox 2">
            <a:extLst>
              <a:ext uri="{FF2B5EF4-FFF2-40B4-BE49-F238E27FC236}">
                <a16:creationId xmlns:a16="http://schemas.microsoft.com/office/drawing/2014/main" id="{3E49C14D-3FD1-6548-864A-972BBA88DDBB}"/>
              </a:ext>
            </a:extLst>
          </p:cNvPr>
          <p:cNvSpPr txBox="1"/>
          <p:nvPr/>
        </p:nvSpPr>
        <p:spPr>
          <a:xfrm>
            <a:off x="0" y="56536"/>
            <a:ext cx="1502142" cy="369332"/>
          </a:xfrm>
          <a:prstGeom prst="rect">
            <a:avLst/>
          </a:prstGeom>
          <a:noFill/>
        </p:spPr>
        <p:txBody>
          <a:bodyPr wrap="none" rtlCol="0">
            <a:spAutoFit/>
          </a:bodyPr>
          <a:lstStyle/>
          <a:p>
            <a:r>
              <a:rPr lang="en-US" dirty="0"/>
              <a:t>REDUNDANT?</a:t>
            </a:r>
          </a:p>
        </p:txBody>
      </p:sp>
    </p:spTree>
    <p:extLst>
      <p:ext uri="{BB962C8B-B14F-4D97-AF65-F5344CB8AC3E}">
        <p14:creationId xmlns:p14="http://schemas.microsoft.com/office/powerpoint/2010/main" val="8199510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8979" y="2095817"/>
            <a:ext cx="3882156" cy="4351338"/>
          </a:xfrm>
        </p:spPr>
        <p:txBody>
          <a:bodyPr>
            <a:normAutofit/>
          </a:bodyPr>
          <a:lstStyle/>
          <a:p>
            <a:pPr marL="228600" lvl="1">
              <a:spcBef>
                <a:spcPts val="1000"/>
              </a:spcBef>
            </a:pPr>
            <a:r>
              <a:rPr lang="en-US" dirty="0"/>
              <a:t>A global-to-local-to-global approach in the Food-Energy-Water systems</a:t>
            </a:r>
          </a:p>
          <a:p>
            <a:pPr marL="228600" lvl="1">
              <a:spcBef>
                <a:spcPts val="1000"/>
              </a:spcBef>
            </a:pPr>
            <a:endParaRPr lang="en-US" dirty="0"/>
          </a:p>
          <a:p>
            <a:pPr marL="228600" lvl="1">
              <a:spcBef>
                <a:spcPts val="1000"/>
              </a:spcBef>
            </a:pPr>
            <a:r>
              <a:rPr lang="en-US" dirty="0"/>
              <a:t>Trade-off and synergies</a:t>
            </a:r>
          </a:p>
          <a:p>
            <a:pPr marL="685800" lvl="2">
              <a:spcBef>
                <a:spcPts val="1000"/>
              </a:spcBef>
            </a:pPr>
            <a:r>
              <a:rPr lang="en-US" b="1" dirty="0"/>
              <a:t>Global food security goals</a:t>
            </a:r>
          </a:p>
          <a:p>
            <a:pPr marL="685800" lvl="2">
              <a:spcBef>
                <a:spcPts val="1000"/>
              </a:spcBef>
            </a:pPr>
            <a:r>
              <a:rPr lang="en-US" b="1" dirty="0"/>
              <a:t>Local sustainability goals</a:t>
            </a:r>
          </a:p>
          <a:p>
            <a:pPr marL="685800" lvl="2">
              <a:spcBef>
                <a:spcPts val="1000"/>
              </a:spcBef>
            </a:pPr>
            <a:endParaRPr lang="en-US" dirty="0"/>
          </a:p>
          <a:p>
            <a:pPr marL="228600" lvl="1">
              <a:spcBef>
                <a:spcPts val="1000"/>
              </a:spcBef>
            </a:pPr>
            <a:endParaRPr lang="en-US" dirty="0"/>
          </a:p>
        </p:txBody>
      </p:sp>
      <p:sp>
        <p:nvSpPr>
          <p:cNvPr id="4" name="Title 3"/>
          <p:cNvSpPr>
            <a:spLocks noGrp="1"/>
          </p:cNvSpPr>
          <p:nvPr>
            <p:ph type="title"/>
          </p:nvPr>
        </p:nvSpPr>
        <p:spPr>
          <a:xfrm>
            <a:off x="0" y="365125"/>
            <a:ext cx="12192000" cy="1325563"/>
          </a:xfrm>
          <a:ln>
            <a:noFill/>
          </a:ln>
        </p:spPr>
        <p:style>
          <a:lnRef idx="2">
            <a:schemeClr val="dk1"/>
          </a:lnRef>
          <a:fillRef idx="1">
            <a:schemeClr val="lt1"/>
          </a:fillRef>
          <a:effectRef idx="0">
            <a:schemeClr val="dk1"/>
          </a:effectRef>
          <a:fontRef idx="minor">
            <a:schemeClr val="dk1"/>
          </a:fontRef>
        </p:style>
        <p:txBody>
          <a:bodyPr/>
          <a:lstStyle/>
          <a:p>
            <a:pPr algn="ctr"/>
            <a:r>
              <a:rPr lang="en-US" b="1" dirty="0"/>
              <a:t>SIMPLE-G</a:t>
            </a:r>
          </a:p>
        </p:txBody>
      </p:sp>
      <p:pic>
        <p:nvPicPr>
          <p:cNvPr id="5" name="Picture 2" descr="Image result for north america globe">
            <a:extLst>
              <a:ext uri="{FF2B5EF4-FFF2-40B4-BE49-F238E27FC236}">
                <a16:creationId xmlns:a16="http://schemas.microsoft.com/office/drawing/2014/main" id="{C7192A68-A619-424C-99D1-7E08C1686A8E}"/>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26000"/>
                    </a14:imgEffect>
                  </a14:imgLayer>
                </a14:imgProps>
              </a:ext>
              <a:ext uri="{28A0092B-C50C-407E-A947-70E740481C1C}">
                <a14:useLocalDpi xmlns:a14="http://schemas.microsoft.com/office/drawing/2010/main" val="0"/>
              </a:ext>
            </a:extLst>
          </a:blip>
          <a:srcRect/>
          <a:stretch>
            <a:fillRect/>
          </a:stretch>
        </p:blipFill>
        <p:spPr bwMode="auto">
          <a:xfrm>
            <a:off x="6708995" y="3227200"/>
            <a:ext cx="3484045" cy="3484045"/>
          </a:xfrm>
          <a:prstGeom prst="rect">
            <a:avLst/>
          </a:prstGeom>
          <a:noFill/>
          <a:extLst>
            <a:ext uri="{909E8E84-426E-40DD-AFC4-6F175D3DCCD1}">
              <a14:hiddenFill xmlns:a14="http://schemas.microsoft.com/office/drawing/2010/main">
                <a:solidFill>
                  <a:srgbClr val="FFFFFF"/>
                </a:solidFill>
              </a14:hiddenFill>
            </a:ext>
          </a:extLst>
        </p:spPr>
      </p:pic>
      <p:sp>
        <p:nvSpPr>
          <p:cNvPr id="6" name="Right Arrow 25">
            <a:extLst>
              <a:ext uri="{FF2B5EF4-FFF2-40B4-BE49-F238E27FC236}">
                <a16:creationId xmlns:a16="http://schemas.microsoft.com/office/drawing/2014/main" id="{D53EC74E-B9C1-4A0F-B528-8D1C09572856}"/>
              </a:ext>
            </a:extLst>
          </p:cNvPr>
          <p:cNvSpPr/>
          <p:nvPr/>
        </p:nvSpPr>
        <p:spPr>
          <a:xfrm rot="16200000">
            <a:off x="4682737" y="4854919"/>
            <a:ext cx="2362458" cy="528504"/>
          </a:xfrm>
          <a:prstGeom prst="rightArrow">
            <a:avLst/>
          </a:prstGeom>
          <a:solidFill>
            <a:srgbClr val="FF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solidFill>
                  <a:schemeClr val="tx1"/>
                </a:solidFill>
                <a:latin typeface="Helvetica" panose="020B0604020202020204" pitchFamily="34" charset="0"/>
                <a:cs typeface="Helvetica" panose="020B0604020202020204" pitchFamily="34" charset="0"/>
              </a:rPr>
              <a:t>Agricultural Demand</a:t>
            </a:r>
          </a:p>
        </p:txBody>
      </p:sp>
      <p:sp>
        <p:nvSpPr>
          <p:cNvPr id="7" name="Rounded Rectangle 26">
            <a:extLst>
              <a:ext uri="{FF2B5EF4-FFF2-40B4-BE49-F238E27FC236}">
                <a16:creationId xmlns:a16="http://schemas.microsoft.com/office/drawing/2014/main" id="{D29B1ACD-EBCF-44CB-BC4C-132FD106A11D}"/>
              </a:ext>
            </a:extLst>
          </p:cNvPr>
          <p:cNvSpPr/>
          <p:nvPr/>
        </p:nvSpPr>
        <p:spPr>
          <a:xfrm rot="16200000">
            <a:off x="4774090" y="4656641"/>
            <a:ext cx="933783" cy="204241"/>
          </a:xfrm>
          <a:prstGeom prst="roundRect">
            <a:avLst/>
          </a:prstGeom>
          <a:solidFill>
            <a:srgbClr val="FFAB97">
              <a:alpha val="90000"/>
            </a:srgb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Helvetica" panose="020B0604020202020204" pitchFamily="34" charset="0"/>
                <a:cs typeface="Helvetica" panose="020B0604020202020204" pitchFamily="34" charset="0"/>
              </a:rPr>
              <a:t>Population</a:t>
            </a:r>
          </a:p>
        </p:txBody>
      </p:sp>
      <p:sp>
        <p:nvSpPr>
          <p:cNvPr id="8" name="Rounded Rectangle 40">
            <a:extLst>
              <a:ext uri="{FF2B5EF4-FFF2-40B4-BE49-F238E27FC236}">
                <a16:creationId xmlns:a16="http://schemas.microsoft.com/office/drawing/2014/main" id="{05696901-FBFE-4F51-B0FF-FFA7DF83B820}"/>
              </a:ext>
            </a:extLst>
          </p:cNvPr>
          <p:cNvSpPr/>
          <p:nvPr/>
        </p:nvSpPr>
        <p:spPr>
          <a:xfrm rot="16200000">
            <a:off x="5038757" y="4659138"/>
            <a:ext cx="933783" cy="204241"/>
          </a:xfrm>
          <a:prstGeom prst="roundRect">
            <a:avLst/>
          </a:prstGeom>
          <a:solidFill>
            <a:srgbClr val="FFAB97">
              <a:alpha val="90000"/>
            </a:srgb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Helvetica" panose="020B0604020202020204" pitchFamily="34" charset="0"/>
                <a:cs typeface="Helvetica" panose="020B0604020202020204" pitchFamily="34" charset="0"/>
              </a:rPr>
              <a:t>Income</a:t>
            </a:r>
          </a:p>
        </p:txBody>
      </p:sp>
      <p:sp>
        <p:nvSpPr>
          <p:cNvPr id="9" name="Rounded Rectangle 41">
            <a:extLst>
              <a:ext uri="{FF2B5EF4-FFF2-40B4-BE49-F238E27FC236}">
                <a16:creationId xmlns:a16="http://schemas.microsoft.com/office/drawing/2014/main" id="{E2DA1E91-20A3-47F9-BED7-328A82CDC81D}"/>
              </a:ext>
            </a:extLst>
          </p:cNvPr>
          <p:cNvSpPr/>
          <p:nvPr/>
        </p:nvSpPr>
        <p:spPr>
          <a:xfrm rot="16200000">
            <a:off x="4770633" y="5667244"/>
            <a:ext cx="933783" cy="204241"/>
          </a:xfrm>
          <a:prstGeom prst="roundRect">
            <a:avLst/>
          </a:prstGeom>
          <a:solidFill>
            <a:srgbClr val="FFAB97">
              <a:alpha val="90000"/>
            </a:srgb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Helvetica" panose="020B0604020202020204" pitchFamily="34" charset="0"/>
                <a:cs typeface="Helvetica" panose="020B0604020202020204" pitchFamily="34" charset="0"/>
              </a:rPr>
              <a:t>Diets</a:t>
            </a:r>
          </a:p>
        </p:txBody>
      </p:sp>
      <p:sp>
        <p:nvSpPr>
          <p:cNvPr id="10" name="Rounded Rectangle 43">
            <a:extLst>
              <a:ext uri="{FF2B5EF4-FFF2-40B4-BE49-F238E27FC236}">
                <a16:creationId xmlns:a16="http://schemas.microsoft.com/office/drawing/2014/main" id="{87B71F60-C292-46E0-82F4-D27ADF650583}"/>
              </a:ext>
            </a:extLst>
          </p:cNvPr>
          <p:cNvSpPr/>
          <p:nvPr/>
        </p:nvSpPr>
        <p:spPr>
          <a:xfrm rot="16200000">
            <a:off x="5038063" y="5665445"/>
            <a:ext cx="933783" cy="204241"/>
          </a:xfrm>
          <a:prstGeom prst="roundRect">
            <a:avLst/>
          </a:prstGeom>
          <a:solidFill>
            <a:srgbClr val="FFAB97">
              <a:alpha val="90000"/>
            </a:srgb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Helvetica" panose="020B0604020202020204" pitchFamily="34" charset="0"/>
                <a:cs typeface="Helvetica" panose="020B0604020202020204" pitchFamily="34" charset="0"/>
              </a:rPr>
              <a:t>Bioenergy</a:t>
            </a:r>
          </a:p>
        </p:txBody>
      </p:sp>
      <p:sp>
        <p:nvSpPr>
          <p:cNvPr id="11" name="Rounded Rectangle 54">
            <a:extLst>
              <a:ext uri="{FF2B5EF4-FFF2-40B4-BE49-F238E27FC236}">
                <a16:creationId xmlns:a16="http://schemas.microsoft.com/office/drawing/2014/main" id="{870FD2FD-D986-46A4-84AD-9050AFB5EF47}"/>
              </a:ext>
            </a:extLst>
          </p:cNvPr>
          <p:cNvSpPr/>
          <p:nvPr/>
        </p:nvSpPr>
        <p:spPr>
          <a:xfrm>
            <a:off x="7664854" y="2005848"/>
            <a:ext cx="1892871" cy="209945"/>
          </a:xfrm>
          <a:prstGeom prst="roundRect">
            <a:avLst/>
          </a:prstGeom>
          <a:solidFill>
            <a:srgbClr val="A1EDAE">
              <a:alpha val="89804"/>
            </a:srgb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Helvetica" panose="020B0604020202020204" pitchFamily="34" charset="0"/>
                <a:cs typeface="Helvetica" panose="020B0604020202020204" pitchFamily="34" charset="0"/>
              </a:rPr>
              <a:t>Agricultural Productivity</a:t>
            </a:r>
          </a:p>
        </p:txBody>
      </p:sp>
      <p:sp>
        <p:nvSpPr>
          <p:cNvPr id="12" name="Rounded Rectangle 55">
            <a:extLst>
              <a:ext uri="{FF2B5EF4-FFF2-40B4-BE49-F238E27FC236}">
                <a16:creationId xmlns:a16="http://schemas.microsoft.com/office/drawing/2014/main" id="{9B01BC30-84E1-469C-9ED1-14EF2E0FD096}"/>
              </a:ext>
            </a:extLst>
          </p:cNvPr>
          <p:cNvSpPr/>
          <p:nvPr/>
        </p:nvSpPr>
        <p:spPr>
          <a:xfrm>
            <a:off x="7661314" y="2265163"/>
            <a:ext cx="1896075" cy="184009"/>
          </a:xfrm>
          <a:prstGeom prst="roundRect">
            <a:avLst/>
          </a:prstGeom>
          <a:solidFill>
            <a:srgbClr val="A1EDAE">
              <a:alpha val="89804"/>
            </a:srgb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Helvetica" panose="020B0604020202020204" pitchFamily="34" charset="0"/>
                <a:cs typeface="Helvetica" panose="020B0604020202020204" pitchFamily="34" charset="0"/>
              </a:rPr>
              <a:t>Climate Change</a:t>
            </a:r>
          </a:p>
        </p:txBody>
      </p:sp>
      <p:pic>
        <p:nvPicPr>
          <p:cNvPr id="13" name="Picture 12">
            <a:extLst>
              <a:ext uri="{FF2B5EF4-FFF2-40B4-BE49-F238E27FC236}">
                <a16:creationId xmlns:a16="http://schemas.microsoft.com/office/drawing/2014/main" id="{ED73C90A-DB5F-47E6-9E5A-93823D0617FB}"/>
              </a:ext>
            </a:extLst>
          </p:cNvPr>
          <p:cNvPicPr>
            <a:picLocks noChangeAspect="1"/>
          </p:cNvPicPr>
          <p:nvPr/>
        </p:nvPicPr>
        <p:blipFill>
          <a:blip r:embed="rId5"/>
          <a:stretch>
            <a:fillRect/>
          </a:stretch>
        </p:blipFill>
        <p:spPr>
          <a:xfrm>
            <a:off x="5343347" y="2529623"/>
            <a:ext cx="1177541" cy="1078153"/>
          </a:xfrm>
          <a:prstGeom prst="rect">
            <a:avLst/>
          </a:prstGeom>
        </p:spPr>
      </p:pic>
      <p:sp>
        <p:nvSpPr>
          <p:cNvPr id="14" name="Rounded Rectangle 67">
            <a:extLst>
              <a:ext uri="{FF2B5EF4-FFF2-40B4-BE49-F238E27FC236}">
                <a16:creationId xmlns:a16="http://schemas.microsoft.com/office/drawing/2014/main" id="{169BC14B-46E8-4723-B446-E091D9599994}"/>
              </a:ext>
            </a:extLst>
          </p:cNvPr>
          <p:cNvSpPr/>
          <p:nvPr/>
        </p:nvSpPr>
        <p:spPr>
          <a:xfrm>
            <a:off x="4839085" y="2041628"/>
            <a:ext cx="2009130" cy="17107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solidFill>
                  <a:schemeClr val="tx1"/>
                </a:solidFill>
                <a:latin typeface="Helvetica" panose="020B0604020202020204" pitchFamily="34" charset="0"/>
                <a:cs typeface="Helvetica" panose="020B0604020202020204" pitchFamily="34" charset="0"/>
              </a:rPr>
              <a:t>Domestic and International Trade</a:t>
            </a:r>
          </a:p>
        </p:txBody>
      </p:sp>
      <p:sp>
        <p:nvSpPr>
          <p:cNvPr id="15" name="Down Arrow 1031">
            <a:extLst>
              <a:ext uri="{FF2B5EF4-FFF2-40B4-BE49-F238E27FC236}">
                <a16:creationId xmlns:a16="http://schemas.microsoft.com/office/drawing/2014/main" id="{BF493EC1-A636-490A-BB0D-BA63304C7A89}"/>
              </a:ext>
            </a:extLst>
          </p:cNvPr>
          <p:cNvSpPr/>
          <p:nvPr/>
        </p:nvSpPr>
        <p:spPr>
          <a:xfrm rot="5400000">
            <a:off x="8297917" y="1257087"/>
            <a:ext cx="481222" cy="2810761"/>
          </a:xfrm>
          <a:prstGeom prst="downArrow">
            <a:avLst/>
          </a:prstGeom>
          <a:solidFill>
            <a:srgbClr val="0099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500" b="1" dirty="0">
                <a:solidFill>
                  <a:schemeClr val="tx1"/>
                </a:solidFill>
                <a:latin typeface="Helvetica" panose="020B0604020202020204" pitchFamily="34" charset="0"/>
                <a:cs typeface="Helvetica" panose="020B0604020202020204" pitchFamily="34" charset="0"/>
              </a:rPr>
              <a:t>Agricultural Supply</a:t>
            </a:r>
          </a:p>
        </p:txBody>
      </p:sp>
      <p:pic>
        <p:nvPicPr>
          <p:cNvPr id="16" name="Picture 15">
            <a:extLst>
              <a:ext uri="{FF2B5EF4-FFF2-40B4-BE49-F238E27FC236}">
                <a16:creationId xmlns:a16="http://schemas.microsoft.com/office/drawing/2014/main" id="{9D62FDB2-EE1F-42B2-AA7D-C4231EAD3C9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80848" y="2258933"/>
            <a:ext cx="1506942" cy="1506942"/>
          </a:xfrm>
          <a:prstGeom prst="rect">
            <a:avLst/>
          </a:prstGeom>
        </p:spPr>
      </p:pic>
      <p:sp>
        <p:nvSpPr>
          <p:cNvPr id="17" name="Rounded Rectangle 85">
            <a:extLst>
              <a:ext uri="{FF2B5EF4-FFF2-40B4-BE49-F238E27FC236}">
                <a16:creationId xmlns:a16="http://schemas.microsoft.com/office/drawing/2014/main" id="{D51DF60F-8040-4E52-9D78-148FC90CF6E9}"/>
              </a:ext>
            </a:extLst>
          </p:cNvPr>
          <p:cNvSpPr/>
          <p:nvPr/>
        </p:nvSpPr>
        <p:spPr>
          <a:xfrm rot="16200000">
            <a:off x="2332989" y="4202719"/>
            <a:ext cx="4463418" cy="50819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lumMod val="65000"/>
                  </a:schemeClr>
                </a:solidFill>
                <a:latin typeface="Helvetica" panose="020B0604020202020204" pitchFamily="34" charset="0"/>
                <a:cs typeface="Helvetica" panose="020B0604020202020204" pitchFamily="34" charset="0"/>
              </a:rPr>
              <a:t>GLOBAL FORCES</a:t>
            </a:r>
          </a:p>
        </p:txBody>
      </p:sp>
      <p:sp>
        <p:nvSpPr>
          <p:cNvPr id="18" name="Rounded Rectangle 35">
            <a:extLst>
              <a:ext uri="{FF2B5EF4-FFF2-40B4-BE49-F238E27FC236}">
                <a16:creationId xmlns:a16="http://schemas.microsoft.com/office/drawing/2014/main" id="{EBD72672-228F-40A8-B575-AB366190E8CD}"/>
              </a:ext>
            </a:extLst>
          </p:cNvPr>
          <p:cNvSpPr/>
          <p:nvPr/>
        </p:nvSpPr>
        <p:spPr>
          <a:xfrm>
            <a:off x="10375259" y="3794012"/>
            <a:ext cx="1654254" cy="204243"/>
          </a:xfrm>
          <a:prstGeom prst="roundRect">
            <a:avLst/>
          </a:prstGeom>
          <a:solidFill>
            <a:schemeClr val="bg1">
              <a:alpha val="9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Helvetica" panose="020B0604020202020204" pitchFamily="34" charset="0"/>
                <a:cs typeface="Helvetica" panose="020B0604020202020204" pitchFamily="34" charset="0"/>
              </a:rPr>
              <a:t>Ag. Prices</a:t>
            </a:r>
          </a:p>
        </p:txBody>
      </p:sp>
      <p:sp>
        <p:nvSpPr>
          <p:cNvPr id="19" name="Rounded Rectangle 38">
            <a:extLst>
              <a:ext uri="{FF2B5EF4-FFF2-40B4-BE49-F238E27FC236}">
                <a16:creationId xmlns:a16="http://schemas.microsoft.com/office/drawing/2014/main" id="{E84E1E80-3350-4E97-8A4F-E321ADEED598}"/>
              </a:ext>
            </a:extLst>
          </p:cNvPr>
          <p:cNvSpPr/>
          <p:nvPr/>
        </p:nvSpPr>
        <p:spPr>
          <a:xfrm>
            <a:off x="10372762" y="4054869"/>
            <a:ext cx="1654254" cy="204243"/>
          </a:xfrm>
          <a:prstGeom prst="roundRect">
            <a:avLst/>
          </a:prstGeom>
          <a:solidFill>
            <a:schemeClr val="bg1">
              <a:alpha val="9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Helvetica" panose="020B0604020202020204" pitchFamily="34" charset="0"/>
                <a:cs typeface="Helvetica" panose="020B0604020202020204" pitchFamily="34" charset="0"/>
              </a:rPr>
              <a:t>Undernutrition</a:t>
            </a:r>
          </a:p>
        </p:txBody>
      </p:sp>
      <p:sp>
        <p:nvSpPr>
          <p:cNvPr id="20" name="Rounded Rectangle 39">
            <a:extLst>
              <a:ext uri="{FF2B5EF4-FFF2-40B4-BE49-F238E27FC236}">
                <a16:creationId xmlns:a16="http://schemas.microsoft.com/office/drawing/2014/main" id="{BDB6FCB9-8F6E-4194-BE1E-014CD33EADD0}"/>
              </a:ext>
            </a:extLst>
          </p:cNvPr>
          <p:cNvSpPr/>
          <p:nvPr/>
        </p:nvSpPr>
        <p:spPr>
          <a:xfrm>
            <a:off x="10370963" y="3281191"/>
            <a:ext cx="1654254" cy="204243"/>
          </a:xfrm>
          <a:prstGeom prst="roundRect">
            <a:avLst/>
          </a:prstGeom>
          <a:solidFill>
            <a:schemeClr val="bg1">
              <a:alpha val="9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a:solidFill>
                  <a:schemeClr val="tx1"/>
                </a:solidFill>
                <a:latin typeface="Helvetica" panose="020B0604020202020204" pitchFamily="34" charset="0"/>
                <a:cs typeface="Helvetica" panose="020B0604020202020204" pitchFamily="34" charset="0"/>
              </a:rPr>
              <a:t>Ag.Output</a:t>
            </a:r>
            <a:endParaRPr lang="en-US" sz="1200" dirty="0">
              <a:solidFill>
                <a:schemeClr val="tx1"/>
              </a:solidFill>
              <a:latin typeface="Helvetica" panose="020B0604020202020204" pitchFamily="34" charset="0"/>
              <a:cs typeface="Helvetica" panose="020B0604020202020204" pitchFamily="34" charset="0"/>
            </a:endParaRPr>
          </a:p>
        </p:txBody>
      </p:sp>
      <p:sp>
        <p:nvSpPr>
          <p:cNvPr id="21" name="Rounded Rectangle 42">
            <a:extLst>
              <a:ext uri="{FF2B5EF4-FFF2-40B4-BE49-F238E27FC236}">
                <a16:creationId xmlns:a16="http://schemas.microsoft.com/office/drawing/2014/main" id="{AD750FAB-5005-4ED4-AF69-9BF234793BE3}"/>
              </a:ext>
            </a:extLst>
          </p:cNvPr>
          <p:cNvSpPr/>
          <p:nvPr/>
        </p:nvSpPr>
        <p:spPr>
          <a:xfrm>
            <a:off x="10372762" y="3535286"/>
            <a:ext cx="1654254" cy="204243"/>
          </a:xfrm>
          <a:prstGeom prst="roundRect">
            <a:avLst/>
          </a:prstGeom>
          <a:solidFill>
            <a:schemeClr val="bg1">
              <a:alpha val="9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Helvetica" panose="020B0604020202020204" pitchFamily="34" charset="0"/>
                <a:cs typeface="Helvetica" panose="020B0604020202020204" pitchFamily="34" charset="0"/>
              </a:rPr>
              <a:t>Ag. Land Use</a:t>
            </a:r>
          </a:p>
        </p:txBody>
      </p:sp>
      <p:sp>
        <p:nvSpPr>
          <p:cNvPr id="22" name="Rounded Rectangle 44">
            <a:extLst>
              <a:ext uri="{FF2B5EF4-FFF2-40B4-BE49-F238E27FC236}">
                <a16:creationId xmlns:a16="http://schemas.microsoft.com/office/drawing/2014/main" id="{CEAF6C62-7EE4-4F9C-BDB7-18450FBCF5BA}"/>
              </a:ext>
            </a:extLst>
          </p:cNvPr>
          <p:cNvSpPr/>
          <p:nvPr/>
        </p:nvSpPr>
        <p:spPr>
          <a:xfrm>
            <a:off x="10188910" y="2841332"/>
            <a:ext cx="2009130" cy="17107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b="1" dirty="0">
              <a:solidFill>
                <a:schemeClr val="tx1"/>
              </a:solidFill>
              <a:latin typeface="Helvetica" panose="020B0604020202020204" pitchFamily="34" charset="0"/>
              <a:cs typeface="Helvetica" panose="020B0604020202020204" pitchFamily="34" charset="0"/>
            </a:endParaRPr>
          </a:p>
          <a:p>
            <a:pPr algn="ctr"/>
            <a:r>
              <a:rPr lang="en-US" sz="1500" b="1" dirty="0">
                <a:solidFill>
                  <a:schemeClr val="tx1"/>
                </a:solidFill>
                <a:latin typeface="Helvetica" panose="020B0604020202020204" pitchFamily="34" charset="0"/>
                <a:cs typeface="Helvetica" panose="020B0604020202020204" pitchFamily="34" charset="0"/>
              </a:rPr>
              <a:t>Outcomes*</a:t>
            </a:r>
          </a:p>
        </p:txBody>
      </p:sp>
      <p:sp>
        <p:nvSpPr>
          <p:cNvPr id="23" name="Rounded Rectangle 45">
            <a:extLst>
              <a:ext uri="{FF2B5EF4-FFF2-40B4-BE49-F238E27FC236}">
                <a16:creationId xmlns:a16="http://schemas.microsoft.com/office/drawing/2014/main" id="{C4A367B9-C7CA-4769-AF93-ADCCB3C47886}"/>
              </a:ext>
            </a:extLst>
          </p:cNvPr>
          <p:cNvSpPr/>
          <p:nvPr/>
        </p:nvSpPr>
        <p:spPr>
          <a:xfrm>
            <a:off x="10375486" y="4326558"/>
            <a:ext cx="1654254" cy="204243"/>
          </a:xfrm>
          <a:prstGeom prst="roundRect">
            <a:avLst/>
          </a:prstGeom>
          <a:solidFill>
            <a:schemeClr val="bg1">
              <a:alpha val="9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Helvetica" panose="020B0604020202020204" pitchFamily="34" charset="0"/>
                <a:cs typeface="Helvetica" panose="020B0604020202020204" pitchFamily="34" charset="0"/>
              </a:rPr>
              <a:t>Land Use Emission</a:t>
            </a:r>
          </a:p>
        </p:txBody>
      </p:sp>
      <p:cxnSp>
        <p:nvCxnSpPr>
          <p:cNvPr id="24" name="Straight Arrow Connector 23">
            <a:extLst>
              <a:ext uri="{FF2B5EF4-FFF2-40B4-BE49-F238E27FC236}">
                <a16:creationId xmlns:a16="http://schemas.microsoft.com/office/drawing/2014/main" id="{6673CCC9-F0C3-4C44-A8A7-BDEA5C6CDC0C}"/>
              </a:ext>
            </a:extLst>
          </p:cNvPr>
          <p:cNvCxnSpPr/>
          <p:nvPr/>
        </p:nvCxnSpPr>
        <p:spPr>
          <a:xfrm>
            <a:off x="7236384" y="3009857"/>
            <a:ext cx="2778459" cy="0"/>
          </a:xfrm>
          <a:prstGeom prst="straightConnector1">
            <a:avLst/>
          </a:prstGeom>
          <a:ln>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sp>
        <p:nvSpPr>
          <p:cNvPr id="25" name="Rounded Rectangle 24">
            <a:extLst>
              <a:ext uri="{FF2B5EF4-FFF2-40B4-BE49-F238E27FC236}">
                <a16:creationId xmlns:a16="http://schemas.microsoft.com/office/drawing/2014/main" id="{B0253164-96AD-41E2-8E36-21AFB39CA7C9}"/>
              </a:ext>
            </a:extLst>
          </p:cNvPr>
          <p:cNvSpPr/>
          <p:nvPr/>
        </p:nvSpPr>
        <p:spPr>
          <a:xfrm>
            <a:off x="7474675" y="3908263"/>
            <a:ext cx="1785895" cy="1775273"/>
          </a:xfrm>
          <a:prstGeom prst="round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500" b="1" dirty="0">
                <a:solidFill>
                  <a:schemeClr val="tx1"/>
                </a:solidFill>
                <a:latin typeface="Helvetica" panose="020B0604020202020204" pitchFamily="34" charset="0"/>
                <a:cs typeface="Helvetica" panose="020B0604020202020204" pitchFamily="34" charset="0"/>
              </a:rPr>
              <a:t>Local Environmental Constraints</a:t>
            </a:r>
          </a:p>
          <a:p>
            <a:pPr algn="ctr"/>
            <a:endParaRPr lang="en-US" sz="1200" dirty="0">
              <a:solidFill>
                <a:schemeClr val="tx1"/>
              </a:solidFill>
              <a:latin typeface="Helvetica" panose="020B0604020202020204" pitchFamily="34" charset="0"/>
              <a:cs typeface="Helvetica" panose="020B0604020202020204" pitchFamily="34" charset="0"/>
            </a:endParaRPr>
          </a:p>
          <a:p>
            <a:pPr algn="ctr"/>
            <a:r>
              <a:rPr lang="en-US" sz="1200" dirty="0">
                <a:solidFill>
                  <a:schemeClr val="tx1"/>
                </a:solidFill>
                <a:latin typeface="Helvetica" panose="020B0604020202020204" pitchFamily="34" charset="0"/>
                <a:cs typeface="Helvetica" panose="020B0604020202020204" pitchFamily="34" charset="0"/>
              </a:rPr>
              <a:t>Water Use</a:t>
            </a:r>
          </a:p>
          <a:p>
            <a:pPr algn="ctr"/>
            <a:r>
              <a:rPr lang="en-US" sz="1200" dirty="0">
                <a:solidFill>
                  <a:schemeClr val="tx1"/>
                </a:solidFill>
                <a:latin typeface="Helvetica" panose="020B0604020202020204" pitchFamily="34" charset="0"/>
                <a:cs typeface="Helvetica" panose="020B0604020202020204" pitchFamily="34" charset="0"/>
              </a:rPr>
              <a:t>Nitrogen</a:t>
            </a:r>
          </a:p>
          <a:p>
            <a:pPr algn="ctr"/>
            <a:r>
              <a:rPr lang="en-US" sz="1200" dirty="0">
                <a:solidFill>
                  <a:schemeClr val="tx1"/>
                </a:solidFill>
                <a:latin typeface="Helvetica" panose="020B0604020202020204" pitchFamily="34" charset="0"/>
                <a:cs typeface="Helvetica" panose="020B0604020202020204" pitchFamily="34" charset="0"/>
              </a:rPr>
              <a:t>Land Use</a:t>
            </a:r>
          </a:p>
          <a:p>
            <a:pPr algn="ctr"/>
            <a:endParaRPr lang="en-US" sz="1500" b="1" dirty="0">
              <a:solidFill>
                <a:schemeClr val="tx1"/>
              </a:solidFill>
              <a:latin typeface="Helvetica" panose="020B0604020202020204" pitchFamily="34" charset="0"/>
              <a:cs typeface="Helvetica" panose="020B0604020202020204" pitchFamily="34" charset="0"/>
            </a:endParaRPr>
          </a:p>
          <a:p>
            <a:pPr algn="ctr"/>
            <a:endParaRPr lang="en-US" sz="1500" b="1" dirty="0">
              <a:solidFill>
                <a:schemeClr val="tx1"/>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39581151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E9F8F8-DAD6-4516-BA2E-B090EC45E55E}"/>
              </a:ext>
            </a:extLst>
          </p:cNvPr>
          <p:cNvSpPr>
            <a:spLocks noGrp="1"/>
          </p:cNvSpPr>
          <p:nvPr>
            <p:ph type="title"/>
          </p:nvPr>
        </p:nvSpPr>
        <p:spPr>
          <a:xfrm>
            <a:off x="0" y="65157"/>
            <a:ext cx="12192000" cy="894399"/>
          </a:xfrm>
        </p:spPr>
        <p:txBody>
          <a:bodyPr>
            <a:normAutofit/>
          </a:bodyPr>
          <a:lstStyle/>
          <a:p>
            <a:r>
              <a:rPr lang="en-US" sz="4000" b="1" dirty="0"/>
              <a:t>Connecting WBM with </a:t>
            </a:r>
            <a:r>
              <a:rPr lang="en-US" sz="4000" b="1" dirty="0" err="1"/>
              <a:t>SIMPLEg</a:t>
            </a:r>
            <a:r>
              <a:rPr lang="en-US" sz="4000" b="1" dirty="0"/>
              <a:t> through functional forms</a:t>
            </a:r>
          </a:p>
        </p:txBody>
      </p:sp>
      <p:graphicFrame>
        <p:nvGraphicFramePr>
          <p:cNvPr id="4" name="Content Placeholder 3">
            <a:extLst>
              <a:ext uri="{FF2B5EF4-FFF2-40B4-BE49-F238E27FC236}">
                <a16:creationId xmlns:a16="http://schemas.microsoft.com/office/drawing/2014/main" id="{48FBC348-C4F3-439F-A1C2-8BD3602D3462}"/>
              </a:ext>
            </a:extLst>
          </p:cNvPr>
          <p:cNvGraphicFramePr>
            <a:graphicFrameLocks noGrp="1"/>
          </p:cNvGraphicFramePr>
          <p:nvPr>
            <p:ph sz="half" idx="1"/>
          </p:nvPr>
        </p:nvGraphicFramePr>
        <p:xfrm>
          <a:off x="5577348" y="1837433"/>
          <a:ext cx="6614652" cy="4351338"/>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Box 3">
            <a:extLst>
              <a:ext uri="{FF2B5EF4-FFF2-40B4-BE49-F238E27FC236}">
                <a16:creationId xmlns:a16="http://schemas.microsoft.com/office/drawing/2014/main" id="{B1484BC4-AB2C-48D2-ADFC-309143851463}"/>
              </a:ext>
            </a:extLst>
          </p:cNvPr>
          <p:cNvSpPr txBox="1"/>
          <p:nvPr/>
        </p:nvSpPr>
        <p:spPr>
          <a:xfrm>
            <a:off x="10362455" y="2203504"/>
            <a:ext cx="746842" cy="531659"/>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just">
              <a:lnSpc>
                <a:spcPct val="150000"/>
              </a:lnSpc>
              <a:spcBef>
                <a:spcPts val="0"/>
              </a:spcBef>
              <a:spcAft>
                <a:spcPts val="0"/>
              </a:spcAft>
            </a:pPr>
            <a:r>
              <a:rPr lang="en-US" sz="2000" dirty="0">
                <a:effectLst/>
                <a:latin typeface="Times New Roman" panose="02020603050405020304" pitchFamily="18" charset="0"/>
                <a:ea typeface="SimSun" panose="02010600030101010101" pitchFamily="2" charset="-122"/>
              </a:rPr>
              <a:t>drip</a:t>
            </a:r>
          </a:p>
        </p:txBody>
      </p:sp>
      <p:sp>
        <p:nvSpPr>
          <p:cNvPr id="6" name="Text Box 3">
            <a:extLst>
              <a:ext uri="{FF2B5EF4-FFF2-40B4-BE49-F238E27FC236}">
                <a16:creationId xmlns:a16="http://schemas.microsoft.com/office/drawing/2014/main" id="{609766BB-E9E0-4095-973E-BD5AC58ADB7E}"/>
              </a:ext>
            </a:extLst>
          </p:cNvPr>
          <p:cNvSpPr txBox="1"/>
          <p:nvPr/>
        </p:nvSpPr>
        <p:spPr>
          <a:xfrm>
            <a:off x="9389062" y="3481443"/>
            <a:ext cx="746842" cy="531659"/>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just">
              <a:lnSpc>
                <a:spcPct val="150000"/>
              </a:lnSpc>
              <a:spcBef>
                <a:spcPts val="0"/>
              </a:spcBef>
              <a:spcAft>
                <a:spcPts val="0"/>
              </a:spcAft>
            </a:pPr>
            <a:r>
              <a:rPr lang="en-US" sz="2000" dirty="0">
                <a:effectLst/>
                <a:latin typeface="Times New Roman" panose="02020603050405020304" pitchFamily="18" charset="0"/>
                <a:ea typeface="SimSun" panose="02010600030101010101" pitchFamily="2" charset="-122"/>
              </a:rPr>
              <a:t>pivot</a:t>
            </a:r>
          </a:p>
        </p:txBody>
      </p:sp>
      <p:sp>
        <p:nvSpPr>
          <p:cNvPr id="7" name="Text Box 3">
            <a:extLst>
              <a:ext uri="{FF2B5EF4-FFF2-40B4-BE49-F238E27FC236}">
                <a16:creationId xmlns:a16="http://schemas.microsoft.com/office/drawing/2014/main" id="{1C66BF7B-53E3-4D69-85A4-DF43E9CBC6C3}"/>
              </a:ext>
            </a:extLst>
          </p:cNvPr>
          <p:cNvSpPr txBox="1"/>
          <p:nvPr/>
        </p:nvSpPr>
        <p:spPr>
          <a:xfrm>
            <a:off x="7963384" y="4291296"/>
            <a:ext cx="1022144" cy="531659"/>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just">
              <a:lnSpc>
                <a:spcPct val="150000"/>
              </a:lnSpc>
              <a:spcBef>
                <a:spcPts val="0"/>
              </a:spcBef>
              <a:spcAft>
                <a:spcPts val="0"/>
              </a:spcAft>
            </a:pPr>
            <a:r>
              <a:rPr lang="en-US" sz="2000" dirty="0">
                <a:effectLst/>
                <a:latin typeface="Times New Roman" panose="02020603050405020304" pitchFamily="18" charset="0"/>
                <a:ea typeface="SimSun" panose="02010600030101010101" pitchFamily="2" charset="-122"/>
              </a:rPr>
              <a:t>gravity</a:t>
            </a:r>
          </a:p>
        </p:txBody>
      </p:sp>
      <p:graphicFrame>
        <p:nvGraphicFramePr>
          <p:cNvPr id="11" name="Content Placeholder 9">
            <a:extLst>
              <a:ext uri="{FF2B5EF4-FFF2-40B4-BE49-F238E27FC236}">
                <a16:creationId xmlns:a16="http://schemas.microsoft.com/office/drawing/2014/main" id="{35B66B59-D8ED-6A4B-9377-8FD98DA100B5}"/>
              </a:ext>
            </a:extLst>
          </p:cNvPr>
          <p:cNvGraphicFramePr>
            <a:graphicFrameLocks noGrp="1"/>
          </p:cNvGraphicFramePr>
          <p:nvPr>
            <p:ph sz="half" idx="2"/>
          </p:nvPr>
        </p:nvGraphicFramePr>
        <p:xfrm>
          <a:off x="89727" y="1837433"/>
          <a:ext cx="5181600" cy="4351338"/>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11">
            <a:extLst>
              <a:ext uri="{FF2B5EF4-FFF2-40B4-BE49-F238E27FC236}">
                <a16:creationId xmlns:a16="http://schemas.microsoft.com/office/drawing/2014/main" id="{96619AAF-F636-EC4F-926A-4D9C3FC3ACF4}"/>
              </a:ext>
            </a:extLst>
          </p:cNvPr>
          <p:cNvSpPr txBox="1"/>
          <p:nvPr/>
        </p:nvSpPr>
        <p:spPr>
          <a:xfrm>
            <a:off x="320858" y="1021487"/>
            <a:ext cx="4719339" cy="646331"/>
          </a:xfrm>
          <a:prstGeom prst="rect">
            <a:avLst/>
          </a:prstGeom>
          <a:noFill/>
        </p:spPr>
        <p:txBody>
          <a:bodyPr wrap="square" rtlCol="0">
            <a:spAutoFit/>
          </a:bodyPr>
          <a:lstStyle/>
          <a:p>
            <a:pPr marL="234950" indent="-234950"/>
            <a:r>
              <a:rPr lang="en-US" dirty="0"/>
              <a:t>1. Groundwater depth change (WBM output) to energy expense (</a:t>
            </a:r>
            <a:r>
              <a:rPr lang="en-US" dirty="0" err="1"/>
              <a:t>SIMPLEg</a:t>
            </a:r>
            <a:r>
              <a:rPr lang="en-US" dirty="0"/>
              <a:t> input)</a:t>
            </a:r>
          </a:p>
        </p:txBody>
      </p:sp>
      <p:sp>
        <p:nvSpPr>
          <p:cNvPr id="13" name="Rectangle 12">
            <a:extLst>
              <a:ext uri="{FF2B5EF4-FFF2-40B4-BE49-F238E27FC236}">
                <a16:creationId xmlns:a16="http://schemas.microsoft.com/office/drawing/2014/main" id="{66E4A38E-64BF-874E-BD79-8FFD20126344}"/>
              </a:ext>
            </a:extLst>
          </p:cNvPr>
          <p:cNvSpPr/>
          <p:nvPr/>
        </p:nvSpPr>
        <p:spPr>
          <a:xfrm>
            <a:off x="89727" y="1021487"/>
            <a:ext cx="5407962" cy="5255135"/>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90E63A6-A263-514B-8A23-180D2F8EF989}"/>
              </a:ext>
            </a:extLst>
          </p:cNvPr>
          <p:cNvSpPr/>
          <p:nvPr/>
        </p:nvSpPr>
        <p:spPr>
          <a:xfrm>
            <a:off x="5497688" y="1021486"/>
            <a:ext cx="6614651" cy="5255135"/>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5584FBED-241C-AC4C-A3A2-814FD5C5130B}"/>
              </a:ext>
            </a:extLst>
          </p:cNvPr>
          <p:cNvSpPr txBox="1"/>
          <p:nvPr/>
        </p:nvSpPr>
        <p:spPr>
          <a:xfrm>
            <a:off x="5728820" y="1021485"/>
            <a:ext cx="6383519" cy="646331"/>
          </a:xfrm>
          <a:prstGeom prst="rect">
            <a:avLst/>
          </a:prstGeom>
          <a:noFill/>
        </p:spPr>
        <p:txBody>
          <a:bodyPr wrap="square" rtlCol="0">
            <a:spAutoFit/>
          </a:bodyPr>
          <a:lstStyle/>
          <a:p>
            <a:pPr marL="234950" indent="-234950"/>
            <a:r>
              <a:rPr lang="en-US" dirty="0"/>
              <a:t>2. Irrigation equipment change (</a:t>
            </a:r>
            <a:r>
              <a:rPr lang="en-US" dirty="0" err="1"/>
              <a:t>SIMPLEg</a:t>
            </a:r>
            <a:r>
              <a:rPr lang="en-US" dirty="0"/>
              <a:t> output) to irrigation  efficiency change (WBM input)</a:t>
            </a:r>
          </a:p>
        </p:txBody>
      </p:sp>
    </p:spTree>
    <p:extLst>
      <p:ext uri="{BB962C8B-B14F-4D97-AF65-F5344CB8AC3E}">
        <p14:creationId xmlns:p14="http://schemas.microsoft.com/office/powerpoint/2010/main" val="19433949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0B707781-B034-4A4B-82CB-2C8B6EFD9A5C}"/>
              </a:ext>
            </a:extLst>
          </p:cNvPr>
          <p:cNvSpPr>
            <a:spLocks noGrp="1"/>
          </p:cNvSpPr>
          <p:nvPr>
            <p:ph type="body" idx="1"/>
          </p:nvPr>
        </p:nvSpPr>
        <p:spPr>
          <a:xfrm>
            <a:off x="261118" y="1681163"/>
            <a:ext cx="5736457" cy="823912"/>
          </a:xfrm>
        </p:spPr>
        <p:txBody>
          <a:bodyPr/>
          <a:lstStyle/>
          <a:p>
            <a:r>
              <a:rPr lang="en-US" dirty="0"/>
              <a:t>Change in irrigated area</a:t>
            </a:r>
          </a:p>
        </p:txBody>
      </p:sp>
      <p:pic>
        <p:nvPicPr>
          <p:cNvPr id="7" name="Content Placeholder 6" descr="Chart, scatter chart&#10;&#10;Description automatically generated">
            <a:extLst>
              <a:ext uri="{FF2B5EF4-FFF2-40B4-BE49-F238E27FC236}">
                <a16:creationId xmlns:a16="http://schemas.microsoft.com/office/drawing/2014/main" id="{ECD34D7B-ABA0-4564-A298-E94E974B0754}"/>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13044" t="26818" r="-580" b="28276"/>
          <a:stretch/>
        </p:blipFill>
        <p:spPr>
          <a:xfrm>
            <a:off x="106899" y="2756134"/>
            <a:ext cx="5738740" cy="2944022"/>
          </a:xfrm>
        </p:spPr>
      </p:pic>
      <p:sp>
        <p:nvSpPr>
          <p:cNvPr id="9" name="Text Placeholder 8">
            <a:extLst>
              <a:ext uri="{FF2B5EF4-FFF2-40B4-BE49-F238E27FC236}">
                <a16:creationId xmlns:a16="http://schemas.microsoft.com/office/drawing/2014/main" id="{122F3C30-D413-46E2-A108-C9728BE4CC8F}"/>
              </a:ext>
            </a:extLst>
          </p:cNvPr>
          <p:cNvSpPr>
            <a:spLocks noGrp="1"/>
          </p:cNvSpPr>
          <p:nvPr>
            <p:ph type="body" sz="quarter" idx="3"/>
          </p:nvPr>
        </p:nvSpPr>
        <p:spPr/>
        <p:txBody>
          <a:bodyPr/>
          <a:lstStyle/>
          <a:p>
            <a:r>
              <a:rPr lang="en-US" dirty="0"/>
              <a:t>Change in rainfed area</a:t>
            </a:r>
          </a:p>
        </p:txBody>
      </p:sp>
      <p:pic>
        <p:nvPicPr>
          <p:cNvPr id="12" name="Content Placeholder 11" descr="Chart, scatter chart&#10;&#10;Description automatically generated">
            <a:extLst>
              <a:ext uri="{FF2B5EF4-FFF2-40B4-BE49-F238E27FC236}">
                <a16:creationId xmlns:a16="http://schemas.microsoft.com/office/drawing/2014/main" id="{7CFFCA77-D31F-482A-B638-18C3AEC40838}"/>
              </a:ext>
            </a:extLst>
          </p:cNvPr>
          <p:cNvPicPr>
            <a:picLocks noGrp="1" noChangeAspect="1"/>
          </p:cNvPicPr>
          <p:nvPr>
            <p:ph sz="quarter" idx="4"/>
          </p:nvPr>
        </p:nvPicPr>
        <p:blipFill rotWithShape="1">
          <a:blip r:embed="rId3">
            <a:extLst>
              <a:ext uri="{28A0092B-C50C-407E-A947-70E740481C1C}">
                <a14:useLocalDpi xmlns:a14="http://schemas.microsoft.com/office/drawing/2010/main" val="0"/>
              </a:ext>
            </a:extLst>
          </a:blip>
          <a:srcRect l="13640" t="28326" b="29722"/>
          <a:stretch/>
        </p:blipFill>
        <p:spPr>
          <a:xfrm>
            <a:off x="6346362" y="2865780"/>
            <a:ext cx="5584520" cy="2712855"/>
          </a:xfrm>
        </p:spPr>
      </p:pic>
      <p:sp>
        <p:nvSpPr>
          <p:cNvPr id="10" name="Title 1">
            <a:extLst>
              <a:ext uri="{FF2B5EF4-FFF2-40B4-BE49-F238E27FC236}">
                <a16:creationId xmlns:a16="http://schemas.microsoft.com/office/drawing/2014/main" id="{1E92A242-C0CF-2346-ACC1-5D8EEDBD06B2}"/>
              </a:ext>
            </a:extLst>
          </p:cNvPr>
          <p:cNvSpPr txBox="1">
            <a:spLocks/>
          </p:cNvSpPr>
          <p:nvPr/>
        </p:nvSpPr>
        <p:spPr>
          <a:xfrm>
            <a:off x="76200" y="291079"/>
            <a:ext cx="12192000" cy="89439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20000"/>
              </a:lnSpc>
            </a:pPr>
            <a:r>
              <a:rPr lang="en-US" sz="4000" b="1" dirty="0"/>
              <a:t>Connecting WBM with </a:t>
            </a:r>
            <a:r>
              <a:rPr lang="en-US" sz="4000" b="1" dirty="0" err="1"/>
              <a:t>SIMPLEg</a:t>
            </a:r>
            <a:r>
              <a:rPr lang="en-US" sz="4000" b="1" dirty="0"/>
              <a:t> through direct grid-level changes in shared model concepts.</a:t>
            </a:r>
          </a:p>
        </p:txBody>
      </p:sp>
      <p:sp>
        <p:nvSpPr>
          <p:cNvPr id="5" name="TextBox 4">
            <a:extLst>
              <a:ext uri="{FF2B5EF4-FFF2-40B4-BE49-F238E27FC236}">
                <a16:creationId xmlns:a16="http://schemas.microsoft.com/office/drawing/2014/main" id="{025B6443-0E04-AC41-B208-34C84533FEA4}"/>
              </a:ext>
            </a:extLst>
          </p:cNvPr>
          <p:cNvSpPr txBox="1"/>
          <p:nvPr/>
        </p:nvSpPr>
        <p:spPr>
          <a:xfrm>
            <a:off x="4247631" y="2571468"/>
            <a:ext cx="1286934" cy="36933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dirty="0"/>
              <a:t>% change</a:t>
            </a:r>
          </a:p>
        </p:txBody>
      </p:sp>
      <p:sp>
        <p:nvSpPr>
          <p:cNvPr id="11" name="TextBox 10">
            <a:extLst>
              <a:ext uri="{FF2B5EF4-FFF2-40B4-BE49-F238E27FC236}">
                <a16:creationId xmlns:a16="http://schemas.microsoft.com/office/drawing/2014/main" id="{A2F62A45-8D86-E54E-A792-24BE750FF1A7}"/>
              </a:ext>
            </a:extLst>
          </p:cNvPr>
          <p:cNvSpPr txBox="1"/>
          <p:nvPr/>
        </p:nvSpPr>
        <p:spPr>
          <a:xfrm>
            <a:off x="10430933" y="2605790"/>
            <a:ext cx="1286934" cy="36933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dirty="0"/>
              <a:t>% change</a:t>
            </a:r>
          </a:p>
        </p:txBody>
      </p:sp>
      <p:sp>
        <p:nvSpPr>
          <p:cNvPr id="6" name="TextBox 5">
            <a:extLst>
              <a:ext uri="{FF2B5EF4-FFF2-40B4-BE49-F238E27FC236}">
                <a16:creationId xmlns:a16="http://schemas.microsoft.com/office/drawing/2014/main" id="{D0B4142C-D327-2E42-8D01-62687E4020AE}"/>
              </a:ext>
            </a:extLst>
          </p:cNvPr>
          <p:cNvSpPr txBox="1"/>
          <p:nvPr/>
        </p:nvSpPr>
        <p:spPr>
          <a:xfrm>
            <a:off x="474133" y="2505075"/>
            <a:ext cx="1873956" cy="369332"/>
          </a:xfrm>
          <a:prstGeom prst="rect">
            <a:avLst/>
          </a:prstGeom>
          <a:noFill/>
        </p:spPr>
        <p:txBody>
          <a:bodyPr wrap="square" rtlCol="0">
            <a:spAutoFit/>
          </a:bodyPr>
          <a:lstStyle/>
          <a:p>
            <a:r>
              <a:rPr lang="en-US" dirty="0" err="1"/>
              <a:t>SIMPLEg</a:t>
            </a:r>
            <a:r>
              <a:rPr lang="en-US" dirty="0"/>
              <a:t> </a:t>
            </a:r>
            <a:r>
              <a:rPr lang="en-US" dirty="0">
                <a:sym typeface="Wingdings" pitchFamily="2" charset="2"/>
              </a:rPr>
              <a:t> WBM</a:t>
            </a:r>
            <a:endParaRPr lang="en-US" dirty="0"/>
          </a:p>
        </p:txBody>
      </p:sp>
      <p:sp>
        <p:nvSpPr>
          <p:cNvPr id="13" name="TextBox 12">
            <a:extLst>
              <a:ext uri="{FF2B5EF4-FFF2-40B4-BE49-F238E27FC236}">
                <a16:creationId xmlns:a16="http://schemas.microsoft.com/office/drawing/2014/main" id="{A272492F-6700-674D-8025-4CD412A71DA0}"/>
              </a:ext>
            </a:extLst>
          </p:cNvPr>
          <p:cNvSpPr txBox="1"/>
          <p:nvPr/>
        </p:nvSpPr>
        <p:spPr>
          <a:xfrm>
            <a:off x="6657436" y="2399476"/>
            <a:ext cx="1873956" cy="369332"/>
          </a:xfrm>
          <a:prstGeom prst="rect">
            <a:avLst/>
          </a:prstGeom>
          <a:noFill/>
        </p:spPr>
        <p:txBody>
          <a:bodyPr wrap="square" rtlCol="0">
            <a:spAutoFit/>
          </a:bodyPr>
          <a:lstStyle/>
          <a:p>
            <a:r>
              <a:rPr lang="en-US" dirty="0" err="1"/>
              <a:t>SIMPLEg</a:t>
            </a:r>
            <a:r>
              <a:rPr lang="en-US" dirty="0"/>
              <a:t> </a:t>
            </a:r>
            <a:r>
              <a:rPr lang="en-US" dirty="0">
                <a:sym typeface="Wingdings" pitchFamily="2" charset="2"/>
              </a:rPr>
              <a:t> WBM</a:t>
            </a:r>
            <a:endParaRPr lang="en-US" dirty="0"/>
          </a:p>
        </p:txBody>
      </p:sp>
    </p:spTree>
    <p:extLst>
      <p:ext uri="{BB962C8B-B14F-4D97-AF65-F5344CB8AC3E}">
        <p14:creationId xmlns:p14="http://schemas.microsoft.com/office/powerpoint/2010/main" val="28904368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47A31C-12EB-4B97-BD2F-A0CDEED6C85C}"/>
              </a:ext>
            </a:extLst>
          </p:cNvPr>
          <p:cNvSpPr>
            <a:spLocks noGrp="1"/>
          </p:cNvSpPr>
          <p:nvPr>
            <p:ph type="title"/>
          </p:nvPr>
        </p:nvSpPr>
        <p:spPr/>
        <p:txBody>
          <a:bodyPr>
            <a:normAutofit/>
          </a:bodyPr>
          <a:lstStyle/>
          <a:p>
            <a:r>
              <a:rPr lang="en-US" b="1" dirty="0"/>
              <a:t>Examples of WBM inputs:</a:t>
            </a:r>
            <a:br>
              <a:rPr lang="en-US" dirty="0"/>
            </a:br>
            <a:r>
              <a:rPr lang="en-US" dirty="0"/>
              <a:t>weather, changes 2010-2015</a:t>
            </a:r>
          </a:p>
        </p:txBody>
      </p:sp>
      <p:sp>
        <p:nvSpPr>
          <p:cNvPr id="3" name="Text Placeholder 2">
            <a:extLst>
              <a:ext uri="{FF2B5EF4-FFF2-40B4-BE49-F238E27FC236}">
                <a16:creationId xmlns:a16="http://schemas.microsoft.com/office/drawing/2014/main" id="{F011A670-3807-40EC-91F2-234BFA9850AE}"/>
              </a:ext>
            </a:extLst>
          </p:cNvPr>
          <p:cNvSpPr>
            <a:spLocks noGrp="1"/>
          </p:cNvSpPr>
          <p:nvPr>
            <p:ph type="body" idx="1"/>
          </p:nvPr>
        </p:nvSpPr>
        <p:spPr/>
        <p:txBody>
          <a:bodyPr/>
          <a:lstStyle/>
          <a:p>
            <a:r>
              <a:rPr lang="en-US" dirty="0"/>
              <a:t>Precipitation (mm) </a:t>
            </a:r>
          </a:p>
        </p:txBody>
      </p:sp>
      <p:sp>
        <p:nvSpPr>
          <p:cNvPr id="5" name="Text Placeholder 4">
            <a:extLst>
              <a:ext uri="{FF2B5EF4-FFF2-40B4-BE49-F238E27FC236}">
                <a16:creationId xmlns:a16="http://schemas.microsoft.com/office/drawing/2014/main" id="{36025063-2259-4379-A603-A76B7583854D}"/>
              </a:ext>
            </a:extLst>
          </p:cNvPr>
          <p:cNvSpPr>
            <a:spLocks noGrp="1"/>
          </p:cNvSpPr>
          <p:nvPr>
            <p:ph type="body" sz="quarter" idx="3"/>
          </p:nvPr>
        </p:nvSpPr>
        <p:spPr/>
        <p:txBody>
          <a:bodyPr/>
          <a:lstStyle/>
          <a:p>
            <a:r>
              <a:rPr lang="en-US" dirty="0"/>
              <a:t>Air temperature (C)</a:t>
            </a:r>
          </a:p>
        </p:txBody>
      </p:sp>
      <p:pic>
        <p:nvPicPr>
          <p:cNvPr id="31" name="Content Placeholder 30" descr="A close up of a map&#10;&#10;Description automatically generated">
            <a:extLst>
              <a:ext uri="{FF2B5EF4-FFF2-40B4-BE49-F238E27FC236}">
                <a16:creationId xmlns:a16="http://schemas.microsoft.com/office/drawing/2014/main" id="{460AE35A-FB71-412A-AA04-013A28B52D37}"/>
              </a:ext>
            </a:extLst>
          </p:cNvPr>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6172200" y="2606142"/>
            <a:ext cx="5183188" cy="3482454"/>
          </a:xfrm>
        </p:spPr>
      </p:pic>
      <p:pic>
        <p:nvPicPr>
          <p:cNvPr id="35" name="Content Placeholder 34" descr="A close up of a map&#10;&#10;Description automatically generated">
            <a:extLst>
              <a:ext uri="{FF2B5EF4-FFF2-40B4-BE49-F238E27FC236}">
                <a16:creationId xmlns:a16="http://schemas.microsoft.com/office/drawing/2014/main" id="{A28F77A7-B3B6-4A29-9405-018866D6F80B}"/>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839788" y="2614675"/>
            <a:ext cx="5157787" cy="3465388"/>
          </a:xfrm>
        </p:spPr>
      </p:pic>
    </p:spTree>
    <p:extLst>
      <p:ext uri="{BB962C8B-B14F-4D97-AF65-F5344CB8AC3E}">
        <p14:creationId xmlns:p14="http://schemas.microsoft.com/office/powerpoint/2010/main" val="27191104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3FC0945-8FC6-4203-9B71-5FA11B44C9B8}"/>
              </a:ext>
            </a:extLst>
          </p:cNvPr>
          <p:cNvSpPr>
            <a:spLocks noGrp="1"/>
          </p:cNvSpPr>
          <p:nvPr>
            <p:ph type="title"/>
          </p:nvPr>
        </p:nvSpPr>
        <p:spPr/>
        <p:txBody>
          <a:bodyPr>
            <a:normAutofit/>
          </a:bodyPr>
          <a:lstStyle/>
          <a:p>
            <a:r>
              <a:rPr lang="en-US" b="1" dirty="0"/>
              <a:t>Examples of WBM baseline (W0) outputs: </a:t>
            </a:r>
            <a:br>
              <a:rPr lang="en-US" dirty="0"/>
            </a:br>
            <a:r>
              <a:rPr lang="en-US" dirty="0"/>
              <a:t>Agronomic irrigation requirement, 2010-2015</a:t>
            </a:r>
          </a:p>
        </p:txBody>
      </p:sp>
      <p:sp>
        <p:nvSpPr>
          <p:cNvPr id="9" name="Text Placeholder 8">
            <a:extLst>
              <a:ext uri="{FF2B5EF4-FFF2-40B4-BE49-F238E27FC236}">
                <a16:creationId xmlns:a16="http://schemas.microsoft.com/office/drawing/2014/main" id="{C7DF58CE-DDAB-4D82-B679-3F4A92360064}"/>
              </a:ext>
            </a:extLst>
          </p:cNvPr>
          <p:cNvSpPr>
            <a:spLocks noGrp="1"/>
          </p:cNvSpPr>
          <p:nvPr>
            <p:ph type="body" idx="1"/>
          </p:nvPr>
        </p:nvSpPr>
        <p:spPr/>
        <p:txBody>
          <a:bodyPr/>
          <a:lstStyle/>
          <a:p>
            <a:r>
              <a:rPr lang="en-US" dirty="0"/>
              <a:t>ET of rainfed crops (mm)</a:t>
            </a:r>
          </a:p>
        </p:txBody>
      </p:sp>
      <p:sp>
        <p:nvSpPr>
          <p:cNvPr id="11" name="Text Placeholder 10">
            <a:extLst>
              <a:ext uri="{FF2B5EF4-FFF2-40B4-BE49-F238E27FC236}">
                <a16:creationId xmlns:a16="http://schemas.microsoft.com/office/drawing/2014/main" id="{0A7825E0-FD28-4BA0-AF8B-61FE31353F20}"/>
              </a:ext>
            </a:extLst>
          </p:cNvPr>
          <p:cNvSpPr>
            <a:spLocks noGrp="1"/>
          </p:cNvSpPr>
          <p:nvPr>
            <p:ph type="body" sz="quarter" idx="3"/>
          </p:nvPr>
        </p:nvSpPr>
        <p:spPr/>
        <p:txBody>
          <a:bodyPr/>
          <a:lstStyle/>
          <a:p>
            <a:r>
              <a:rPr lang="en-US" dirty="0"/>
              <a:t>Irrigation requirement (mm)</a:t>
            </a:r>
          </a:p>
        </p:txBody>
      </p:sp>
      <p:pic>
        <p:nvPicPr>
          <p:cNvPr id="20" name="Content Placeholder 19" descr="A close up of a map&#10;&#10;Description automatically generated">
            <a:extLst>
              <a:ext uri="{FF2B5EF4-FFF2-40B4-BE49-F238E27FC236}">
                <a16:creationId xmlns:a16="http://schemas.microsoft.com/office/drawing/2014/main" id="{A27986DB-845F-4882-8D2D-80DA63147600}"/>
              </a:ext>
            </a:extLst>
          </p:cNvPr>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6172200" y="2606142"/>
            <a:ext cx="5183188" cy="3482454"/>
          </a:xfrm>
        </p:spPr>
      </p:pic>
      <p:pic>
        <p:nvPicPr>
          <p:cNvPr id="18" name="Content Placeholder 17" descr="A close up of a map&#10;&#10;Description automatically generated">
            <a:extLst>
              <a:ext uri="{FF2B5EF4-FFF2-40B4-BE49-F238E27FC236}">
                <a16:creationId xmlns:a16="http://schemas.microsoft.com/office/drawing/2014/main" id="{2E335F14-6AEC-424F-B2FE-84BA4747E027}"/>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839788" y="2614675"/>
            <a:ext cx="5157787" cy="3465388"/>
          </a:xfrm>
        </p:spPr>
      </p:pic>
    </p:spTree>
    <p:extLst>
      <p:ext uri="{BB962C8B-B14F-4D97-AF65-F5344CB8AC3E}">
        <p14:creationId xmlns:p14="http://schemas.microsoft.com/office/powerpoint/2010/main" val="29473371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11F43-B2C9-4335-BAFD-440B9F64610D}"/>
              </a:ext>
            </a:extLst>
          </p:cNvPr>
          <p:cNvSpPr>
            <a:spLocks noGrp="1"/>
          </p:cNvSpPr>
          <p:nvPr>
            <p:ph type="title"/>
          </p:nvPr>
        </p:nvSpPr>
        <p:spPr/>
        <p:txBody>
          <a:bodyPr/>
          <a:lstStyle/>
          <a:p>
            <a:r>
              <a:rPr lang="en-US" b="1" dirty="0"/>
              <a:t>Examples of WBM baseline (W0) outputs: </a:t>
            </a:r>
            <a:br>
              <a:rPr lang="en-US" dirty="0"/>
            </a:br>
            <a:r>
              <a:rPr lang="en-US" dirty="0"/>
              <a:t>water supply, 2010-2015 </a:t>
            </a:r>
          </a:p>
        </p:txBody>
      </p:sp>
      <p:sp>
        <p:nvSpPr>
          <p:cNvPr id="13" name="Text Placeholder 12">
            <a:extLst>
              <a:ext uri="{FF2B5EF4-FFF2-40B4-BE49-F238E27FC236}">
                <a16:creationId xmlns:a16="http://schemas.microsoft.com/office/drawing/2014/main" id="{753F5EBE-3772-4DF4-B981-479146C671BB}"/>
              </a:ext>
            </a:extLst>
          </p:cNvPr>
          <p:cNvSpPr>
            <a:spLocks noGrp="1"/>
          </p:cNvSpPr>
          <p:nvPr>
            <p:ph type="body" idx="1"/>
          </p:nvPr>
        </p:nvSpPr>
        <p:spPr/>
        <p:txBody>
          <a:bodyPr/>
          <a:lstStyle/>
          <a:p>
            <a:r>
              <a:rPr lang="en-US" dirty="0"/>
              <a:t>Reservoir storage (m3)</a:t>
            </a:r>
          </a:p>
        </p:txBody>
      </p:sp>
      <p:sp>
        <p:nvSpPr>
          <p:cNvPr id="14" name="Text Placeholder 13">
            <a:extLst>
              <a:ext uri="{FF2B5EF4-FFF2-40B4-BE49-F238E27FC236}">
                <a16:creationId xmlns:a16="http://schemas.microsoft.com/office/drawing/2014/main" id="{1B068D7C-4DAC-47A6-9E66-6814230528C9}"/>
              </a:ext>
            </a:extLst>
          </p:cNvPr>
          <p:cNvSpPr>
            <a:spLocks noGrp="1"/>
          </p:cNvSpPr>
          <p:nvPr>
            <p:ph type="body" sz="quarter" idx="3"/>
          </p:nvPr>
        </p:nvSpPr>
        <p:spPr/>
        <p:txBody>
          <a:bodyPr/>
          <a:lstStyle/>
          <a:p>
            <a:r>
              <a:rPr lang="en-US" dirty="0"/>
              <a:t>Groundwater head (m)</a:t>
            </a:r>
          </a:p>
        </p:txBody>
      </p:sp>
      <p:pic>
        <p:nvPicPr>
          <p:cNvPr id="30" name="Content Placeholder 24" descr="A close up of a map&#10;&#10;Description automatically generated">
            <a:extLst>
              <a:ext uri="{FF2B5EF4-FFF2-40B4-BE49-F238E27FC236}">
                <a16:creationId xmlns:a16="http://schemas.microsoft.com/office/drawing/2014/main" id="{FBB51285-D447-416D-8C9A-54685EAB383D}"/>
              </a:ext>
            </a:extLst>
          </p:cNvPr>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6172200" y="2606142"/>
            <a:ext cx="5183188" cy="3482454"/>
          </a:xfrm>
        </p:spPr>
      </p:pic>
      <p:pic>
        <p:nvPicPr>
          <p:cNvPr id="6" name="Content Placeholder 5" descr="A close up of a map&#10;&#10;Description automatically generated">
            <a:extLst>
              <a:ext uri="{FF2B5EF4-FFF2-40B4-BE49-F238E27FC236}">
                <a16:creationId xmlns:a16="http://schemas.microsoft.com/office/drawing/2014/main" id="{FCFDC373-11EA-4328-A095-E92B8C04235F}"/>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839788" y="2614675"/>
            <a:ext cx="5157787" cy="3465388"/>
          </a:xfrm>
        </p:spPr>
      </p:pic>
    </p:spTree>
    <p:extLst>
      <p:ext uri="{BB962C8B-B14F-4D97-AF65-F5344CB8AC3E}">
        <p14:creationId xmlns:p14="http://schemas.microsoft.com/office/powerpoint/2010/main" val="17596591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23CD0-85F4-4F53-8177-40ED307C03AE}"/>
              </a:ext>
            </a:extLst>
          </p:cNvPr>
          <p:cNvSpPr>
            <a:spLocks noGrp="1"/>
          </p:cNvSpPr>
          <p:nvPr>
            <p:ph type="title"/>
          </p:nvPr>
        </p:nvSpPr>
        <p:spPr/>
        <p:txBody>
          <a:bodyPr/>
          <a:lstStyle/>
          <a:p>
            <a:r>
              <a:rPr lang="en-US" b="1" dirty="0"/>
              <a:t>1- Groundwater head in WBM to groundwater supply in SIMPLE-g </a:t>
            </a:r>
          </a:p>
        </p:txBody>
      </p:sp>
      <p:sp>
        <p:nvSpPr>
          <p:cNvPr id="6" name="Content Placeholder 5">
            <a:extLst>
              <a:ext uri="{FF2B5EF4-FFF2-40B4-BE49-F238E27FC236}">
                <a16:creationId xmlns:a16="http://schemas.microsoft.com/office/drawing/2014/main" id="{F9FB0722-473A-4715-B352-5F7C9D393F1B}"/>
              </a:ext>
            </a:extLst>
          </p:cNvPr>
          <p:cNvSpPr>
            <a:spLocks noGrp="1"/>
          </p:cNvSpPr>
          <p:nvPr>
            <p:ph sz="half" idx="1"/>
          </p:nvPr>
        </p:nvSpPr>
        <p:spPr/>
        <p:txBody>
          <a:bodyPr/>
          <a:lstStyle/>
          <a:p>
            <a:r>
              <a:rPr lang="en-US" dirty="0"/>
              <a:t>In economics, water supply represents the </a:t>
            </a:r>
            <a:r>
              <a:rPr lang="en-US" b="1" dirty="0"/>
              <a:t>marginal (incremental) costs </a:t>
            </a:r>
            <a:r>
              <a:rPr lang="en-US" dirty="0"/>
              <a:t>of providing more water.</a:t>
            </a:r>
          </a:p>
          <a:p>
            <a:endParaRPr lang="en-US" dirty="0"/>
          </a:p>
          <a:p>
            <a:r>
              <a:rPr lang="en-US" dirty="0"/>
              <a:t>At this stage, we looked at </a:t>
            </a:r>
            <a:r>
              <a:rPr lang="en-US" b="1" dirty="0"/>
              <a:t>USDA Census of Irrigation</a:t>
            </a:r>
            <a:r>
              <a:rPr lang="en-US" dirty="0"/>
              <a:t> to find a relationship between groundwater head and total pumping costs by state. </a:t>
            </a:r>
          </a:p>
        </p:txBody>
      </p:sp>
      <p:graphicFrame>
        <p:nvGraphicFramePr>
          <p:cNvPr id="10" name="Content Placeholder 9">
            <a:extLst>
              <a:ext uri="{FF2B5EF4-FFF2-40B4-BE49-F238E27FC236}">
                <a16:creationId xmlns:a16="http://schemas.microsoft.com/office/drawing/2014/main" id="{47F5456F-FB94-459E-BB3D-8AFE69D0F978}"/>
              </a:ext>
            </a:extLst>
          </p:cNvPr>
          <p:cNvGraphicFramePr>
            <a:graphicFrameLocks noGrp="1"/>
          </p:cNvGraphicFramePr>
          <p:nvPr>
            <p:ph sz="half" idx="2"/>
            <p:extLst>
              <p:ext uri="{D42A27DB-BD31-4B8C-83A1-F6EECF244321}">
                <p14:modId xmlns:p14="http://schemas.microsoft.com/office/powerpoint/2010/main" val="759358052"/>
              </p:ext>
            </p:extLst>
          </p:nvPr>
        </p:nvGraphicFramePr>
        <p:xfrm>
          <a:off x="6172200" y="1825625"/>
          <a:ext cx="5181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425778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F4453-63C1-483A-9EA6-22DCB672EBD2}"/>
              </a:ext>
            </a:extLst>
          </p:cNvPr>
          <p:cNvSpPr>
            <a:spLocks noGrp="1"/>
          </p:cNvSpPr>
          <p:nvPr>
            <p:ph type="title"/>
          </p:nvPr>
        </p:nvSpPr>
        <p:spPr/>
        <p:txBody>
          <a:bodyPr/>
          <a:lstStyle/>
          <a:p>
            <a:r>
              <a:rPr lang="en-US" b="1" dirty="0"/>
              <a:t>2- Changes in agronomic water requirement AFWATER: (water productivity)</a:t>
            </a:r>
          </a:p>
        </p:txBody>
      </p:sp>
      <p:pic>
        <p:nvPicPr>
          <p:cNvPr id="5" name="Content Placeholder 4" descr="A close up of a map&#10;&#10;Description automatically generated">
            <a:extLst>
              <a:ext uri="{FF2B5EF4-FFF2-40B4-BE49-F238E27FC236}">
                <a16:creationId xmlns:a16="http://schemas.microsoft.com/office/drawing/2014/main" id="{B6A54A84-7C90-4A8F-93E9-D6EC25BFFE58}"/>
              </a:ext>
            </a:extLst>
          </p:cNvPr>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l="11907"/>
          <a:stretch/>
        </p:blipFill>
        <p:spPr>
          <a:xfrm>
            <a:off x="324463" y="1953740"/>
            <a:ext cx="6400802" cy="4134734"/>
          </a:xfrm>
        </p:spPr>
      </p:pic>
      <p:sp>
        <p:nvSpPr>
          <p:cNvPr id="3" name="Content Placeholder 2">
            <a:extLst>
              <a:ext uri="{FF2B5EF4-FFF2-40B4-BE49-F238E27FC236}">
                <a16:creationId xmlns:a16="http://schemas.microsoft.com/office/drawing/2014/main" id="{1B6ED29A-2322-4219-AA2C-5E2E297323E5}"/>
              </a:ext>
            </a:extLst>
          </p:cNvPr>
          <p:cNvSpPr>
            <a:spLocks noGrp="1"/>
          </p:cNvSpPr>
          <p:nvPr>
            <p:ph sz="half" idx="2"/>
          </p:nvPr>
        </p:nvSpPr>
        <p:spPr>
          <a:xfrm>
            <a:off x="6941574" y="1825625"/>
            <a:ext cx="4412226" cy="4351338"/>
          </a:xfrm>
        </p:spPr>
        <p:txBody>
          <a:bodyPr/>
          <a:lstStyle/>
          <a:p>
            <a:r>
              <a:rPr lang="en-US" dirty="0"/>
              <a:t>In hot years, more water is required to produce a given amount of crop output.</a:t>
            </a:r>
          </a:p>
          <a:p>
            <a:endParaRPr lang="en-US" dirty="0"/>
          </a:p>
          <a:p>
            <a:r>
              <a:rPr lang="en-US" dirty="0"/>
              <a:t>In other words, the same amount of water will produce less crop output in hot years than normal years.</a:t>
            </a:r>
          </a:p>
        </p:txBody>
      </p:sp>
    </p:spTree>
    <p:extLst>
      <p:ext uri="{BB962C8B-B14F-4D97-AF65-F5344CB8AC3E}">
        <p14:creationId xmlns:p14="http://schemas.microsoft.com/office/powerpoint/2010/main" val="13887898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C15FDB1-0124-4D61-A4B0-DB15FCA86317}"/>
              </a:ext>
            </a:extLst>
          </p:cNvPr>
          <p:cNvSpPr>
            <a:spLocks noGrp="1"/>
          </p:cNvSpPr>
          <p:nvPr>
            <p:ph type="title"/>
          </p:nvPr>
        </p:nvSpPr>
        <p:spPr/>
        <p:txBody>
          <a:bodyPr/>
          <a:lstStyle/>
          <a:p>
            <a:r>
              <a:rPr lang="en-US" dirty="0"/>
              <a:t>There are technical challenges in measuring the </a:t>
            </a:r>
            <a:r>
              <a:rPr lang="en-US" sz="6600" b="1" dirty="0"/>
              <a:t>impacts</a:t>
            </a:r>
            <a:r>
              <a:rPr lang="en-US" dirty="0"/>
              <a:t> and evaluating the </a:t>
            </a:r>
            <a:r>
              <a:rPr lang="en-US" sz="6600" b="1" dirty="0"/>
              <a:t>solutions</a:t>
            </a:r>
            <a:endParaRPr lang="en-US" b="1" dirty="0"/>
          </a:p>
        </p:txBody>
      </p:sp>
      <p:sp>
        <p:nvSpPr>
          <p:cNvPr id="5" name="Text Placeholder 4">
            <a:extLst>
              <a:ext uri="{FF2B5EF4-FFF2-40B4-BE49-F238E27FC236}">
                <a16:creationId xmlns:a16="http://schemas.microsoft.com/office/drawing/2014/main" id="{01C42848-DF73-4737-844D-87467017B3CB}"/>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293194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735CD83-74EF-4A04-8D8C-67D4395EF359}"/>
              </a:ext>
            </a:extLst>
          </p:cNvPr>
          <p:cNvPicPr>
            <a:picLocks noChangeAspect="1"/>
          </p:cNvPicPr>
          <p:nvPr/>
        </p:nvPicPr>
        <p:blipFill rotWithShape="1">
          <a:blip r:embed="rId2"/>
          <a:srcRect t="15730"/>
          <a:stretch/>
        </p:blipFill>
        <p:spPr>
          <a:xfrm>
            <a:off x="20" y="10"/>
            <a:ext cx="12191981" cy="6857990"/>
          </a:xfrm>
          <a:prstGeom prst="rect">
            <a:avLst/>
          </a:prstGeom>
        </p:spPr>
      </p:pic>
      <p:sp>
        <p:nvSpPr>
          <p:cNvPr id="11" name="Rectangle 10">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9873"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73AAC7D-4DC3-4190-8F89-4A50794836A0}"/>
              </a:ext>
            </a:extLst>
          </p:cNvPr>
          <p:cNvSpPr>
            <a:spLocks noGrp="1"/>
          </p:cNvSpPr>
          <p:nvPr>
            <p:ph type="title"/>
          </p:nvPr>
        </p:nvSpPr>
        <p:spPr>
          <a:xfrm>
            <a:off x="643467" y="321734"/>
            <a:ext cx="6891186" cy="1135737"/>
          </a:xfrm>
        </p:spPr>
        <p:txBody>
          <a:bodyPr>
            <a:normAutofit/>
          </a:bodyPr>
          <a:lstStyle/>
          <a:p>
            <a:r>
              <a:rPr lang="en-US" sz="3600"/>
              <a:t>Progress so far:</a:t>
            </a:r>
          </a:p>
        </p:txBody>
      </p:sp>
      <p:grpSp>
        <p:nvGrpSpPr>
          <p:cNvPr id="13" name="Group 12">
            <a:extLst>
              <a:ext uri="{FF2B5EF4-FFF2-40B4-BE49-F238E27FC236}">
                <a16:creationId xmlns:a16="http://schemas.microsoft.com/office/drawing/2014/main" id="{07EAA094-9CF6-4695-958A-33D9BCAA947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123132" y="713128"/>
            <a:ext cx="1068867" cy="2126625"/>
            <a:chOff x="10918968" y="713127"/>
            <a:chExt cx="1273032" cy="2532832"/>
          </a:xfrm>
        </p:grpSpPr>
        <p:sp>
          <p:nvSpPr>
            <p:cNvPr id="14" name="Rectangle 13">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 name="Isosceles Triangle 16">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4">
            <a:extLst>
              <a:ext uri="{FF2B5EF4-FFF2-40B4-BE49-F238E27FC236}">
                <a16:creationId xmlns:a16="http://schemas.microsoft.com/office/drawing/2014/main" id="{AF4F90F0-64EC-4D9E-9616-CD7463417C4C}"/>
              </a:ext>
            </a:extLst>
          </p:cNvPr>
          <p:cNvGraphicFramePr>
            <a:graphicFrameLocks noGrp="1"/>
          </p:cNvGraphicFramePr>
          <p:nvPr>
            <p:ph idx="1"/>
            <p:extLst>
              <p:ext uri="{D42A27DB-BD31-4B8C-83A1-F6EECF244321}">
                <p14:modId xmlns:p14="http://schemas.microsoft.com/office/powerpoint/2010/main" val="1858404850"/>
              </p:ext>
            </p:extLst>
          </p:nvPr>
        </p:nvGraphicFramePr>
        <p:xfrm>
          <a:off x="643467" y="1457472"/>
          <a:ext cx="6891187" cy="52590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673794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2048A-B54E-9342-A25E-7541AA39C19E}"/>
              </a:ext>
            </a:extLst>
          </p:cNvPr>
          <p:cNvSpPr>
            <a:spLocks noGrp="1"/>
          </p:cNvSpPr>
          <p:nvPr>
            <p:ph type="title"/>
          </p:nvPr>
        </p:nvSpPr>
        <p:spPr>
          <a:xfrm>
            <a:off x="838200" y="709682"/>
            <a:ext cx="10515600" cy="1325563"/>
          </a:xfrm>
        </p:spPr>
        <p:txBody>
          <a:bodyPr>
            <a:normAutofit fontScale="90000"/>
          </a:bodyPr>
          <a:lstStyle/>
          <a:p>
            <a:r>
              <a:rPr lang="en-US" dirty="0"/>
              <a:t>WBM (W1S1) simulation: </a:t>
            </a:r>
            <a:br>
              <a:rPr lang="en-US" dirty="0"/>
            </a:br>
            <a:r>
              <a:rPr lang="en-US" b="1" dirty="0"/>
              <a:t>Change in groundwater irrigation due to cropland and irrigation efficiency changes from SIMPLE-G</a:t>
            </a:r>
            <a:br>
              <a:rPr lang="en-US" dirty="0"/>
            </a:br>
            <a:endParaRPr lang="en-US" dirty="0"/>
          </a:p>
        </p:txBody>
      </p:sp>
      <p:pic>
        <p:nvPicPr>
          <p:cNvPr id="5" name="Picture 4" descr="A picture containing diagram&#10;&#10;Description automatically generated">
            <a:extLst>
              <a:ext uri="{FF2B5EF4-FFF2-40B4-BE49-F238E27FC236}">
                <a16:creationId xmlns:a16="http://schemas.microsoft.com/office/drawing/2014/main" id="{0099BA36-F1B6-C142-8200-9BB20927F59D}"/>
              </a:ext>
            </a:extLst>
          </p:cNvPr>
          <p:cNvPicPr>
            <a:picLocks noChangeAspect="1"/>
          </p:cNvPicPr>
          <p:nvPr/>
        </p:nvPicPr>
        <p:blipFill rotWithShape="1">
          <a:blip r:embed="rId2">
            <a:extLst>
              <a:ext uri="{28A0092B-C50C-407E-A947-70E740481C1C}">
                <a14:useLocalDpi xmlns:a14="http://schemas.microsoft.com/office/drawing/2010/main" val="0"/>
              </a:ext>
            </a:extLst>
          </a:blip>
          <a:srcRect t="26015" b="8858"/>
          <a:stretch/>
        </p:blipFill>
        <p:spPr>
          <a:xfrm>
            <a:off x="337932" y="2035245"/>
            <a:ext cx="8607809" cy="4484825"/>
          </a:xfrm>
          <a:prstGeom prst="rect">
            <a:avLst/>
          </a:prstGeom>
        </p:spPr>
      </p:pic>
      <p:sp>
        <p:nvSpPr>
          <p:cNvPr id="6" name="TextBox 5">
            <a:extLst>
              <a:ext uri="{FF2B5EF4-FFF2-40B4-BE49-F238E27FC236}">
                <a16:creationId xmlns:a16="http://schemas.microsoft.com/office/drawing/2014/main" id="{6EBAB1FD-3405-3F48-BB8A-32F9A60F4F18}"/>
              </a:ext>
            </a:extLst>
          </p:cNvPr>
          <p:cNvSpPr txBox="1"/>
          <p:nvPr/>
        </p:nvSpPr>
        <p:spPr>
          <a:xfrm>
            <a:off x="7885043" y="2035245"/>
            <a:ext cx="1060698" cy="369332"/>
          </a:xfrm>
          <a:prstGeom prst="rect">
            <a:avLst/>
          </a:prstGeom>
          <a:noFill/>
        </p:spPr>
        <p:txBody>
          <a:bodyPr wrap="square" rtlCol="0">
            <a:spAutoFit/>
          </a:bodyPr>
          <a:lstStyle/>
          <a:p>
            <a:r>
              <a:rPr lang="en-US" dirty="0"/>
              <a:t>mm/Year</a:t>
            </a:r>
          </a:p>
        </p:txBody>
      </p:sp>
      <p:sp>
        <p:nvSpPr>
          <p:cNvPr id="10" name="TextBox 9">
            <a:extLst>
              <a:ext uri="{FF2B5EF4-FFF2-40B4-BE49-F238E27FC236}">
                <a16:creationId xmlns:a16="http://schemas.microsoft.com/office/drawing/2014/main" id="{41CEE4CA-7E80-1842-8DDD-83D7295CD70F}"/>
              </a:ext>
            </a:extLst>
          </p:cNvPr>
          <p:cNvSpPr txBox="1"/>
          <p:nvPr/>
        </p:nvSpPr>
        <p:spPr>
          <a:xfrm>
            <a:off x="8295861" y="5261113"/>
            <a:ext cx="3299791" cy="923330"/>
          </a:xfrm>
          <a:prstGeom prst="rect">
            <a:avLst/>
          </a:prstGeom>
          <a:noFill/>
        </p:spPr>
        <p:txBody>
          <a:bodyPr wrap="square" rtlCol="0">
            <a:spAutoFit/>
          </a:bodyPr>
          <a:lstStyle/>
          <a:p>
            <a:r>
              <a:rPr lang="en-US" i="1" dirty="0">
                <a:solidFill>
                  <a:schemeClr val="bg1">
                    <a:lumMod val="50000"/>
                  </a:schemeClr>
                </a:solidFill>
              </a:rPr>
              <a:t>Preliminary: this result will likely change as we develop the best model parameterizations</a:t>
            </a:r>
          </a:p>
        </p:txBody>
      </p:sp>
    </p:spTree>
    <p:extLst>
      <p:ext uri="{BB962C8B-B14F-4D97-AF65-F5344CB8AC3E}">
        <p14:creationId xmlns:p14="http://schemas.microsoft.com/office/powerpoint/2010/main" val="20834910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33EB9-22FC-4D8B-8439-3E9F7D7F0062}"/>
              </a:ext>
            </a:extLst>
          </p:cNvPr>
          <p:cNvSpPr>
            <a:spLocks noGrp="1"/>
          </p:cNvSpPr>
          <p:nvPr>
            <p:ph type="title"/>
          </p:nvPr>
        </p:nvSpPr>
        <p:spPr/>
        <p:txBody>
          <a:bodyPr/>
          <a:lstStyle/>
          <a:p>
            <a:r>
              <a:rPr lang="en-US" b="1" dirty="0"/>
              <a:t>Challenges for economists</a:t>
            </a:r>
          </a:p>
        </p:txBody>
      </p:sp>
      <p:sp>
        <p:nvSpPr>
          <p:cNvPr id="3" name="Content Placeholder 2">
            <a:extLst>
              <a:ext uri="{FF2B5EF4-FFF2-40B4-BE49-F238E27FC236}">
                <a16:creationId xmlns:a16="http://schemas.microsoft.com/office/drawing/2014/main" id="{55E4151D-F7C7-423B-B006-78A89675CC97}"/>
              </a:ext>
            </a:extLst>
          </p:cNvPr>
          <p:cNvSpPr>
            <a:spLocks noGrp="1"/>
          </p:cNvSpPr>
          <p:nvPr>
            <p:ph idx="1"/>
          </p:nvPr>
        </p:nvSpPr>
        <p:spPr/>
        <p:txBody>
          <a:bodyPr>
            <a:normAutofit/>
          </a:bodyPr>
          <a:lstStyle/>
          <a:p>
            <a:r>
              <a:rPr lang="en-US" dirty="0"/>
              <a:t>Economic models have been criticized for narrow disciplinary perspective and simplified assumptions on:</a:t>
            </a:r>
          </a:p>
          <a:p>
            <a:pPr lvl="1"/>
            <a:r>
              <a:rPr lang="en-US" dirty="0"/>
              <a:t>water availability (environmental supply)</a:t>
            </a:r>
          </a:p>
          <a:p>
            <a:pPr lvl="1"/>
            <a:r>
              <a:rPr lang="en-US" dirty="0"/>
              <a:t>plants water requirements (agronomic demand)</a:t>
            </a:r>
          </a:p>
          <a:p>
            <a:pPr lvl="1"/>
            <a:endParaRPr lang="en-US" dirty="0"/>
          </a:p>
          <a:p>
            <a:r>
              <a:rPr lang="en-US" dirty="0"/>
              <a:t> Economic models fail to capture the critical hydrological dynamics including:</a:t>
            </a:r>
          </a:p>
          <a:p>
            <a:pPr lvl="1"/>
            <a:r>
              <a:rPr lang="en-US" dirty="0"/>
              <a:t>The interactions between surface water and groundwater</a:t>
            </a:r>
          </a:p>
          <a:p>
            <a:pPr lvl="1"/>
            <a:r>
              <a:rPr lang="en-US" dirty="0"/>
              <a:t>The impacts of upstream decisions on downstream water availability</a:t>
            </a:r>
          </a:p>
          <a:p>
            <a:pPr lvl="1"/>
            <a:endParaRPr lang="en-US" dirty="0"/>
          </a:p>
        </p:txBody>
      </p:sp>
    </p:spTree>
    <p:extLst>
      <p:ext uri="{BB962C8B-B14F-4D97-AF65-F5344CB8AC3E}">
        <p14:creationId xmlns:p14="http://schemas.microsoft.com/office/powerpoint/2010/main" val="13200373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33EB9-22FC-4D8B-8439-3E9F7D7F0062}"/>
              </a:ext>
            </a:extLst>
          </p:cNvPr>
          <p:cNvSpPr>
            <a:spLocks noGrp="1"/>
          </p:cNvSpPr>
          <p:nvPr>
            <p:ph type="title"/>
          </p:nvPr>
        </p:nvSpPr>
        <p:spPr/>
        <p:txBody>
          <a:bodyPr/>
          <a:lstStyle/>
          <a:p>
            <a:r>
              <a:rPr lang="en-US" b="1" dirty="0"/>
              <a:t>Challenges for hydrologists </a:t>
            </a:r>
          </a:p>
        </p:txBody>
      </p:sp>
      <p:sp>
        <p:nvSpPr>
          <p:cNvPr id="3" name="Content Placeholder 2">
            <a:extLst>
              <a:ext uri="{FF2B5EF4-FFF2-40B4-BE49-F238E27FC236}">
                <a16:creationId xmlns:a16="http://schemas.microsoft.com/office/drawing/2014/main" id="{55E4151D-F7C7-423B-B006-78A89675CC97}"/>
              </a:ext>
            </a:extLst>
          </p:cNvPr>
          <p:cNvSpPr>
            <a:spLocks noGrp="1"/>
          </p:cNvSpPr>
          <p:nvPr>
            <p:ph idx="1"/>
          </p:nvPr>
        </p:nvSpPr>
        <p:spPr/>
        <p:txBody>
          <a:bodyPr>
            <a:normAutofit/>
          </a:bodyPr>
          <a:lstStyle/>
          <a:p>
            <a:r>
              <a:rPr lang="en-US" dirty="0"/>
              <a:t>Hydrological models have been criticized for simplified assumptions on:</a:t>
            </a:r>
          </a:p>
          <a:p>
            <a:pPr lvl="1"/>
            <a:r>
              <a:rPr lang="en-US" dirty="0"/>
              <a:t>Decisions about irrigation efficiency (technology)</a:t>
            </a:r>
          </a:p>
          <a:p>
            <a:pPr lvl="1"/>
            <a:r>
              <a:rPr lang="en-US" dirty="0"/>
              <a:t>Decisions about irrigation and rainfed extension</a:t>
            </a:r>
          </a:p>
          <a:p>
            <a:pPr lvl="1"/>
            <a:r>
              <a:rPr lang="en-US" dirty="0"/>
              <a:t>Decisions about irrigation intensity (economic vs agronomic optimum)</a:t>
            </a:r>
          </a:p>
          <a:p>
            <a:pPr lvl="1"/>
            <a:endParaRPr lang="en-US" dirty="0"/>
          </a:p>
          <a:p>
            <a:endParaRPr lang="en-US" dirty="0"/>
          </a:p>
        </p:txBody>
      </p:sp>
    </p:spTree>
    <p:extLst>
      <p:ext uri="{BB962C8B-B14F-4D97-AF65-F5344CB8AC3E}">
        <p14:creationId xmlns:p14="http://schemas.microsoft.com/office/powerpoint/2010/main" val="19356763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9BFC7C-FE1D-4EF1-9984-57F221158C0A}"/>
              </a:ext>
            </a:extLst>
          </p:cNvPr>
          <p:cNvSpPr>
            <a:spLocks noGrp="1"/>
          </p:cNvSpPr>
          <p:nvPr>
            <p:ph type="title"/>
          </p:nvPr>
        </p:nvSpPr>
        <p:spPr/>
        <p:txBody>
          <a:bodyPr>
            <a:normAutofit fontScale="90000"/>
          </a:bodyPr>
          <a:lstStyle/>
          <a:p>
            <a:r>
              <a:rPr lang="en-US" dirty="0"/>
              <a:t>Therefore, the results of disciplinary studies are biased images of the relationships between water management </a:t>
            </a:r>
            <a:r>
              <a:rPr lang="en-US" b="1" dirty="0"/>
              <a:t>decisions</a:t>
            </a:r>
            <a:r>
              <a:rPr lang="en-US" dirty="0"/>
              <a:t> and water </a:t>
            </a:r>
            <a:r>
              <a:rPr lang="en-US" b="1" dirty="0"/>
              <a:t>resources</a:t>
            </a:r>
          </a:p>
        </p:txBody>
      </p:sp>
      <p:sp>
        <p:nvSpPr>
          <p:cNvPr id="3" name="Text Placeholder 2">
            <a:extLst>
              <a:ext uri="{FF2B5EF4-FFF2-40B4-BE49-F238E27FC236}">
                <a16:creationId xmlns:a16="http://schemas.microsoft.com/office/drawing/2014/main" id="{7344C1A3-37EE-4BE5-97C5-B04923CBB6A2}"/>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4718175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5" name="Rectangle 24">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7" name="Rectangle 26">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2805C3C-3EA8-47FE-B1FA-23522A6BBFBA}"/>
              </a:ext>
            </a:extLst>
          </p:cNvPr>
          <p:cNvSpPr>
            <a:spLocks noGrp="1"/>
          </p:cNvSpPr>
          <p:nvPr>
            <p:ph type="title"/>
          </p:nvPr>
        </p:nvSpPr>
        <p:spPr>
          <a:xfrm>
            <a:off x="1115568" y="548640"/>
            <a:ext cx="10168128" cy="1179576"/>
          </a:xfrm>
        </p:spPr>
        <p:txBody>
          <a:bodyPr>
            <a:normAutofit fontScale="90000"/>
          </a:bodyPr>
          <a:lstStyle/>
          <a:p>
            <a:r>
              <a:rPr lang="en-US" sz="4000" dirty="0"/>
              <a:t>Suggested approach: </a:t>
            </a:r>
            <a:r>
              <a:rPr lang="en-US" sz="4000" i="1" dirty="0"/>
              <a:t>Linking</a:t>
            </a:r>
            <a:r>
              <a:rPr lang="en-US" sz="4000" dirty="0"/>
              <a:t> </a:t>
            </a:r>
            <a:r>
              <a:rPr lang="en-US" sz="4000" i="1" dirty="0"/>
              <a:t>the best of both worlds</a:t>
            </a:r>
            <a:endParaRPr lang="en-US" sz="4000" dirty="0"/>
          </a:p>
        </p:txBody>
      </p:sp>
      <p:sp>
        <p:nvSpPr>
          <p:cNvPr id="29" name="Rectangle 28">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4E89DBF8-179F-469E-AAC2-22BA19D43A68}"/>
              </a:ext>
            </a:extLst>
          </p:cNvPr>
          <p:cNvSpPr>
            <a:spLocks noGrp="1"/>
          </p:cNvSpPr>
          <p:nvPr>
            <p:ph idx="1"/>
          </p:nvPr>
        </p:nvSpPr>
        <p:spPr>
          <a:xfrm>
            <a:off x="498834" y="2146227"/>
            <a:ext cx="11535122" cy="4319887"/>
          </a:xfrm>
        </p:spPr>
        <p:txBody>
          <a:bodyPr>
            <a:noAutofit/>
          </a:bodyPr>
          <a:lstStyle/>
          <a:p>
            <a:r>
              <a:rPr lang="en-US" sz="2400" b="1" dirty="0"/>
              <a:t>SIMPLE-g </a:t>
            </a:r>
          </a:p>
          <a:p>
            <a:pPr lvl="1"/>
            <a:r>
              <a:rPr lang="en-US" dirty="0"/>
              <a:t>is an economic model of land use and agricultural markets,</a:t>
            </a:r>
          </a:p>
          <a:p>
            <a:pPr lvl="1"/>
            <a:r>
              <a:rPr lang="en-US" dirty="0"/>
              <a:t>can model the social system responses to environmental changes</a:t>
            </a:r>
          </a:p>
          <a:p>
            <a:pPr lvl="1"/>
            <a:endParaRPr lang="en-US" dirty="0"/>
          </a:p>
          <a:p>
            <a:r>
              <a:rPr lang="en-US" sz="2400" b="1" dirty="0"/>
              <a:t>WBM</a:t>
            </a:r>
          </a:p>
          <a:p>
            <a:pPr lvl="1"/>
            <a:r>
              <a:rPr lang="en-US" dirty="0"/>
              <a:t>is a macro-scale hydrological model,</a:t>
            </a:r>
          </a:p>
          <a:p>
            <a:pPr lvl="1"/>
            <a:r>
              <a:rPr lang="en-US" dirty="0"/>
              <a:t>can model the water system responses to weather and agricultural changes</a:t>
            </a:r>
          </a:p>
          <a:p>
            <a:pPr lvl="1"/>
            <a:endParaRPr lang="en-US" dirty="0"/>
          </a:p>
          <a:p>
            <a:r>
              <a:rPr lang="en-US" sz="2400" b="1" dirty="0"/>
              <a:t>Solution to the problems outlined in earlier slides:</a:t>
            </a:r>
          </a:p>
          <a:p>
            <a:pPr marL="0" indent="0">
              <a:buNone/>
            </a:pPr>
            <a:r>
              <a:rPr lang="en-US" sz="2400" dirty="0"/>
              <a:t>Link these models together so that neither the biophysical nor the economics are ignored!</a:t>
            </a:r>
          </a:p>
        </p:txBody>
      </p:sp>
    </p:spTree>
    <p:extLst>
      <p:ext uri="{BB962C8B-B14F-4D97-AF65-F5344CB8AC3E}">
        <p14:creationId xmlns:p14="http://schemas.microsoft.com/office/powerpoint/2010/main" val="35337842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1C11F43-B2C9-4335-BAFD-440B9F64610D}"/>
              </a:ext>
            </a:extLst>
          </p:cNvPr>
          <p:cNvSpPr>
            <a:spLocks noGrp="1"/>
          </p:cNvSpPr>
          <p:nvPr>
            <p:ph type="title"/>
          </p:nvPr>
        </p:nvSpPr>
        <p:spPr>
          <a:xfrm>
            <a:off x="838200" y="556995"/>
            <a:ext cx="10515600" cy="1133693"/>
          </a:xfrm>
        </p:spPr>
        <p:txBody>
          <a:bodyPr>
            <a:normAutofit/>
          </a:bodyPr>
          <a:lstStyle/>
          <a:p>
            <a:r>
              <a:rPr lang="en-US" sz="3600" dirty="0"/>
              <a:t>Linking the biophysical and economic components of agricultural production</a:t>
            </a:r>
          </a:p>
        </p:txBody>
      </p:sp>
      <p:graphicFrame>
        <p:nvGraphicFramePr>
          <p:cNvPr id="6" name="Content Placeholder 3">
            <a:extLst>
              <a:ext uri="{FF2B5EF4-FFF2-40B4-BE49-F238E27FC236}">
                <a16:creationId xmlns:a16="http://schemas.microsoft.com/office/drawing/2014/main" id="{92B1413D-5DB8-4B60-BE93-9010A0689840}"/>
              </a:ext>
            </a:extLst>
          </p:cNvPr>
          <p:cNvGraphicFramePr>
            <a:graphicFrameLocks noGrp="1"/>
          </p:cNvGraphicFramePr>
          <p:nvPr>
            <p:ph idx="1"/>
            <p:extLst>
              <p:ext uri="{D42A27DB-BD31-4B8C-83A1-F6EECF244321}">
                <p14:modId xmlns:p14="http://schemas.microsoft.com/office/powerpoint/2010/main" val="193819265"/>
              </p:ext>
            </p:extLst>
          </p:nvPr>
        </p:nvGraphicFramePr>
        <p:xfrm>
          <a:off x="326923" y="1845290"/>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0" name="Rectangle: Rounded Corners 19">
            <a:extLst>
              <a:ext uri="{FF2B5EF4-FFF2-40B4-BE49-F238E27FC236}">
                <a16:creationId xmlns:a16="http://schemas.microsoft.com/office/drawing/2014/main" id="{F4307BEF-4BD3-4EB5-A091-74F7F6A7769A}"/>
              </a:ext>
            </a:extLst>
          </p:cNvPr>
          <p:cNvSpPr/>
          <p:nvPr/>
        </p:nvSpPr>
        <p:spPr>
          <a:xfrm>
            <a:off x="5732207" y="2015177"/>
            <a:ext cx="4965290" cy="4246053"/>
          </a:xfrm>
          <a:prstGeom prst="roundRect">
            <a:avLst/>
          </a:prstGeom>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6EFC0638-9F3F-4D59-94E4-F3FE8445D7AA}"/>
              </a:ext>
            </a:extLst>
          </p:cNvPr>
          <p:cNvSpPr/>
          <p:nvPr/>
        </p:nvSpPr>
        <p:spPr>
          <a:xfrm>
            <a:off x="480552" y="2046568"/>
            <a:ext cx="4630994" cy="4246059"/>
          </a:xfrm>
          <a:prstGeom prst="roundRect">
            <a:avLst/>
          </a:prstGeom>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7" name="TextBox 6">
            <a:extLst>
              <a:ext uri="{FF2B5EF4-FFF2-40B4-BE49-F238E27FC236}">
                <a16:creationId xmlns:a16="http://schemas.microsoft.com/office/drawing/2014/main" id="{2DE27F97-D606-4A8E-8E28-D637F23B4EEA}"/>
              </a:ext>
            </a:extLst>
          </p:cNvPr>
          <p:cNvSpPr txBox="1"/>
          <p:nvPr/>
        </p:nvSpPr>
        <p:spPr>
          <a:xfrm>
            <a:off x="2102875" y="2184221"/>
            <a:ext cx="1386348" cy="369332"/>
          </a:xfrm>
          <a:prstGeom prst="rect">
            <a:avLst/>
          </a:prstGeom>
          <a:noFill/>
        </p:spPr>
        <p:txBody>
          <a:bodyPr wrap="square" rtlCol="0">
            <a:spAutoFit/>
          </a:bodyPr>
          <a:lstStyle/>
          <a:p>
            <a:pPr algn="ctr"/>
            <a:r>
              <a:rPr lang="en-US" b="1" dirty="0"/>
              <a:t>WBM</a:t>
            </a:r>
          </a:p>
        </p:txBody>
      </p:sp>
      <p:sp>
        <p:nvSpPr>
          <p:cNvPr id="21" name="TextBox 20">
            <a:extLst>
              <a:ext uri="{FF2B5EF4-FFF2-40B4-BE49-F238E27FC236}">
                <a16:creationId xmlns:a16="http://schemas.microsoft.com/office/drawing/2014/main" id="{D0B5CA07-91A7-4870-AA1F-5CB87BB83EF4}"/>
              </a:ext>
            </a:extLst>
          </p:cNvPr>
          <p:cNvSpPr txBox="1"/>
          <p:nvPr/>
        </p:nvSpPr>
        <p:spPr>
          <a:xfrm>
            <a:off x="7590505" y="2192594"/>
            <a:ext cx="1386348" cy="369332"/>
          </a:xfrm>
          <a:prstGeom prst="rect">
            <a:avLst/>
          </a:prstGeom>
          <a:noFill/>
        </p:spPr>
        <p:txBody>
          <a:bodyPr wrap="square" rtlCol="0">
            <a:spAutoFit/>
          </a:bodyPr>
          <a:lstStyle/>
          <a:p>
            <a:pPr algn="ctr"/>
            <a:r>
              <a:rPr lang="en-US" b="1" dirty="0"/>
              <a:t>SIMPLE-g</a:t>
            </a:r>
          </a:p>
        </p:txBody>
      </p:sp>
      <p:sp>
        <p:nvSpPr>
          <p:cNvPr id="22" name="TextBox 21">
            <a:extLst>
              <a:ext uri="{FF2B5EF4-FFF2-40B4-BE49-F238E27FC236}">
                <a16:creationId xmlns:a16="http://schemas.microsoft.com/office/drawing/2014/main" id="{2BB27B89-7924-432C-AD52-FF225540F3AE}"/>
              </a:ext>
            </a:extLst>
          </p:cNvPr>
          <p:cNvSpPr txBox="1"/>
          <p:nvPr/>
        </p:nvSpPr>
        <p:spPr>
          <a:xfrm>
            <a:off x="716527" y="2503824"/>
            <a:ext cx="1386348" cy="36933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dirty="0"/>
              <a:t>input</a:t>
            </a:r>
          </a:p>
        </p:txBody>
      </p:sp>
      <p:sp>
        <p:nvSpPr>
          <p:cNvPr id="23" name="TextBox 22">
            <a:extLst>
              <a:ext uri="{FF2B5EF4-FFF2-40B4-BE49-F238E27FC236}">
                <a16:creationId xmlns:a16="http://schemas.microsoft.com/office/drawing/2014/main" id="{D9306980-7983-4645-AE5B-E7C1214FB6CE}"/>
              </a:ext>
            </a:extLst>
          </p:cNvPr>
          <p:cNvSpPr txBox="1"/>
          <p:nvPr/>
        </p:nvSpPr>
        <p:spPr>
          <a:xfrm>
            <a:off x="3430821" y="2474523"/>
            <a:ext cx="1386348" cy="36933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dirty="0"/>
              <a:t>output</a:t>
            </a:r>
          </a:p>
        </p:txBody>
      </p:sp>
      <p:sp>
        <p:nvSpPr>
          <p:cNvPr id="25" name="TextBox 24">
            <a:extLst>
              <a:ext uri="{FF2B5EF4-FFF2-40B4-BE49-F238E27FC236}">
                <a16:creationId xmlns:a16="http://schemas.microsoft.com/office/drawing/2014/main" id="{EC0B5419-8AFD-49CD-804A-67ABBE69E4CF}"/>
              </a:ext>
            </a:extLst>
          </p:cNvPr>
          <p:cNvSpPr txBox="1"/>
          <p:nvPr/>
        </p:nvSpPr>
        <p:spPr>
          <a:xfrm>
            <a:off x="6120582" y="2482896"/>
            <a:ext cx="1386348" cy="36933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dirty="0"/>
              <a:t>input</a:t>
            </a:r>
          </a:p>
        </p:txBody>
      </p:sp>
      <p:sp>
        <p:nvSpPr>
          <p:cNvPr id="27" name="TextBox 26">
            <a:extLst>
              <a:ext uri="{FF2B5EF4-FFF2-40B4-BE49-F238E27FC236}">
                <a16:creationId xmlns:a16="http://schemas.microsoft.com/office/drawing/2014/main" id="{14A87BDC-6503-4497-816A-4C9C4962F590}"/>
              </a:ext>
            </a:extLst>
          </p:cNvPr>
          <p:cNvSpPr txBox="1"/>
          <p:nvPr/>
        </p:nvSpPr>
        <p:spPr>
          <a:xfrm>
            <a:off x="8918794" y="2512197"/>
            <a:ext cx="1386348" cy="36933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dirty="0"/>
              <a:t>output</a:t>
            </a:r>
          </a:p>
        </p:txBody>
      </p:sp>
      <p:cxnSp>
        <p:nvCxnSpPr>
          <p:cNvPr id="14" name="Straight Arrow Connector 13">
            <a:extLst>
              <a:ext uri="{FF2B5EF4-FFF2-40B4-BE49-F238E27FC236}">
                <a16:creationId xmlns:a16="http://schemas.microsoft.com/office/drawing/2014/main" id="{29B3DDD6-EEF8-4070-803C-9656EC2D4838}"/>
              </a:ext>
            </a:extLst>
          </p:cNvPr>
          <p:cNvCxnSpPr>
            <a:cxnSpLocks/>
          </p:cNvCxnSpPr>
          <p:nvPr/>
        </p:nvCxnSpPr>
        <p:spPr>
          <a:xfrm>
            <a:off x="5122606" y="4434349"/>
            <a:ext cx="68885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AC6A9689-4557-4CF8-B333-07836ED32822}"/>
              </a:ext>
            </a:extLst>
          </p:cNvPr>
          <p:cNvCxnSpPr>
            <a:cxnSpLocks/>
          </p:cNvCxnSpPr>
          <p:nvPr/>
        </p:nvCxnSpPr>
        <p:spPr>
          <a:xfrm>
            <a:off x="5122606" y="4758813"/>
            <a:ext cx="68885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7DA46F2F-1EBA-4E12-A0A1-6AA3CED1F29A}"/>
              </a:ext>
            </a:extLst>
          </p:cNvPr>
          <p:cNvCxnSpPr>
            <a:cxnSpLocks/>
          </p:cNvCxnSpPr>
          <p:nvPr/>
        </p:nvCxnSpPr>
        <p:spPr>
          <a:xfrm>
            <a:off x="5122606" y="5093109"/>
            <a:ext cx="688849"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EC671C26-9A0D-42E0-AEF4-B70A354A84BB}"/>
              </a:ext>
            </a:extLst>
          </p:cNvPr>
          <p:cNvCxnSpPr/>
          <p:nvPr/>
        </p:nvCxnSpPr>
        <p:spPr>
          <a:xfrm>
            <a:off x="10599765" y="4463845"/>
            <a:ext cx="914400" cy="0"/>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76AAFCA8-C596-4278-B119-328C5C7097E9}"/>
              </a:ext>
            </a:extLst>
          </p:cNvPr>
          <p:cNvCxnSpPr/>
          <p:nvPr/>
        </p:nvCxnSpPr>
        <p:spPr>
          <a:xfrm>
            <a:off x="10599764" y="5122605"/>
            <a:ext cx="914400" cy="0"/>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B86468F1-E2F7-491E-8A9E-B6F18894282C}"/>
              </a:ext>
            </a:extLst>
          </p:cNvPr>
          <p:cNvCxnSpPr>
            <a:cxnSpLocks/>
          </p:cNvCxnSpPr>
          <p:nvPr/>
        </p:nvCxnSpPr>
        <p:spPr>
          <a:xfrm>
            <a:off x="11514164" y="4434349"/>
            <a:ext cx="0" cy="2182761"/>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A9DCA8C8-2644-413D-89AE-81CB541CDF64}"/>
              </a:ext>
            </a:extLst>
          </p:cNvPr>
          <p:cNvCxnSpPr/>
          <p:nvPr/>
        </p:nvCxnSpPr>
        <p:spPr>
          <a:xfrm flipH="1">
            <a:off x="1563329" y="6617110"/>
            <a:ext cx="9950835"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B67AFDDA-C943-47E2-BD6D-BF82EB790477}"/>
              </a:ext>
            </a:extLst>
          </p:cNvPr>
          <p:cNvCxnSpPr>
            <a:cxnSpLocks/>
          </p:cNvCxnSpPr>
          <p:nvPr/>
        </p:nvCxnSpPr>
        <p:spPr>
          <a:xfrm flipV="1">
            <a:off x="1483442" y="5920480"/>
            <a:ext cx="0" cy="688257"/>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08ACF859-7E00-BB44-BE62-B8134DD30652}"/>
              </a:ext>
            </a:extLst>
          </p:cNvPr>
          <p:cNvSpPr txBox="1"/>
          <p:nvPr/>
        </p:nvSpPr>
        <p:spPr>
          <a:xfrm>
            <a:off x="271122" y="187663"/>
            <a:ext cx="1213794" cy="369332"/>
          </a:xfrm>
          <a:prstGeom prst="rect">
            <a:avLst/>
          </a:prstGeom>
          <a:noFill/>
        </p:spPr>
        <p:txBody>
          <a:bodyPr wrap="none" rtlCol="0">
            <a:spAutoFit/>
          </a:bodyPr>
          <a:lstStyle/>
          <a:p>
            <a:r>
              <a:rPr lang="en-US" dirty="0"/>
              <a:t>METHODS:</a:t>
            </a:r>
          </a:p>
        </p:txBody>
      </p:sp>
      <p:sp>
        <p:nvSpPr>
          <p:cNvPr id="24" name="Star: 5 Points 23">
            <a:extLst>
              <a:ext uri="{FF2B5EF4-FFF2-40B4-BE49-F238E27FC236}">
                <a16:creationId xmlns:a16="http://schemas.microsoft.com/office/drawing/2014/main" id="{5440BE06-CCB5-43E6-9132-C724C80AE6F0}"/>
              </a:ext>
            </a:extLst>
          </p:cNvPr>
          <p:cNvSpPr/>
          <p:nvPr/>
        </p:nvSpPr>
        <p:spPr>
          <a:xfrm>
            <a:off x="5122606" y="3768706"/>
            <a:ext cx="548640" cy="548640"/>
          </a:xfrm>
          <a:prstGeom prst="star5">
            <a:avLst/>
          </a:prstGeom>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26" name="Star: 5 Points 25">
            <a:extLst>
              <a:ext uri="{FF2B5EF4-FFF2-40B4-BE49-F238E27FC236}">
                <a16:creationId xmlns:a16="http://schemas.microsoft.com/office/drawing/2014/main" id="{9DD3081E-3F31-43D8-9A84-532528E54E4E}"/>
              </a:ext>
            </a:extLst>
          </p:cNvPr>
          <p:cNvSpPr/>
          <p:nvPr/>
        </p:nvSpPr>
        <p:spPr>
          <a:xfrm>
            <a:off x="10914544" y="3805086"/>
            <a:ext cx="548640" cy="548640"/>
          </a:xfrm>
          <a:prstGeom prst="star5">
            <a:avLst/>
          </a:prstGeom>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2364281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E5211D7-8F26-4002-8368-88B65E981D20}"/>
              </a:ext>
            </a:extLst>
          </p:cNvPr>
          <p:cNvSpPr>
            <a:spLocks noGrp="1"/>
          </p:cNvSpPr>
          <p:nvPr>
            <p:ph type="subTitle" idx="1"/>
          </p:nvPr>
        </p:nvSpPr>
        <p:spPr/>
        <p:txBody>
          <a:bodyPr>
            <a:normAutofit/>
          </a:bodyPr>
          <a:lstStyle/>
          <a:p>
            <a:pPr algn="l"/>
            <a:r>
              <a:rPr lang="en-US" sz="2000" b="1" dirty="0"/>
              <a:t>I. Haqiqi, D. S. Grogan, </a:t>
            </a:r>
            <a:br>
              <a:rPr lang="en-US" sz="2000" b="1" dirty="0"/>
            </a:br>
            <a:r>
              <a:rPr lang="en-US" sz="2000" b="1" dirty="0"/>
              <a:t>M. Bahalou, T. W. Hertel, </a:t>
            </a:r>
            <a:br>
              <a:rPr lang="en-US" sz="2000" b="1" dirty="0"/>
            </a:br>
            <a:r>
              <a:rPr lang="en-US" sz="2000" b="1" dirty="0"/>
              <a:t>J. Liu, U. L. C. Baldos</a:t>
            </a:r>
          </a:p>
        </p:txBody>
      </p:sp>
      <p:pic>
        <p:nvPicPr>
          <p:cNvPr id="1026" name="Picture 2" descr="Fall meeting logo updated 2020">
            <a:extLst>
              <a:ext uri="{FF2B5EF4-FFF2-40B4-BE49-F238E27FC236}">
                <a16:creationId xmlns:a16="http://schemas.microsoft.com/office/drawing/2014/main" id="{E41BA97A-95D1-4B04-AC1B-A1ECEB93BC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7632" y="859601"/>
            <a:ext cx="3524250" cy="97155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5358D068-3429-4140-A99D-221B55B65E63}"/>
              </a:ext>
            </a:extLst>
          </p:cNvPr>
          <p:cNvPicPr>
            <a:picLocks noChangeAspect="1"/>
          </p:cNvPicPr>
          <p:nvPr/>
        </p:nvPicPr>
        <p:blipFill>
          <a:blip r:embed="rId4"/>
          <a:stretch>
            <a:fillRect/>
          </a:stretch>
        </p:blipFill>
        <p:spPr>
          <a:xfrm>
            <a:off x="0" y="2613675"/>
            <a:ext cx="12192000" cy="1989027"/>
          </a:xfrm>
          <a:prstGeom prst="rect">
            <a:avLst/>
          </a:prstGeom>
        </p:spPr>
      </p:pic>
    </p:spTree>
    <p:extLst>
      <p:ext uri="{BB962C8B-B14F-4D97-AF65-F5344CB8AC3E}">
        <p14:creationId xmlns:p14="http://schemas.microsoft.com/office/powerpoint/2010/main" val="2588442302"/>
      </p:ext>
    </p:extLst>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1306</TotalTime>
  <Words>1528</Words>
  <Application>Microsoft Office PowerPoint</Application>
  <PresentationFormat>Widescreen</PresentationFormat>
  <Paragraphs>341</Paragraphs>
  <Slides>31</Slides>
  <Notes>9</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31</vt:i4>
      </vt:variant>
    </vt:vector>
  </HeadingPairs>
  <TitlesOfParts>
    <vt:vector size="42" baseType="lpstr">
      <vt:lpstr>SimSun</vt:lpstr>
      <vt:lpstr>Arial</vt:lpstr>
      <vt:lpstr>Calibri</vt:lpstr>
      <vt:lpstr>Calibri Light</vt:lpstr>
      <vt:lpstr>Gill Sans  </vt:lpstr>
      <vt:lpstr>Helvetica</vt:lpstr>
      <vt:lpstr>Roboto</vt:lpstr>
      <vt:lpstr>Times New Roman</vt:lpstr>
      <vt:lpstr>Wingdings</vt:lpstr>
      <vt:lpstr>Office Theme</vt:lpstr>
      <vt:lpstr>1_Office Theme</vt:lpstr>
      <vt:lpstr>Water Scarcity: Impacts and Solutions </vt:lpstr>
      <vt:lpstr>Goal:</vt:lpstr>
      <vt:lpstr>There are technical challenges in measuring the impacts and evaluating the solutions</vt:lpstr>
      <vt:lpstr>Challenges for economists</vt:lpstr>
      <vt:lpstr>Challenges for hydrologists </vt:lpstr>
      <vt:lpstr>Therefore, the results of disciplinary studies are biased images of the relationships between water management decisions and water resources</vt:lpstr>
      <vt:lpstr>Suggested approach: Linking the best of both worlds</vt:lpstr>
      <vt:lpstr>Linking the biophysical and economic components of agricultural production</vt:lpstr>
      <vt:lpstr>PowerPoint Presentation</vt:lpstr>
      <vt:lpstr>Income 2020: % change in GDP</vt:lpstr>
      <vt:lpstr>PowerPoint Presentation</vt:lpstr>
      <vt:lpstr>Preliminary results: pandemic + heat stress+ water stress one-way link: WBM to SIMPLE-g</vt:lpstr>
      <vt:lpstr>Conclude: We have built a tool that includes feedbacks between the biophysical and the economic components of agriculture.  Advantages: We can evaluate stresses and policies that target one part of the system and understand how the other side of the system will respond, leading to more realistic model predictions of the success or failure of sustainability policy.</vt:lpstr>
      <vt:lpstr>Applications for the fully coupled approach</vt:lpstr>
      <vt:lpstr>Thanks!</vt:lpstr>
      <vt:lpstr>Other slides</vt:lpstr>
      <vt:lpstr>Workplan &amp; project design</vt:lpstr>
      <vt:lpstr>Methods to pass information</vt:lpstr>
      <vt:lpstr>PowerPoint Presentation</vt:lpstr>
      <vt:lpstr>WBM</vt:lpstr>
      <vt:lpstr>PowerPoint Presentation</vt:lpstr>
      <vt:lpstr>SIMPLE-G</vt:lpstr>
      <vt:lpstr>Connecting WBM with SIMPLEg through functional forms</vt:lpstr>
      <vt:lpstr>PowerPoint Presentation</vt:lpstr>
      <vt:lpstr>Examples of WBM inputs: weather, changes 2010-2015</vt:lpstr>
      <vt:lpstr>Examples of WBM baseline (W0) outputs:  Agronomic irrigation requirement, 2010-2015</vt:lpstr>
      <vt:lpstr>Examples of WBM baseline (W0) outputs:  water supply, 2010-2015 </vt:lpstr>
      <vt:lpstr>1- Groundwater head in WBM to groundwater supply in SIMPLE-g </vt:lpstr>
      <vt:lpstr>2- Changes in agronomic water requirement AFWATER: (water productivity)</vt:lpstr>
      <vt:lpstr>Progress so far:</vt:lpstr>
      <vt:lpstr>WBM (W1S1) simulation:  Change in groundwater irrigation due to cropland and irrigation efficiency changes from SIMPLE-G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Linking WBM to SIMPLE-G and  validation of SIMPLE-G</dc:title>
  <dc:creator>Haqiqi, Iman</dc:creator>
  <cp:lastModifiedBy>Haqiqi, Iman</cp:lastModifiedBy>
  <cp:revision>47</cp:revision>
  <dcterms:created xsi:type="dcterms:W3CDTF">2020-10-15T16:30:34Z</dcterms:created>
  <dcterms:modified xsi:type="dcterms:W3CDTF">2020-12-15T18:29:33Z</dcterms:modified>
</cp:coreProperties>
</file>