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72" r:id="rId4"/>
    <p:sldId id="260" r:id="rId5"/>
    <p:sldId id="258" r:id="rId6"/>
    <p:sldId id="277" r:id="rId7"/>
    <p:sldId id="282" r:id="rId8"/>
    <p:sldId id="278" r:id="rId9"/>
    <p:sldId id="28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aldos, Uris Lantz C" initials="BULC" lastIdx="4" clrIdx="0">
    <p:extLst>
      <p:ext uri="{19B8F6BF-5375-455C-9EA6-DF929625EA0E}">
        <p15:presenceInfo xmlns:p15="http://schemas.microsoft.com/office/powerpoint/2012/main" userId="Baldos, Uris Lantz C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72" y="1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Daily_Work\2020%20NSF-INFEWS%20-%20GTAP-AEZ\PPTs\20201208_GTAPAEZ_CRP_v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Daily_Work\2020%20NSF-INFEWS%20-%20GTAP-AEZ\20200928_USCRPData\20200925_CRP_AEZ%20shock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D:\Daily_Work\2020%20NSF-INFEWS%20-%20GTAP-AEZ\PPTs\20201208_GTAPAEZ_CRP_v1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D:\Daily_Work\2020%20NSF-INFEWS%20-%20GTAP-AEZ\PPTs\20201208_GTAPAEZ_CRP_v1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D:\Daily_Work\2020%20NSF-INFEWS%20-%20GTAP-AEZ\PPTs\20201208_GTAPAEZ_CRP_v1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D:\Daily_Work\2020%20NSF-INFEWS%20-%20GTAP-AEZ\PPTs\20201208_GTAPAEZ_CRP_v1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D:\Daily_Work\2020%20NSF-INFEWS%20-%20GTAP-AEZ\PPTs\20201208_GTAPAEZ_CRP_v1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D:\Daily_Work\2020%20NSF-INFEWS%20-%20GTAP-AEZ\PPTs\20201208_GTAPAEZ_CRP_v1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b="1" dirty="0">
                <a:solidFill>
                  <a:schemeClr val="tx1"/>
                </a:solidFill>
              </a:rPr>
              <a:t>Enrollment in US CRP Land is significant </a:t>
            </a:r>
          </a:p>
          <a:p>
            <a:pPr>
              <a:defRPr b="1">
                <a:solidFill>
                  <a:schemeClr val="tx1"/>
                </a:solidFill>
              </a:defRPr>
            </a:pPr>
            <a:r>
              <a:rPr lang="en-US" b="1" dirty="0">
                <a:solidFill>
                  <a:schemeClr val="tx1"/>
                </a:solidFill>
              </a:rPr>
              <a:t>but</a:t>
            </a:r>
            <a:r>
              <a:rPr lang="en-US" b="1" baseline="0" dirty="0">
                <a:solidFill>
                  <a:schemeClr val="tx1"/>
                </a:solidFill>
              </a:rPr>
              <a:t> more land is leaving CRP</a:t>
            </a:r>
            <a:endParaRPr lang="en-US" b="1" dirty="0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4371522493888109"/>
          <c:y val="0.18250040541230989"/>
          <c:w val="0.77098937717061122"/>
          <c:h val="0.62937317703300377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check1_aez!$B$26</c:f>
              <c:strCache>
                <c:ptCount val="1"/>
                <c:pt idx="0">
                  <c:v>TOTAL ENROLLMENT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5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check1_aez!$C$25:$F$25</c:f>
              <c:numCache>
                <c:formatCode>General</c:formatCode>
                <c:ptCount val="4"/>
                <c:pt idx="0">
                  <c:v>2007</c:v>
                </c:pt>
                <c:pt idx="1">
                  <c:v>2012</c:v>
                </c:pt>
                <c:pt idx="2">
                  <c:v>2014</c:v>
                </c:pt>
                <c:pt idx="3">
                  <c:v>2017</c:v>
                </c:pt>
              </c:numCache>
            </c:numRef>
          </c:cat>
          <c:val>
            <c:numRef>
              <c:f>check1_aez!$C$26:$F$26</c:f>
              <c:numCache>
                <c:formatCode>General</c:formatCode>
                <c:ptCount val="4"/>
                <c:pt idx="0">
                  <c:v>14840789.599999998</c:v>
                </c:pt>
                <c:pt idx="1">
                  <c:v>11918068.32044</c:v>
                </c:pt>
                <c:pt idx="2">
                  <c:v>10271830.33444</c:v>
                </c:pt>
                <c:pt idx="3">
                  <c:v>9458130.3999999985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EBC-4E13-B6F9-1EE1F39173F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51371768"/>
        <c:axId val="451366968"/>
      </c:barChart>
      <c:catAx>
        <c:axId val="4513717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1366968"/>
        <c:crosses val="autoZero"/>
        <c:auto val="1"/>
        <c:lblAlgn val="ctr"/>
        <c:lblOffset val="100"/>
        <c:noMultiLvlLbl val="0"/>
      </c:catAx>
      <c:valAx>
        <c:axId val="451366968"/>
        <c:scaling>
          <c:orientation val="minMax"/>
        </c:scaling>
        <c:delete val="0"/>
        <c:axPos val="l"/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1371768"/>
        <c:crosses val="autoZero"/>
        <c:crossBetween val="between"/>
        <c:dispUnits>
          <c:builtInUnit val="millions"/>
          <c:dispUnitsLbl>
            <c:layout>
              <c:manualLayout>
                <c:xMode val="edge"/>
                <c:yMode val="edge"/>
                <c:x val="7.2869358186383676E-3"/>
                <c:y val="0.14135760920030477"/>
              </c:manualLayout>
            </c:layout>
            <c:tx>
              <c:rich>
                <a:bodyPr rot="-5400000" spcFirstLastPara="1" vertOverflow="ellipsis" vert="horz" wrap="square" anchor="ctr" anchorCtr="1"/>
                <a:lstStyle/>
                <a:p>
                  <a:pPr>
                    <a:defRPr sz="15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r>
                    <a:rPr lang="en-US"/>
                    <a:t>in Millions Hectares</a:t>
                  </a:r>
                </a:p>
              </c:rich>
            </c:tx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5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5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500"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US CRP Land in Y2007 and Y2014 </a:t>
            </a:r>
          </a:p>
        </c:rich>
      </c:tx>
      <c:layout>
        <c:manualLayout>
          <c:xMode val="edge"/>
          <c:yMode val="edge"/>
          <c:x val="0.27876329639335029"/>
          <c:y val="3.974182565632127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537397877159824"/>
          <c:y val="0.12811061370498422"/>
          <c:w val="0.82418399992808589"/>
          <c:h val="0.6889156069591557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check1_aez!$C$14</c:f>
              <c:strCache>
                <c:ptCount val="1"/>
                <c:pt idx="0">
                  <c:v>CRP land in 2007 (K ha)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check1_aez!$B$15:$B$22</c:f>
              <c:strCache>
                <c:ptCount val="8"/>
                <c:pt idx="0">
                  <c:v>AEZ7</c:v>
                </c:pt>
                <c:pt idx="1">
                  <c:v>AEZ8</c:v>
                </c:pt>
                <c:pt idx="2">
                  <c:v>AEZ9</c:v>
                </c:pt>
                <c:pt idx="3">
                  <c:v>AEZ10</c:v>
                </c:pt>
                <c:pt idx="4">
                  <c:v>AEZ11</c:v>
                </c:pt>
                <c:pt idx="5">
                  <c:v>AEZ12</c:v>
                </c:pt>
                <c:pt idx="6">
                  <c:v>AEZ13</c:v>
                </c:pt>
                <c:pt idx="7">
                  <c:v>AEZ14</c:v>
                </c:pt>
              </c:strCache>
            </c:strRef>
          </c:cat>
          <c:val>
            <c:numRef>
              <c:f>check1_aez!$C$15:$C$22</c:f>
              <c:numCache>
                <c:formatCode>0</c:formatCode>
                <c:ptCount val="8"/>
                <c:pt idx="0">
                  <c:v>1557.6974</c:v>
                </c:pt>
                <c:pt idx="1">
                  <c:v>7964.6250999999993</c:v>
                </c:pt>
                <c:pt idx="2">
                  <c:v>885.61540000000002</c:v>
                </c:pt>
                <c:pt idx="3">
                  <c:v>2805.8948</c:v>
                </c:pt>
                <c:pt idx="4">
                  <c:v>734.8646</c:v>
                </c:pt>
                <c:pt idx="5">
                  <c:v>892.08910000000003</c:v>
                </c:pt>
                <c:pt idx="6">
                  <c:v>0</c:v>
                </c:pt>
                <c:pt idx="7">
                  <c:v>3.2000000000000002E-3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111-4682-BC83-6A44C8195CD6}"/>
            </c:ext>
          </c:extLst>
        </c:ser>
        <c:ser>
          <c:idx val="1"/>
          <c:order val="1"/>
          <c:tx>
            <c:strRef>
              <c:f>check1_aez!$D$14</c:f>
              <c:strCache>
                <c:ptCount val="1"/>
                <c:pt idx="0">
                  <c:v>CRP land in 2014 (K ha)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check1_aez!$B$15:$B$22</c:f>
              <c:strCache>
                <c:ptCount val="8"/>
                <c:pt idx="0">
                  <c:v>AEZ7</c:v>
                </c:pt>
                <c:pt idx="1">
                  <c:v>AEZ8</c:v>
                </c:pt>
                <c:pt idx="2">
                  <c:v>AEZ9</c:v>
                </c:pt>
                <c:pt idx="3">
                  <c:v>AEZ10</c:v>
                </c:pt>
                <c:pt idx="4">
                  <c:v>AEZ11</c:v>
                </c:pt>
                <c:pt idx="5">
                  <c:v>AEZ12</c:v>
                </c:pt>
                <c:pt idx="6">
                  <c:v>AEZ13</c:v>
                </c:pt>
                <c:pt idx="7">
                  <c:v>AEZ14</c:v>
                </c:pt>
              </c:strCache>
            </c:strRef>
          </c:cat>
          <c:val>
            <c:numRef>
              <c:f>check1_aez!$D$15:$D$22</c:f>
              <c:numCache>
                <c:formatCode>0</c:formatCode>
                <c:ptCount val="8"/>
                <c:pt idx="0">
                  <c:v>1315.3360896000002</c:v>
                </c:pt>
                <c:pt idx="1">
                  <c:v>5178.8708813200001</c:v>
                </c:pt>
                <c:pt idx="2">
                  <c:v>587.99085967999997</c:v>
                </c:pt>
                <c:pt idx="3">
                  <c:v>1934.0027743200001</c:v>
                </c:pt>
                <c:pt idx="4">
                  <c:v>573.69585296000002</c:v>
                </c:pt>
                <c:pt idx="5">
                  <c:v>681.93064456000002</c:v>
                </c:pt>
                <c:pt idx="6">
                  <c:v>0</c:v>
                </c:pt>
                <c:pt idx="7">
                  <c:v>3.2320000000000001E-3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111-4682-BC83-6A44C8195CD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51371768"/>
        <c:axId val="451366968"/>
      </c:barChart>
      <c:catAx>
        <c:axId val="4513717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1366968"/>
        <c:crosses val="autoZero"/>
        <c:auto val="1"/>
        <c:lblAlgn val="ctr"/>
        <c:lblOffset val="100"/>
        <c:noMultiLvlLbl val="0"/>
      </c:catAx>
      <c:valAx>
        <c:axId val="4513669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13717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5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500"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900" b="1" dirty="0"/>
              <a:t>Change in Coarse Grain Output (in %)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0752127574962221"/>
          <c:y val="0.12353383266974402"/>
          <c:w val="0.86470094647259998"/>
          <c:h val="0.6423502958535187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Sheet6!$C$1</c:f>
              <c:strCache>
                <c:ptCount val="1"/>
                <c:pt idx="0">
                  <c:v>Decrease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cat>
            <c:strRef>
              <c:f>Sheet6!$A$2:$A$20</c:f>
              <c:strCache>
                <c:ptCount val="19"/>
                <c:pt idx="0">
                  <c:v>USA</c:v>
                </c:pt>
                <c:pt idx="1">
                  <c:v>EU27</c:v>
                </c:pt>
                <c:pt idx="2">
                  <c:v>BRAZIL</c:v>
                </c:pt>
                <c:pt idx="3">
                  <c:v>CANADA</c:v>
                </c:pt>
                <c:pt idx="4">
                  <c:v>JAPAN</c:v>
                </c:pt>
                <c:pt idx="5">
                  <c:v>CHIHKG</c:v>
                </c:pt>
                <c:pt idx="6">
                  <c:v>INDIA</c:v>
                </c:pt>
                <c:pt idx="7">
                  <c:v>C_C_AMER</c:v>
                </c:pt>
                <c:pt idx="8">
                  <c:v>S_O_AMER</c:v>
                </c:pt>
                <c:pt idx="9">
                  <c:v>E_ASIA</c:v>
                </c:pt>
                <c:pt idx="10">
                  <c:v>MALA_INDO</c:v>
                </c:pt>
                <c:pt idx="11">
                  <c:v>R_SE_ASIA</c:v>
                </c:pt>
                <c:pt idx="12">
                  <c:v>R_S_ASIA</c:v>
                </c:pt>
                <c:pt idx="13">
                  <c:v>RUSSIA</c:v>
                </c:pt>
                <c:pt idx="14">
                  <c:v>OTH_CEE_CIS</c:v>
                </c:pt>
                <c:pt idx="15">
                  <c:v>OTH_EUROPE</c:v>
                </c:pt>
                <c:pt idx="16">
                  <c:v>ME_N_AFR</c:v>
                </c:pt>
                <c:pt idx="17">
                  <c:v>S_S_AFR</c:v>
                </c:pt>
                <c:pt idx="18">
                  <c:v>OCEANIA</c:v>
                </c:pt>
              </c:strCache>
            </c:strRef>
          </c:cat>
          <c:val>
            <c:numRef>
              <c:f>Sheet6!$C$2:$C$20</c:f>
              <c:numCache>
                <c:formatCode>General</c:formatCode>
                <c:ptCount val="19"/>
                <c:pt idx="0">
                  <c:v>0</c:v>
                </c:pt>
                <c:pt idx="1">
                  <c:v>-5.1040999999999999</c:v>
                </c:pt>
                <c:pt idx="2">
                  <c:v>-6.649</c:v>
                </c:pt>
                <c:pt idx="3">
                  <c:v>-21.9207</c:v>
                </c:pt>
                <c:pt idx="4">
                  <c:v>-21.545000000000002</c:v>
                </c:pt>
                <c:pt idx="5">
                  <c:v>-2.2768000000000002</c:v>
                </c:pt>
                <c:pt idx="6">
                  <c:v>-0.50360000000000005</c:v>
                </c:pt>
                <c:pt idx="7">
                  <c:v>0</c:v>
                </c:pt>
                <c:pt idx="8">
                  <c:v>-7.8255999999999997</c:v>
                </c:pt>
                <c:pt idx="9">
                  <c:v>-7.7747999999999999</c:v>
                </c:pt>
                <c:pt idx="10">
                  <c:v>-3.2974000000000001</c:v>
                </c:pt>
                <c:pt idx="11">
                  <c:v>-4.1760000000000002</c:v>
                </c:pt>
                <c:pt idx="12">
                  <c:v>-2.5084</c:v>
                </c:pt>
                <c:pt idx="13">
                  <c:v>-4.9957000000000003</c:v>
                </c:pt>
                <c:pt idx="14">
                  <c:v>-3.0522</c:v>
                </c:pt>
                <c:pt idx="15">
                  <c:v>-5.8301999999999996</c:v>
                </c:pt>
                <c:pt idx="16">
                  <c:v>-8.0660000000000007</c:v>
                </c:pt>
                <c:pt idx="17">
                  <c:v>-16.206499999999998</c:v>
                </c:pt>
                <c:pt idx="18">
                  <c:v>-6.9238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BF4-4C0A-A856-E33A5B7889E8}"/>
            </c:ext>
          </c:extLst>
        </c:ser>
        <c:ser>
          <c:idx val="1"/>
          <c:order val="1"/>
          <c:tx>
            <c:strRef>
              <c:f>Sheet6!$D$1</c:f>
              <c:strCache>
                <c:ptCount val="1"/>
                <c:pt idx="0">
                  <c:v>Increase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Sheet6!$A$2:$A$20</c:f>
              <c:strCache>
                <c:ptCount val="19"/>
                <c:pt idx="0">
                  <c:v>USA</c:v>
                </c:pt>
                <c:pt idx="1">
                  <c:v>EU27</c:v>
                </c:pt>
                <c:pt idx="2">
                  <c:v>BRAZIL</c:v>
                </c:pt>
                <c:pt idx="3">
                  <c:v>CANADA</c:v>
                </c:pt>
                <c:pt idx="4">
                  <c:v>JAPAN</c:v>
                </c:pt>
                <c:pt idx="5">
                  <c:v>CHIHKG</c:v>
                </c:pt>
                <c:pt idx="6">
                  <c:v>INDIA</c:v>
                </c:pt>
                <c:pt idx="7">
                  <c:v>C_C_AMER</c:v>
                </c:pt>
                <c:pt idx="8">
                  <c:v>S_O_AMER</c:v>
                </c:pt>
                <c:pt idx="9">
                  <c:v>E_ASIA</c:v>
                </c:pt>
                <c:pt idx="10">
                  <c:v>MALA_INDO</c:v>
                </c:pt>
                <c:pt idx="11">
                  <c:v>R_SE_ASIA</c:v>
                </c:pt>
                <c:pt idx="12">
                  <c:v>R_S_ASIA</c:v>
                </c:pt>
                <c:pt idx="13">
                  <c:v>RUSSIA</c:v>
                </c:pt>
                <c:pt idx="14">
                  <c:v>OTH_CEE_CIS</c:v>
                </c:pt>
                <c:pt idx="15">
                  <c:v>OTH_EUROPE</c:v>
                </c:pt>
                <c:pt idx="16">
                  <c:v>ME_N_AFR</c:v>
                </c:pt>
                <c:pt idx="17">
                  <c:v>S_S_AFR</c:v>
                </c:pt>
                <c:pt idx="18">
                  <c:v>OCEANIA</c:v>
                </c:pt>
              </c:strCache>
            </c:strRef>
          </c:cat>
          <c:val>
            <c:numRef>
              <c:f>Sheet6!$D$2:$D$20</c:f>
              <c:numCache>
                <c:formatCode>General</c:formatCode>
                <c:ptCount val="19"/>
                <c:pt idx="0">
                  <c:v>50.803100000000001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3.0777000000000001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BF4-4C0A-A856-E33A5B7889E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3"/>
        <c:overlap val="100"/>
        <c:axId val="552204984"/>
        <c:axId val="552205304"/>
      </c:barChart>
      <c:catAx>
        <c:axId val="552204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2205304"/>
        <c:crosses val="autoZero"/>
        <c:auto val="1"/>
        <c:lblAlgn val="ctr"/>
        <c:lblOffset val="100"/>
        <c:noMultiLvlLbl val="0"/>
      </c:catAx>
      <c:valAx>
        <c:axId val="5522053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2204984"/>
        <c:crosses val="autoZero"/>
        <c:crossBetween val="between"/>
        <c:majorUnit val="15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900" b="1" dirty="0"/>
              <a:t>Change in Oilseeds Output (in %)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0752127574962221"/>
          <c:y val="0.12353383266974402"/>
          <c:w val="0.86470094647259998"/>
          <c:h val="0.6423502958535187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Sheet6!$H$1</c:f>
              <c:strCache>
                <c:ptCount val="1"/>
                <c:pt idx="0">
                  <c:v>Decrease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cat>
            <c:strRef>
              <c:f>Sheet6!$A$2:$A$20</c:f>
              <c:strCache>
                <c:ptCount val="19"/>
                <c:pt idx="0">
                  <c:v>USA</c:v>
                </c:pt>
                <c:pt idx="1">
                  <c:v>EU27</c:v>
                </c:pt>
                <c:pt idx="2">
                  <c:v>BRAZIL</c:v>
                </c:pt>
                <c:pt idx="3">
                  <c:v>CANADA</c:v>
                </c:pt>
                <c:pt idx="4">
                  <c:v>JAPAN</c:v>
                </c:pt>
                <c:pt idx="5">
                  <c:v>CHIHKG</c:v>
                </c:pt>
                <c:pt idx="6">
                  <c:v>INDIA</c:v>
                </c:pt>
                <c:pt idx="7">
                  <c:v>C_C_AMER</c:v>
                </c:pt>
                <c:pt idx="8">
                  <c:v>S_O_AMER</c:v>
                </c:pt>
                <c:pt idx="9">
                  <c:v>E_ASIA</c:v>
                </c:pt>
                <c:pt idx="10">
                  <c:v>MALA_INDO</c:v>
                </c:pt>
                <c:pt idx="11">
                  <c:v>R_SE_ASIA</c:v>
                </c:pt>
                <c:pt idx="12">
                  <c:v>R_S_ASIA</c:v>
                </c:pt>
                <c:pt idx="13">
                  <c:v>RUSSIA</c:v>
                </c:pt>
                <c:pt idx="14">
                  <c:v>OTH_CEE_CIS</c:v>
                </c:pt>
                <c:pt idx="15">
                  <c:v>OTH_EUROPE</c:v>
                </c:pt>
                <c:pt idx="16">
                  <c:v>ME_N_AFR</c:v>
                </c:pt>
                <c:pt idx="17">
                  <c:v>S_S_AFR</c:v>
                </c:pt>
                <c:pt idx="18">
                  <c:v>OCEANIA</c:v>
                </c:pt>
              </c:strCache>
            </c:strRef>
          </c:cat>
          <c:val>
            <c:numRef>
              <c:f>Sheet6!$H$2:$H$20</c:f>
              <c:numCache>
                <c:formatCode>General</c:formatCode>
                <c:ptCount val="19"/>
                <c:pt idx="0">
                  <c:v>0</c:v>
                </c:pt>
                <c:pt idx="1">
                  <c:v>-4.5110000000000001</c:v>
                </c:pt>
                <c:pt idx="2">
                  <c:v>-6.9283000000000001</c:v>
                </c:pt>
                <c:pt idx="3">
                  <c:v>-10.738899999999999</c:v>
                </c:pt>
                <c:pt idx="4">
                  <c:v>-13.237299999999999</c:v>
                </c:pt>
                <c:pt idx="5">
                  <c:v>-5.9352</c:v>
                </c:pt>
                <c:pt idx="6">
                  <c:v>-0.48730000000000001</c:v>
                </c:pt>
                <c:pt idx="7">
                  <c:v>-9.3527000000000005</c:v>
                </c:pt>
                <c:pt idx="8">
                  <c:v>-3.9986999999999999</c:v>
                </c:pt>
                <c:pt idx="9">
                  <c:v>-5.4291999999999998</c:v>
                </c:pt>
                <c:pt idx="10">
                  <c:v>-0.88580000000000003</c:v>
                </c:pt>
                <c:pt idx="11">
                  <c:v>-2.5257000000000001</c:v>
                </c:pt>
                <c:pt idx="12">
                  <c:v>-0.29370000000000002</c:v>
                </c:pt>
                <c:pt idx="13">
                  <c:v>-0.84</c:v>
                </c:pt>
                <c:pt idx="14">
                  <c:v>-3.3622000000000001</c:v>
                </c:pt>
                <c:pt idx="15">
                  <c:v>-5.1905999999999999</c:v>
                </c:pt>
                <c:pt idx="16">
                  <c:v>-3.8317000000000001</c:v>
                </c:pt>
                <c:pt idx="17">
                  <c:v>-0.8831</c:v>
                </c:pt>
                <c:pt idx="18">
                  <c:v>-4.0255999999999998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090-4EB1-AF80-0050F8F56D43}"/>
            </c:ext>
          </c:extLst>
        </c:ser>
        <c:ser>
          <c:idx val="1"/>
          <c:order val="1"/>
          <c:tx>
            <c:strRef>
              <c:f>Sheet6!$I$1</c:f>
              <c:strCache>
                <c:ptCount val="1"/>
                <c:pt idx="0">
                  <c:v>Increase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Sheet6!$A$2:$A$20</c:f>
              <c:strCache>
                <c:ptCount val="19"/>
                <c:pt idx="0">
                  <c:v>USA</c:v>
                </c:pt>
                <c:pt idx="1">
                  <c:v>EU27</c:v>
                </c:pt>
                <c:pt idx="2">
                  <c:v>BRAZIL</c:v>
                </c:pt>
                <c:pt idx="3">
                  <c:v>CANADA</c:v>
                </c:pt>
                <c:pt idx="4">
                  <c:v>JAPAN</c:v>
                </c:pt>
                <c:pt idx="5">
                  <c:v>CHIHKG</c:v>
                </c:pt>
                <c:pt idx="6">
                  <c:v>INDIA</c:v>
                </c:pt>
                <c:pt idx="7">
                  <c:v>C_C_AMER</c:v>
                </c:pt>
                <c:pt idx="8">
                  <c:v>S_O_AMER</c:v>
                </c:pt>
                <c:pt idx="9">
                  <c:v>E_ASIA</c:v>
                </c:pt>
                <c:pt idx="10">
                  <c:v>MALA_INDO</c:v>
                </c:pt>
                <c:pt idx="11">
                  <c:v>R_SE_ASIA</c:v>
                </c:pt>
                <c:pt idx="12">
                  <c:v>R_S_ASIA</c:v>
                </c:pt>
                <c:pt idx="13">
                  <c:v>RUSSIA</c:v>
                </c:pt>
                <c:pt idx="14">
                  <c:v>OTH_CEE_CIS</c:v>
                </c:pt>
                <c:pt idx="15">
                  <c:v>OTH_EUROPE</c:v>
                </c:pt>
                <c:pt idx="16">
                  <c:v>ME_N_AFR</c:v>
                </c:pt>
                <c:pt idx="17">
                  <c:v>S_S_AFR</c:v>
                </c:pt>
                <c:pt idx="18">
                  <c:v>OCEANIA</c:v>
                </c:pt>
              </c:strCache>
            </c:strRef>
          </c:cat>
          <c:val>
            <c:numRef>
              <c:f>Sheet6!$I$2:$I$20</c:f>
              <c:numCache>
                <c:formatCode>General</c:formatCode>
                <c:ptCount val="19"/>
                <c:pt idx="0">
                  <c:v>21.744599999999998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090-4EB1-AF80-0050F8F56D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3"/>
        <c:overlap val="100"/>
        <c:axId val="552204984"/>
        <c:axId val="552205304"/>
      </c:barChart>
      <c:catAx>
        <c:axId val="552204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2205304"/>
        <c:crosses val="autoZero"/>
        <c:auto val="1"/>
        <c:lblAlgn val="ctr"/>
        <c:lblOffset val="100"/>
        <c:noMultiLvlLbl val="0"/>
      </c:catAx>
      <c:valAx>
        <c:axId val="5522053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2204984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1" dirty="0"/>
              <a:t>Change in Rest</a:t>
            </a:r>
            <a:r>
              <a:rPr lang="en-US" sz="1800" b="1" baseline="0" dirty="0"/>
              <a:t> of World</a:t>
            </a:r>
            <a:endParaRPr lang="en-US" sz="1800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3163131195667913"/>
          <c:y val="0.15574928612560626"/>
          <c:w val="0.68038910659510887"/>
          <c:h val="0.56151568940576757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Sheet4!$B$8</c:f>
              <c:strCache>
                <c:ptCount val="1"/>
                <c:pt idx="0">
                  <c:v>Change in Land Cover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noFill/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315D-4BC3-B571-1EC8F18E49C8}"/>
              </c:ext>
            </c:extLst>
          </c:dPt>
          <c:dPt>
            <c:idx val="2"/>
            <c:invertIfNegative val="0"/>
            <c:bubble3D val="0"/>
            <c:spPr>
              <a:noFill/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315D-4BC3-B571-1EC8F18E49C8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4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315D-4BC3-B571-1EC8F18E49C8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4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315D-4BC3-B571-1EC8F18E49C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Sheet4!$A$9:$A$11</c:f>
              <c:strCache>
                <c:ptCount val="3"/>
                <c:pt idx="0">
                  <c:v>Managed Forests</c:v>
                </c:pt>
                <c:pt idx="1">
                  <c:v>Cropland</c:v>
                </c:pt>
                <c:pt idx="2">
                  <c:v>Pastureland</c:v>
                </c:pt>
              </c:strCache>
            </c:strRef>
          </c:cat>
          <c:val>
            <c:numRef>
              <c:f>Sheet4!$B$9:$B$11</c:f>
              <c:numCache>
                <c:formatCode>0.0</c:formatCode>
                <c:ptCount val="3"/>
                <c:pt idx="0">
                  <c:v>3187740.5</c:v>
                </c:pt>
                <c:pt idx="1">
                  <c:v>-13745302.375</c:v>
                </c:pt>
                <c:pt idx="2">
                  <c:v>10557535.364500001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15D-4BC3-B571-1EC8F18E49C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1"/>
        <c:overlap val="10"/>
        <c:axId val="451371768"/>
        <c:axId val="451366968"/>
      </c:barChart>
      <c:catAx>
        <c:axId val="4513717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1366968"/>
        <c:crosses val="autoZero"/>
        <c:auto val="1"/>
        <c:lblAlgn val="ctr"/>
        <c:lblOffset val="100"/>
        <c:noMultiLvlLbl val="0"/>
      </c:catAx>
      <c:valAx>
        <c:axId val="451366968"/>
        <c:scaling>
          <c:orientation val="minMax"/>
          <c:max val="20000000"/>
          <c:min val="-20000000"/>
        </c:scaling>
        <c:delete val="0"/>
        <c:axPos val="l"/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1371768"/>
        <c:crosses val="autoZero"/>
        <c:crossBetween val="between"/>
        <c:majorUnit val="10000000"/>
        <c:dispUnits>
          <c:builtInUnit val="millions"/>
          <c:dispUnitsLbl>
            <c:layout>
              <c:manualLayout>
                <c:xMode val="edge"/>
                <c:yMode val="edge"/>
                <c:x val="2.6041666666666668E-2"/>
                <c:y val="0.17171296296296298"/>
              </c:manualLayout>
            </c:layout>
            <c:tx>
              <c:rich>
                <a:bodyPr rot="-5400000" spcFirstLastPara="1" vertOverflow="ellipsis" vert="horz" wrap="square" anchor="ctr" anchorCtr="1"/>
                <a:lstStyle/>
                <a:p>
                  <a:pPr>
                    <a:defRPr sz="14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r>
                    <a:rPr lang="en-US"/>
                    <a:t>in Millions Hectares</a:t>
                  </a:r>
                </a:p>
              </c:rich>
            </c:tx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1" dirty="0"/>
              <a:t>Change in Rest of World</a:t>
            </a:r>
          </a:p>
        </c:rich>
      </c:tx>
      <c:layout>
        <c:manualLayout>
          <c:xMode val="edge"/>
          <c:yMode val="edge"/>
          <c:x val="0.33319818159127368"/>
          <c:y val="1.591986749321838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3794675740195789"/>
          <c:y val="0.15766996938700797"/>
          <c:w val="0.82660590393090361"/>
          <c:h val="0.59920172715057751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Sheet4!$A$2</c:f>
              <c:strCache>
                <c:ptCount val="1"/>
                <c:pt idx="0">
                  <c:v>Forestland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cat>
            <c:strRef>
              <c:extLst>
                <c:ext xmlns:c15="http://schemas.microsoft.com/office/drawing/2012/chart" uri="{02D57815-91ED-43cb-92C2-25804820EDAC}">
                  <c15:fullRef>
                    <c15:sqref>Sheet4!$B$1:$T$1</c15:sqref>
                  </c15:fullRef>
                </c:ext>
              </c:extLst>
              <c:f>(Sheet4!$B$1:$J$1,Sheet4!$L$1:$T$1)</c:f>
              <c:strCache>
                <c:ptCount val="18"/>
                <c:pt idx="1">
                  <c:v>EU27</c:v>
                </c:pt>
                <c:pt idx="2">
                  <c:v>BRAZIL</c:v>
                </c:pt>
                <c:pt idx="3">
                  <c:v>CANADA</c:v>
                </c:pt>
                <c:pt idx="4">
                  <c:v>JAPAN</c:v>
                </c:pt>
                <c:pt idx="5">
                  <c:v>CHIHKG</c:v>
                </c:pt>
                <c:pt idx="6">
                  <c:v>INDIA</c:v>
                </c:pt>
                <c:pt idx="7">
                  <c:v>C_C_AMER</c:v>
                </c:pt>
                <c:pt idx="8">
                  <c:v>S_O_AMER</c:v>
                </c:pt>
                <c:pt idx="9">
                  <c:v>MALA_INDO</c:v>
                </c:pt>
                <c:pt idx="10">
                  <c:v>R_SE_ASIA</c:v>
                </c:pt>
                <c:pt idx="11">
                  <c:v>R_S_ASIA</c:v>
                </c:pt>
                <c:pt idx="12">
                  <c:v>RUSSIA</c:v>
                </c:pt>
                <c:pt idx="13">
                  <c:v>OTH_CEE_CIS</c:v>
                </c:pt>
                <c:pt idx="14">
                  <c:v>OTH_EUROPE</c:v>
                </c:pt>
                <c:pt idx="15">
                  <c:v>ME_N_AFR</c:v>
                </c:pt>
                <c:pt idx="16">
                  <c:v>S_S_AFR</c:v>
                </c:pt>
                <c:pt idx="17">
                  <c:v>OCEANIA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Sheet4!$B$2:$T$2</c15:sqref>
                  </c15:fullRef>
                </c:ext>
              </c:extLst>
              <c:f>(Sheet4!$B$2:$J$2,Sheet4!$L$2:$T$2)</c:f>
              <c:numCache>
                <c:formatCode>General</c:formatCode>
                <c:ptCount val="18"/>
                <c:pt idx="1">
                  <c:v>1642032</c:v>
                </c:pt>
                <c:pt idx="2">
                  <c:v>4496</c:v>
                </c:pt>
                <c:pt idx="3">
                  <c:v>1368008</c:v>
                </c:pt>
                <c:pt idx="4">
                  <c:v>47869</c:v>
                </c:pt>
                <c:pt idx="5">
                  <c:v>-363808</c:v>
                </c:pt>
                <c:pt idx="6">
                  <c:v>310602</c:v>
                </c:pt>
                <c:pt idx="7">
                  <c:v>145380</c:v>
                </c:pt>
                <c:pt idx="8">
                  <c:v>-51544</c:v>
                </c:pt>
                <c:pt idx="9">
                  <c:v>-25564</c:v>
                </c:pt>
                <c:pt idx="10">
                  <c:v>73392</c:v>
                </c:pt>
                <c:pt idx="11">
                  <c:v>11692.5</c:v>
                </c:pt>
                <c:pt idx="12">
                  <c:v>-445440</c:v>
                </c:pt>
                <c:pt idx="13">
                  <c:v>183068</c:v>
                </c:pt>
                <c:pt idx="14">
                  <c:v>-6694</c:v>
                </c:pt>
                <c:pt idx="15">
                  <c:v>15373.5</c:v>
                </c:pt>
                <c:pt idx="16">
                  <c:v>234256</c:v>
                </c:pt>
                <c:pt idx="17">
                  <c:v>17314.5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DB2-4BBF-8D83-B2092820887A}"/>
            </c:ext>
          </c:extLst>
        </c:ser>
        <c:ser>
          <c:idx val="2"/>
          <c:order val="2"/>
          <c:tx>
            <c:strRef>
              <c:f>Sheet4!$A$4</c:f>
              <c:strCache>
                <c:ptCount val="1"/>
                <c:pt idx="0">
                  <c:v>Cropland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extLst>
                <c:ext xmlns:c15="http://schemas.microsoft.com/office/drawing/2012/chart" uri="{02D57815-91ED-43cb-92C2-25804820EDAC}">
                  <c15:fullRef>
                    <c15:sqref>Sheet4!$B$1:$T$1</c15:sqref>
                  </c15:fullRef>
                </c:ext>
              </c:extLst>
              <c:f>(Sheet4!$B$1:$J$1,Sheet4!$L$1:$T$1)</c:f>
              <c:strCache>
                <c:ptCount val="18"/>
                <c:pt idx="1">
                  <c:v>EU27</c:v>
                </c:pt>
                <c:pt idx="2">
                  <c:v>BRAZIL</c:v>
                </c:pt>
                <c:pt idx="3">
                  <c:v>CANADA</c:v>
                </c:pt>
                <c:pt idx="4">
                  <c:v>JAPAN</c:v>
                </c:pt>
                <c:pt idx="5">
                  <c:v>CHIHKG</c:v>
                </c:pt>
                <c:pt idx="6">
                  <c:v>INDIA</c:v>
                </c:pt>
                <c:pt idx="7">
                  <c:v>C_C_AMER</c:v>
                </c:pt>
                <c:pt idx="8">
                  <c:v>S_O_AMER</c:v>
                </c:pt>
                <c:pt idx="9">
                  <c:v>MALA_INDO</c:v>
                </c:pt>
                <c:pt idx="10">
                  <c:v>R_SE_ASIA</c:v>
                </c:pt>
                <c:pt idx="11">
                  <c:v>R_S_ASIA</c:v>
                </c:pt>
                <c:pt idx="12">
                  <c:v>RUSSIA</c:v>
                </c:pt>
                <c:pt idx="13">
                  <c:v>OTH_CEE_CIS</c:v>
                </c:pt>
                <c:pt idx="14">
                  <c:v>OTH_EUROPE</c:v>
                </c:pt>
                <c:pt idx="15">
                  <c:v>ME_N_AFR</c:v>
                </c:pt>
                <c:pt idx="16">
                  <c:v>S_S_AFR</c:v>
                </c:pt>
                <c:pt idx="17">
                  <c:v>OCEANIA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Sheet4!$B$4:$T$4</c15:sqref>
                  </c15:fullRef>
                </c:ext>
              </c:extLst>
              <c:f>(Sheet4!$B$4:$J$4,Sheet4!$L$4:$T$4)</c:f>
              <c:numCache>
                <c:formatCode>General</c:formatCode>
                <c:ptCount val="18"/>
                <c:pt idx="1">
                  <c:v>-2559952</c:v>
                </c:pt>
                <c:pt idx="2">
                  <c:v>-2053296</c:v>
                </c:pt>
                <c:pt idx="3">
                  <c:v>-1889808</c:v>
                </c:pt>
                <c:pt idx="4">
                  <c:v>-47898.5</c:v>
                </c:pt>
                <c:pt idx="5">
                  <c:v>-407608</c:v>
                </c:pt>
                <c:pt idx="6">
                  <c:v>-602704</c:v>
                </c:pt>
                <c:pt idx="7">
                  <c:v>-402096</c:v>
                </c:pt>
                <c:pt idx="8">
                  <c:v>-1041660</c:v>
                </c:pt>
                <c:pt idx="9">
                  <c:v>-21732</c:v>
                </c:pt>
                <c:pt idx="10">
                  <c:v>-117216</c:v>
                </c:pt>
                <c:pt idx="11">
                  <c:v>-117716</c:v>
                </c:pt>
                <c:pt idx="12">
                  <c:v>-345176</c:v>
                </c:pt>
                <c:pt idx="13">
                  <c:v>-701024</c:v>
                </c:pt>
                <c:pt idx="14">
                  <c:v>-4069.875</c:v>
                </c:pt>
                <c:pt idx="15">
                  <c:v>-945772</c:v>
                </c:pt>
                <c:pt idx="16">
                  <c:v>-1828720</c:v>
                </c:pt>
                <c:pt idx="17">
                  <c:v>-601190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DB2-4BBF-8D83-B2092820887A}"/>
            </c:ext>
          </c:extLst>
        </c:ser>
        <c:ser>
          <c:idx val="3"/>
          <c:order val="3"/>
          <c:tx>
            <c:strRef>
              <c:f>Sheet4!$A$5</c:f>
              <c:strCache>
                <c:ptCount val="1"/>
                <c:pt idx="0">
                  <c:v>Pastureland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cat>
            <c:strRef>
              <c:extLst>
                <c:ext xmlns:c15="http://schemas.microsoft.com/office/drawing/2012/chart" uri="{02D57815-91ED-43cb-92C2-25804820EDAC}">
                  <c15:fullRef>
                    <c15:sqref>Sheet4!$B$1:$T$1</c15:sqref>
                  </c15:fullRef>
                </c:ext>
              </c:extLst>
              <c:f>(Sheet4!$B$1:$J$1,Sheet4!$L$1:$T$1)</c:f>
              <c:strCache>
                <c:ptCount val="18"/>
                <c:pt idx="1">
                  <c:v>EU27</c:v>
                </c:pt>
                <c:pt idx="2">
                  <c:v>BRAZIL</c:v>
                </c:pt>
                <c:pt idx="3">
                  <c:v>CANADA</c:v>
                </c:pt>
                <c:pt idx="4">
                  <c:v>JAPAN</c:v>
                </c:pt>
                <c:pt idx="5">
                  <c:v>CHIHKG</c:v>
                </c:pt>
                <c:pt idx="6">
                  <c:v>INDIA</c:v>
                </c:pt>
                <c:pt idx="7">
                  <c:v>C_C_AMER</c:v>
                </c:pt>
                <c:pt idx="8">
                  <c:v>S_O_AMER</c:v>
                </c:pt>
                <c:pt idx="9">
                  <c:v>MALA_INDO</c:v>
                </c:pt>
                <c:pt idx="10">
                  <c:v>R_SE_ASIA</c:v>
                </c:pt>
                <c:pt idx="11">
                  <c:v>R_S_ASIA</c:v>
                </c:pt>
                <c:pt idx="12">
                  <c:v>RUSSIA</c:v>
                </c:pt>
                <c:pt idx="13">
                  <c:v>OTH_CEE_CIS</c:v>
                </c:pt>
                <c:pt idx="14">
                  <c:v>OTH_EUROPE</c:v>
                </c:pt>
                <c:pt idx="15">
                  <c:v>ME_N_AFR</c:v>
                </c:pt>
                <c:pt idx="16">
                  <c:v>S_S_AFR</c:v>
                </c:pt>
                <c:pt idx="17">
                  <c:v>OCEANIA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Sheet4!$B$5:$T$5</c15:sqref>
                  </c15:fullRef>
                </c:ext>
              </c:extLst>
              <c:f>(Sheet4!$B$5:$J$5,Sheet4!$L$5:$T$5)</c:f>
              <c:numCache>
                <c:formatCode>General</c:formatCode>
                <c:ptCount val="18"/>
                <c:pt idx="1">
                  <c:v>917920</c:v>
                </c:pt>
                <c:pt idx="2">
                  <c:v>2048800</c:v>
                </c:pt>
                <c:pt idx="3">
                  <c:v>521796</c:v>
                </c:pt>
                <c:pt idx="4">
                  <c:v>29.1145</c:v>
                </c:pt>
                <c:pt idx="5">
                  <c:v>771424</c:v>
                </c:pt>
                <c:pt idx="6">
                  <c:v>292100</c:v>
                </c:pt>
                <c:pt idx="7">
                  <c:v>256720</c:v>
                </c:pt>
                <c:pt idx="8">
                  <c:v>1093216</c:v>
                </c:pt>
                <c:pt idx="9">
                  <c:v>47299</c:v>
                </c:pt>
                <c:pt idx="10">
                  <c:v>43826.5</c:v>
                </c:pt>
                <c:pt idx="11">
                  <c:v>106024</c:v>
                </c:pt>
                <c:pt idx="12">
                  <c:v>790600</c:v>
                </c:pt>
                <c:pt idx="13">
                  <c:v>517952</c:v>
                </c:pt>
                <c:pt idx="14">
                  <c:v>10764.75</c:v>
                </c:pt>
                <c:pt idx="15">
                  <c:v>930400</c:v>
                </c:pt>
                <c:pt idx="16">
                  <c:v>1594432</c:v>
                </c:pt>
                <c:pt idx="17">
                  <c:v>583872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DB2-4BBF-8D83-B2092820887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10"/>
        <c:axId val="451371768"/>
        <c:axId val="451366968"/>
        <c:extLst>
          <c:ext xmlns:c15="http://schemas.microsoft.com/office/drawing/2012/chart" uri="{02D57815-91ED-43cb-92C2-25804820EDAC}">
            <c15:filteredBarSeries>
              <c15:ser>
                <c:idx val="0"/>
                <c:order val="1"/>
                <c:tx>
                  <c:strRef>
                    <c:extLst>
                      <c:ext uri="{02D57815-91ED-43cb-92C2-25804820EDAC}">
                        <c15:formulaRef>
                          <c15:sqref>Sheet4!$A$3</c15:sqref>
                        </c15:formulaRef>
                      </c:ext>
                    </c:extLst>
                    <c:strCache>
                      <c:ptCount val="1"/>
                      <c:pt idx="0">
                        <c:v>Unmanagedlnd</c:v>
                      </c:pt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ullRef>
                          <c15:sqref>Sheet4!$B$1:$T$1</c15:sqref>
                        </c15:fullRef>
                        <c15:formulaRef>
                          <c15:sqref>(Sheet4!$B$1:$J$1,Sheet4!$L$1:$T$1)</c15:sqref>
                        </c15:formulaRef>
                      </c:ext>
                    </c:extLst>
                    <c:strCache>
                      <c:ptCount val="18"/>
                      <c:pt idx="1">
                        <c:v>EU27</c:v>
                      </c:pt>
                      <c:pt idx="2">
                        <c:v>BRAZIL</c:v>
                      </c:pt>
                      <c:pt idx="3">
                        <c:v>CANADA</c:v>
                      </c:pt>
                      <c:pt idx="4">
                        <c:v>JAPAN</c:v>
                      </c:pt>
                      <c:pt idx="5">
                        <c:v>CHIHKG</c:v>
                      </c:pt>
                      <c:pt idx="6">
                        <c:v>INDIA</c:v>
                      </c:pt>
                      <c:pt idx="7">
                        <c:v>C_C_AMER</c:v>
                      </c:pt>
                      <c:pt idx="8">
                        <c:v>S_O_AMER</c:v>
                      </c:pt>
                      <c:pt idx="9">
                        <c:v>MALA_INDO</c:v>
                      </c:pt>
                      <c:pt idx="10">
                        <c:v>R_SE_ASIA</c:v>
                      </c:pt>
                      <c:pt idx="11">
                        <c:v>R_S_ASIA</c:v>
                      </c:pt>
                      <c:pt idx="12">
                        <c:v>RUSSIA</c:v>
                      </c:pt>
                      <c:pt idx="13">
                        <c:v>OTH_CEE_CIS</c:v>
                      </c:pt>
                      <c:pt idx="14">
                        <c:v>OTH_EUROPE</c:v>
                      </c:pt>
                      <c:pt idx="15">
                        <c:v>ME_N_AFR</c:v>
                      </c:pt>
                      <c:pt idx="16">
                        <c:v>S_S_AFR</c:v>
                      </c:pt>
                      <c:pt idx="17">
                        <c:v>OCEANIA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ullRef>
                          <c15:sqref>Sheet4!$B$3:$T$3</c15:sqref>
                        </c15:fullRef>
                        <c15:formulaRef>
                          <c15:sqref>(Sheet4!$B$3:$J$3,Sheet4!$L$3:$T$3)</c15:sqref>
                        </c15:formulaRef>
                      </c:ext>
                    </c:extLst>
                    <c:numCache>
                      <c:formatCode>General</c:formatCode>
                      <c:ptCount val="18"/>
                      <c:pt idx="1">
                        <c:v>0</c:v>
                      </c:pt>
                      <c:pt idx="2">
                        <c:v>0</c:v>
                      </c:pt>
                      <c:pt idx="3">
                        <c:v>0</c:v>
                      </c:pt>
                      <c:pt idx="4">
                        <c:v>0</c:v>
                      </c:pt>
                      <c:pt idx="5">
                        <c:v>0</c:v>
                      </c:pt>
                      <c:pt idx="6">
                        <c:v>0</c:v>
                      </c:pt>
                      <c:pt idx="7">
                        <c:v>0</c:v>
                      </c:pt>
                      <c:pt idx="8">
                        <c:v>0</c:v>
                      </c:pt>
                      <c:pt idx="9">
                        <c:v>0</c:v>
                      </c:pt>
                      <c:pt idx="10">
                        <c:v>0</c:v>
                      </c:pt>
                      <c:pt idx="11">
                        <c:v>0</c:v>
                      </c:pt>
                      <c:pt idx="12">
                        <c:v>0</c:v>
                      </c:pt>
                      <c:pt idx="13">
                        <c:v>0</c:v>
                      </c:pt>
                      <c:pt idx="14">
                        <c:v>0</c:v>
                      </c:pt>
                      <c:pt idx="15">
                        <c:v>0</c:v>
                      </c:pt>
                      <c:pt idx="16">
                        <c:v>0</c:v>
                      </c:pt>
                      <c:pt idx="17">
                        <c:v>0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3-1DB2-4BBF-8D83-B2092820887A}"/>
                  </c:ext>
                </c:extLst>
              </c15:ser>
            </c15:filteredBarSeries>
          </c:ext>
        </c:extLst>
      </c:barChart>
      <c:catAx>
        <c:axId val="4513717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1366968"/>
        <c:crosses val="autoZero"/>
        <c:auto val="1"/>
        <c:lblAlgn val="ctr"/>
        <c:lblOffset val="100"/>
        <c:noMultiLvlLbl val="0"/>
      </c:catAx>
      <c:valAx>
        <c:axId val="451366968"/>
        <c:scaling>
          <c:orientation val="minMax"/>
        </c:scaling>
        <c:delete val="0"/>
        <c:axPos val="l"/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1371768"/>
        <c:crosses val="autoZero"/>
        <c:crossBetween val="between"/>
        <c:dispUnits>
          <c:builtInUnit val="millions"/>
          <c:dispUnitsLbl>
            <c:layout>
              <c:manualLayout>
                <c:xMode val="edge"/>
                <c:yMode val="edge"/>
                <c:x val="1.6782407407407409E-2"/>
                <c:y val="0.1237530121771049"/>
              </c:manualLayout>
            </c:layout>
            <c:tx>
              <c:rich>
                <a:bodyPr rot="-5400000" spcFirstLastPara="1" vertOverflow="ellipsis" vert="horz" wrap="square" anchor="ctr" anchorCtr="1"/>
                <a:lstStyle/>
                <a:p>
                  <a:pPr>
                    <a:defRPr sz="14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r>
                    <a:rPr lang="en-US" dirty="0"/>
                    <a:t>in Millions Hectares</a:t>
                  </a:r>
                </a:p>
              </c:rich>
            </c:tx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1" dirty="0"/>
              <a:t>Change in Rest of World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3163131195667913"/>
          <c:y val="0.15574928612560626"/>
          <c:w val="0.68038910659510887"/>
          <c:h val="0.56151568940576757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Sheet4!$B$8</c:f>
              <c:strCache>
                <c:ptCount val="1"/>
                <c:pt idx="0">
                  <c:v>Change in Land Cover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315D-4BC3-B571-1EC8F18E49C8}"/>
              </c:ext>
            </c:extLst>
          </c:dPt>
          <c:dPt>
            <c:idx val="2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315D-4BC3-B571-1EC8F18E49C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Sheet4!$A$9:$A$11</c:f>
              <c:strCache>
                <c:ptCount val="3"/>
                <c:pt idx="0">
                  <c:v>Managed Forests</c:v>
                </c:pt>
                <c:pt idx="1">
                  <c:v>Cropland</c:v>
                </c:pt>
                <c:pt idx="2">
                  <c:v>Pastureland</c:v>
                </c:pt>
              </c:strCache>
            </c:strRef>
          </c:cat>
          <c:val>
            <c:numRef>
              <c:f>Sheet4!$B$9:$B$11</c:f>
              <c:numCache>
                <c:formatCode>0.0</c:formatCode>
                <c:ptCount val="3"/>
                <c:pt idx="0">
                  <c:v>3180764.5</c:v>
                </c:pt>
                <c:pt idx="1">
                  <c:v>-13733078.375</c:v>
                </c:pt>
                <c:pt idx="2">
                  <c:v>10552287.364500001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15D-4BC3-B571-1EC8F18E49C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1"/>
        <c:overlap val="10"/>
        <c:axId val="451371768"/>
        <c:axId val="451366968"/>
      </c:barChart>
      <c:catAx>
        <c:axId val="4513717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1366968"/>
        <c:crosses val="autoZero"/>
        <c:auto val="1"/>
        <c:lblAlgn val="ctr"/>
        <c:lblOffset val="100"/>
        <c:noMultiLvlLbl val="0"/>
      </c:catAx>
      <c:valAx>
        <c:axId val="451366968"/>
        <c:scaling>
          <c:orientation val="minMax"/>
          <c:max val="20000000"/>
          <c:min val="-20000000"/>
        </c:scaling>
        <c:delete val="0"/>
        <c:axPos val="l"/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1371768"/>
        <c:crosses val="autoZero"/>
        <c:crossBetween val="between"/>
        <c:majorUnit val="10000000"/>
        <c:dispUnits>
          <c:builtInUnit val="millions"/>
          <c:dispUnitsLbl>
            <c:layout>
              <c:manualLayout>
                <c:xMode val="edge"/>
                <c:yMode val="edge"/>
                <c:x val="2.6041666666666668E-2"/>
                <c:y val="0.17171296296296298"/>
              </c:manualLayout>
            </c:layout>
            <c:tx>
              <c:rich>
                <a:bodyPr rot="-5400000" spcFirstLastPara="1" vertOverflow="ellipsis" vert="horz" wrap="square" anchor="ctr" anchorCtr="1"/>
                <a:lstStyle/>
                <a:p>
                  <a:pPr>
                    <a:defRPr sz="14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r>
                    <a:rPr lang="en-US"/>
                    <a:t>in Millions Hectares</a:t>
                  </a:r>
                </a:p>
              </c:rich>
            </c:tx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1" dirty="0"/>
              <a:t>Change in Rest of World</a:t>
            </a:r>
          </a:p>
        </c:rich>
      </c:tx>
      <c:layout>
        <c:manualLayout>
          <c:xMode val="edge"/>
          <c:yMode val="edge"/>
          <c:x val="0.33319818159127368"/>
          <c:y val="1.591986749321838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3794675740195789"/>
          <c:y val="0.15766996938700797"/>
          <c:w val="0.82660590393090361"/>
          <c:h val="0.59920172715057751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Sheet4!$A$2</c:f>
              <c:strCache>
                <c:ptCount val="1"/>
                <c:pt idx="0">
                  <c:v>Forestland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cat>
            <c:strRef>
              <c:extLst>
                <c:ext xmlns:c15="http://schemas.microsoft.com/office/drawing/2012/chart" uri="{02D57815-91ED-43cb-92C2-25804820EDAC}">
                  <c15:fullRef>
                    <c15:sqref>Sheet4!$B$1:$T$1</c15:sqref>
                  </c15:fullRef>
                </c:ext>
              </c:extLst>
              <c:f>(Sheet4!$B$1:$J$1,Sheet4!$L$1:$T$1)</c:f>
              <c:strCache>
                <c:ptCount val="18"/>
                <c:pt idx="1">
                  <c:v>EU27</c:v>
                </c:pt>
                <c:pt idx="2">
                  <c:v>BRAZIL</c:v>
                </c:pt>
                <c:pt idx="3">
                  <c:v>CANADA</c:v>
                </c:pt>
                <c:pt idx="4">
                  <c:v>JAPAN</c:v>
                </c:pt>
                <c:pt idx="5">
                  <c:v>CHIHKG</c:v>
                </c:pt>
                <c:pt idx="6">
                  <c:v>INDIA</c:v>
                </c:pt>
                <c:pt idx="7">
                  <c:v>C_C_AMER</c:v>
                </c:pt>
                <c:pt idx="8">
                  <c:v>S_O_AMER</c:v>
                </c:pt>
                <c:pt idx="9">
                  <c:v>MALA_INDO</c:v>
                </c:pt>
                <c:pt idx="10">
                  <c:v>R_SE_ASIA</c:v>
                </c:pt>
                <c:pt idx="11">
                  <c:v>R_S_ASIA</c:v>
                </c:pt>
                <c:pt idx="12">
                  <c:v>RUSSIA</c:v>
                </c:pt>
                <c:pt idx="13">
                  <c:v>OTH_CEE_CIS</c:v>
                </c:pt>
                <c:pt idx="14">
                  <c:v>OTH_EUROPE</c:v>
                </c:pt>
                <c:pt idx="15">
                  <c:v>ME_N_AFR</c:v>
                </c:pt>
                <c:pt idx="16">
                  <c:v>S_S_AFR</c:v>
                </c:pt>
                <c:pt idx="17">
                  <c:v>OCEANIA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Sheet4!$B$2:$T$2</c15:sqref>
                  </c15:fullRef>
                </c:ext>
              </c:extLst>
              <c:f>(Sheet4!$B$2:$J$2,Sheet4!$L$2:$T$2)</c:f>
              <c:numCache>
                <c:formatCode>General</c:formatCode>
                <c:ptCount val="18"/>
                <c:pt idx="1">
                  <c:v>1642032</c:v>
                </c:pt>
                <c:pt idx="2">
                  <c:v>4496</c:v>
                </c:pt>
                <c:pt idx="3">
                  <c:v>1368008</c:v>
                </c:pt>
                <c:pt idx="4">
                  <c:v>47869</c:v>
                </c:pt>
                <c:pt idx="5">
                  <c:v>-363808</c:v>
                </c:pt>
                <c:pt idx="6">
                  <c:v>310602</c:v>
                </c:pt>
                <c:pt idx="7">
                  <c:v>145380</c:v>
                </c:pt>
                <c:pt idx="8">
                  <c:v>-51544</c:v>
                </c:pt>
                <c:pt idx="9">
                  <c:v>-25564</c:v>
                </c:pt>
                <c:pt idx="10">
                  <c:v>73392</c:v>
                </c:pt>
                <c:pt idx="11">
                  <c:v>11692.5</c:v>
                </c:pt>
                <c:pt idx="12">
                  <c:v>-445440</c:v>
                </c:pt>
                <c:pt idx="13">
                  <c:v>183068</c:v>
                </c:pt>
                <c:pt idx="14">
                  <c:v>-6694</c:v>
                </c:pt>
                <c:pt idx="15">
                  <c:v>15373.5</c:v>
                </c:pt>
                <c:pt idx="16">
                  <c:v>234256</c:v>
                </c:pt>
                <c:pt idx="17">
                  <c:v>17314.5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DB2-4BBF-8D83-B2092820887A}"/>
            </c:ext>
          </c:extLst>
        </c:ser>
        <c:ser>
          <c:idx val="2"/>
          <c:order val="2"/>
          <c:tx>
            <c:strRef>
              <c:f>Sheet4!$A$4</c:f>
              <c:strCache>
                <c:ptCount val="1"/>
                <c:pt idx="0">
                  <c:v>Cropland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extLst>
                <c:ext xmlns:c15="http://schemas.microsoft.com/office/drawing/2012/chart" uri="{02D57815-91ED-43cb-92C2-25804820EDAC}">
                  <c15:fullRef>
                    <c15:sqref>Sheet4!$B$1:$T$1</c15:sqref>
                  </c15:fullRef>
                </c:ext>
              </c:extLst>
              <c:f>(Sheet4!$B$1:$J$1,Sheet4!$L$1:$T$1)</c:f>
              <c:strCache>
                <c:ptCount val="18"/>
                <c:pt idx="1">
                  <c:v>EU27</c:v>
                </c:pt>
                <c:pt idx="2">
                  <c:v>BRAZIL</c:v>
                </c:pt>
                <c:pt idx="3">
                  <c:v>CANADA</c:v>
                </c:pt>
                <c:pt idx="4">
                  <c:v>JAPAN</c:v>
                </c:pt>
                <c:pt idx="5">
                  <c:v>CHIHKG</c:v>
                </c:pt>
                <c:pt idx="6">
                  <c:v>INDIA</c:v>
                </c:pt>
                <c:pt idx="7">
                  <c:v>C_C_AMER</c:v>
                </c:pt>
                <c:pt idx="8">
                  <c:v>S_O_AMER</c:v>
                </c:pt>
                <c:pt idx="9">
                  <c:v>MALA_INDO</c:v>
                </c:pt>
                <c:pt idx="10">
                  <c:v>R_SE_ASIA</c:v>
                </c:pt>
                <c:pt idx="11">
                  <c:v>R_S_ASIA</c:v>
                </c:pt>
                <c:pt idx="12">
                  <c:v>RUSSIA</c:v>
                </c:pt>
                <c:pt idx="13">
                  <c:v>OTH_CEE_CIS</c:v>
                </c:pt>
                <c:pt idx="14">
                  <c:v>OTH_EUROPE</c:v>
                </c:pt>
                <c:pt idx="15">
                  <c:v>ME_N_AFR</c:v>
                </c:pt>
                <c:pt idx="16">
                  <c:v>S_S_AFR</c:v>
                </c:pt>
                <c:pt idx="17">
                  <c:v>OCEANIA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Sheet4!$B$4:$T$4</c15:sqref>
                  </c15:fullRef>
                </c:ext>
              </c:extLst>
              <c:f>(Sheet4!$B$4:$J$4,Sheet4!$L$4:$T$4)</c:f>
              <c:numCache>
                <c:formatCode>General</c:formatCode>
                <c:ptCount val="18"/>
                <c:pt idx="1">
                  <c:v>-2559952</c:v>
                </c:pt>
                <c:pt idx="2">
                  <c:v>-2053296</c:v>
                </c:pt>
                <c:pt idx="3">
                  <c:v>-1889808</c:v>
                </c:pt>
                <c:pt idx="4">
                  <c:v>-47898.5</c:v>
                </c:pt>
                <c:pt idx="5">
                  <c:v>-407608</c:v>
                </c:pt>
                <c:pt idx="6">
                  <c:v>-602704</c:v>
                </c:pt>
                <c:pt idx="7">
                  <c:v>-402096</c:v>
                </c:pt>
                <c:pt idx="8">
                  <c:v>-1041660</c:v>
                </c:pt>
                <c:pt idx="9">
                  <c:v>-21732</c:v>
                </c:pt>
                <c:pt idx="10">
                  <c:v>-117216</c:v>
                </c:pt>
                <c:pt idx="11">
                  <c:v>-117716</c:v>
                </c:pt>
                <c:pt idx="12">
                  <c:v>-345176</c:v>
                </c:pt>
                <c:pt idx="13">
                  <c:v>-701024</c:v>
                </c:pt>
                <c:pt idx="14">
                  <c:v>-4069.875</c:v>
                </c:pt>
                <c:pt idx="15">
                  <c:v>-945772</c:v>
                </c:pt>
                <c:pt idx="16">
                  <c:v>-1828720</c:v>
                </c:pt>
                <c:pt idx="17">
                  <c:v>-601190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DB2-4BBF-8D83-B2092820887A}"/>
            </c:ext>
          </c:extLst>
        </c:ser>
        <c:ser>
          <c:idx val="3"/>
          <c:order val="3"/>
          <c:tx>
            <c:strRef>
              <c:f>Sheet4!$A$5</c:f>
              <c:strCache>
                <c:ptCount val="1"/>
                <c:pt idx="0">
                  <c:v>Pastureland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cat>
            <c:strRef>
              <c:extLst>
                <c:ext xmlns:c15="http://schemas.microsoft.com/office/drawing/2012/chart" uri="{02D57815-91ED-43cb-92C2-25804820EDAC}">
                  <c15:fullRef>
                    <c15:sqref>Sheet4!$B$1:$T$1</c15:sqref>
                  </c15:fullRef>
                </c:ext>
              </c:extLst>
              <c:f>(Sheet4!$B$1:$J$1,Sheet4!$L$1:$T$1)</c:f>
              <c:strCache>
                <c:ptCount val="18"/>
                <c:pt idx="1">
                  <c:v>EU27</c:v>
                </c:pt>
                <c:pt idx="2">
                  <c:v>BRAZIL</c:v>
                </c:pt>
                <c:pt idx="3">
                  <c:v>CANADA</c:v>
                </c:pt>
                <c:pt idx="4">
                  <c:v>JAPAN</c:v>
                </c:pt>
                <c:pt idx="5">
                  <c:v>CHIHKG</c:v>
                </c:pt>
                <c:pt idx="6">
                  <c:v>INDIA</c:v>
                </c:pt>
                <c:pt idx="7">
                  <c:v>C_C_AMER</c:v>
                </c:pt>
                <c:pt idx="8">
                  <c:v>S_O_AMER</c:v>
                </c:pt>
                <c:pt idx="9">
                  <c:v>MALA_INDO</c:v>
                </c:pt>
                <c:pt idx="10">
                  <c:v>R_SE_ASIA</c:v>
                </c:pt>
                <c:pt idx="11">
                  <c:v>R_S_ASIA</c:v>
                </c:pt>
                <c:pt idx="12">
                  <c:v>RUSSIA</c:v>
                </c:pt>
                <c:pt idx="13">
                  <c:v>OTH_CEE_CIS</c:v>
                </c:pt>
                <c:pt idx="14">
                  <c:v>OTH_EUROPE</c:v>
                </c:pt>
                <c:pt idx="15">
                  <c:v>ME_N_AFR</c:v>
                </c:pt>
                <c:pt idx="16">
                  <c:v>S_S_AFR</c:v>
                </c:pt>
                <c:pt idx="17">
                  <c:v>OCEANIA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Sheet4!$B$5:$T$5</c15:sqref>
                  </c15:fullRef>
                </c:ext>
              </c:extLst>
              <c:f>(Sheet4!$B$5:$J$5,Sheet4!$L$5:$T$5)</c:f>
              <c:numCache>
                <c:formatCode>General</c:formatCode>
                <c:ptCount val="18"/>
                <c:pt idx="1">
                  <c:v>917920</c:v>
                </c:pt>
                <c:pt idx="2">
                  <c:v>2048800</c:v>
                </c:pt>
                <c:pt idx="3">
                  <c:v>521796</c:v>
                </c:pt>
                <c:pt idx="4">
                  <c:v>29.1145</c:v>
                </c:pt>
                <c:pt idx="5">
                  <c:v>771424</c:v>
                </c:pt>
                <c:pt idx="6">
                  <c:v>292100</c:v>
                </c:pt>
                <c:pt idx="7">
                  <c:v>256720</c:v>
                </c:pt>
                <c:pt idx="8">
                  <c:v>1093216</c:v>
                </c:pt>
                <c:pt idx="9">
                  <c:v>47299</c:v>
                </c:pt>
                <c:pt idx="10">
                  <c:v>43826.5</c:v>
                </c:pt>
                <c:pt idx="11">
                  <c:v>106024</c:v>
                </c:pt>
                <c:pt idx="12">
                  <c:v>790600</c:v>
                </c:pt>
                <c:pt idx="13">
                  <c:v>517952</c:v>
                </c:pt>
                <c:pt idx="14">
                  <c:v>10764.75</c:v>
                </c:pt>
                <c:pt idx="15">
                  <c:v>930400</c:v>
                </c:pt>
                <c:pt idx="16">
                  <c:v>1594432</c:v>
                </c:pt>
                <c:pt idx="17">
                  <c:v>583872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DB2-4BBF-8D83-B2092820887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10"/>
        <c:axId val="451371768"/>
        <c:axId val="451366968"/>
        <c:extLst>
          <c:ext xmlns:c15="http://schemas.microsoft.com/office/drawing/2012/chart" uri="{02D57815-91ED-43cb-92C2-25804820EDAC}">
            <c15:filteredBarSeries>
              <c15:ser>
                <c:idx val="0"/>
                <c:order val="1"/>
                <c:tx>
                  <c:strRef>
                    <c:extLst>
                      <c:ext uri="{02D57815-91ED-43cb-92C2-25804820EDAC}">
                        <c15:formulaRef>
                          <c15:sqref>Sheet4!$A$3</c15:sqref>
                        </c15:formulaRef>
                      </c:ext>
                    </c:extLst>
                    <c:strCache>
                      <c:ptCount val="1"/>
                      <c:pt idx="0">
                        <c:v>Unmanagedlnd</c:v>
                      </c:pt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ullRef>
                          <c15:sqref>Sheet4!$B$1:$T$1</c15:sqref>
                        </c15:fullRef>
                        <c15:formulaRef>
                          <c15:sqref>(Sheet4!$B$1:$J$1,Sheet4!$L$1:$T$1)</c15:sqref>
                        </c15:formulaRef>
                      </c:ext>
                    </c:extLst>
                    <c:strCache>
                      <c:ptCount val="18"/>
                      <c:pt idx="1">
                        <c:v>EU27</c:v>
                      </c:pt>
                      <c:pt idx="2">
                        <c:v>BRAZIL</c:v>
                      </c:pt>
                      <c:pt idx="3">
                        <c:v>CANADA</c:v>
                      </c:pt>
                      <c:pt idx="4">
                        <c:v>JAPAN</c:v>
                      </c:pt>
                      <c:pt idx="5">
                        <c:v>CHIHKG</c:v>
                      </c:pt>
                      <c:pt idx="6">
                        <c:v>INDIA</c:v>
                      </c:pt>
                      <c:pt idx="7">
                        <c:v>C_C_AMER</c:v>
                      </c:pt>
                      <c:pt idx="8">
                        <c:v>S_O_AMER</c:v>
                      </c:pt>
                      <c:pt idx="9">
                        <c:v>MALA_INDO</c:v>
                      </c:pt>
                      <c:pt idx="10">
                        <c:v>R_SE_ASIA</c:v>
                      </c:pt>
                      <c:pt idx="11">
                        <c:v>R_S_ASIA</c:v>
                      </c:pt>
                      <c:pt idx="12">
                        <c:v>RUSSIA</c:v>
                      </c:pt>
                      <c:pt idx="13">
                        <c:v>OTH_CEE_CIS</c:v>
                      </c:pt>
                      <c:pt idx="14">
                        <c:v>OTH_EUROPE</c:v>
                      </c:pt>
                      <c:pt idx="15">
                        <c:v>ME_N_AFR</c:v>
                      </c:pt>
                      <c:pt idx="16">
                        <c:v>S_S_AFR</c:v>
                      </c:pt>
                      <c:pt idx="17">
                        <c:v>OCEANIA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ullRef>
                          <c15:sqref>Sheet4!$B$3:$T$3</c15:sqref>
                        </c15:fullRef>
                        <c15:formulaRef>
                          <c15:sqref>(Sheet4!$B$3:$J$3,Sheet4!$L$3:$T$3)</c15:sqref>
                        </c15:formulaRef>
                      </c:ext>
                    </c:extLst>
                    <c:numCache>
                      <c:formatCode>General</c:formatCode>
                      <c:ptCount val="18"/>
                      <c:pt idx="1">
                        <c:v>0</c:v>
                      </c:pt>
                      <c:pt idx="2">
                        <c:v>0</c:v>
                      </c:pt>
                      <c:pt idx="3">
                        <c:v>0</c:v>
                      </c:pt>
                      <c:pt idx="4">
                        <c:v>0</c:v>
                      </c:pt>
                      <c:pt idx="5">
                        <c:v>0</c:v>
                      </c:pt>
                      <c:pt idx="6">
                        <c:v>0</c:v>
                      </c:pt>
                      <c:pt idx="7">
                        <c:v>0</c:v>
                      </c:pt>
                      <c:pt idx="8">
                        <c:v>0</c:v>
                      </c:pt>
                      <c:pt idx="9">
                        <c:v>0</c:v>
                      </c:pt>
                      <c:pt idx="10">
                        <c:v>0</c:v>
                      </c:pt>
                      <c:pt idx="11">
                        <c:v>0</c:v>
                      </c:pt>
                      <c:pt idx="12">
                        <c:v>0</c:v>
                      </c:pt>
                      <c:pt idx="13">
                        <c:v>0</c:v>
                      </c:pt>
                      <c:pt idx="14">
                        <c:v>0</c:v>
                      </c:pt>
                      <c:pt idx="15">
                        <c:v>0</c:v>
                      </c:pt>
                      <c:pt idx="16">
                        <c:v>0</c:v>
                      </c:pt>
                      <c:pt idx="17">
                        <c:v>0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3-1DB2-4BBF-8D83-B2092820887A}"/>
                  </c:ext>
                </c:extLst>
              </c15:ser>
            </c15:filteredBarSeries>
          </c:ext>
        </c:extLst>
      </c:barChart>
      <c:catAx>
        <c:axId val="4513717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1366968"/>
        <c:crosses val="autoZero"/>
        <c:auto val="1"/>
        <c:lblAlgn val="ctr"/>
        <c:lblOffset val="100"/>
        <c:noMultiLvlLbl val="0"/>
      </c:catAx>
      <c:valAx>
        <c:axId val="451366968"/>
        <c:scaling>
          <c:orientation val="minMax"/>
        </c:scaling>
        <c:delete val="0"/>
        <c:axPos val="l"/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1371768"/>
        <c:crosses val="autoZero"/>
        <c:crossBetween val="between"/>
        <c:dispUnits>
          <c:builtInUnit val="millions"/>
          <c:dispUnitsLbl>
            <c:layout>
              <c:manualLayout>
                <c:xMode val="edge"/>
                <c:yMode val="edge"/>
                <c:x val="1.6782407407407409E-2"/>
                <c:y val="0.1237530121771049"/>
              </c:manualLayout>
            </c:layout>
            <c:tx>
              <c:rich>
                <a:bodyPr rot="-5400000" spcFirstLastPara="1" vertOverflow="ellipsis" vert="horz" wrap="square" anchor="ctr" anchorCtr="1"/>
                <a:lstStyle/>
                <a:p>
                  <a:pPr>
                    <a:defRPr sz="14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r>
                    <a:rPr lang="en-US" dirty="0"/>
                    <a:t>in Millions Hectares</a:t>
                  </a:r>
                </a:p>
              </c:rich>
            </c:tx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FD43DD-9E4E-4D00-9508-0F27D93F58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2257CF1-EF49-4B09-B791-227942521D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479197-6109-418A-AEAF-44843D2425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3AC7A-E594-4625-8539-C703ABD466BE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0C0B67-B05B-4F3C-87EF-8D361BABD2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EB8058-0325-4A1A-842A-78926D50A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AD78B-FAEF-4BE3-B02F-5B0CECD5BF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762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9BF27B-C47A-4BAC-94E0-0592E50A14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BE6CCF-F10C-4E29-874A-16CDCD2635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01582D-C907-449D-9414-73102FFDEE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3AC7A-E594-4625-8539-C703ABD466BE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033F56-9778-4716-9D19-A41B51DEF5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025177-D167-4C39-B405-CB05B3CFF7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AD78B-FAEF-4BE3-B02F-5B0CECD5BF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254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241C0A3-B8FF-43DA-834B-A6EFB83F91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81DFAC-4C60-4E6A-8B7B-CA05E6695B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1EACD7-A373-4195-BBA0-C852156B8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3AC7A-E594-4625-8539-C703ABD466BE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CED603-7201-4EC7-9E0A-C18025B048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35A7C9-8D2B-4BBE-96A8-50CCB28E2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AD78B-FAEF-4BE3-B02F-5B0CECD5BF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66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69DC2B-75CE-417F-979F-6B41C5C8A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01DF14-DB27-4BAE-9DFC-187C511BFB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ED613D-9E94-4922-9A47-3DFF128BB2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3AC7A-E594-4625-8539-C703ABD466BE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D332F1-58A2-4BDB-9713-52DB32D84E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571652-46B4-4640-8AE5-1CCCB91CC5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AD78B-FAEF-4BE3-B02F-5B0CECD5BF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416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D29531-A376-4D19-A789-69B05A9559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533582-5FB6-413B-96B8-9D9CBCE6C8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9BF7A7-2F5E-428C-831B-7BF677249F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3AC7A-E594-4625-8539-C703ABD466BE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1FC7E7-AC81-46CF-AFE5-2BC27968C8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F19119-A493-4600-861C-11EACBF900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AD78B-FAEF-4BE3-B02F-5B0CECD5BF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210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9AC9A3-8F1A-4A48-BB58-FE87AED7B9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5C9226-5871-4560-BF10-5A8A8FC378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8B130A-A0DE-4894-9AB6-D7274D875B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0A579A-BC16-4F52-BEFF-7F5F9BEA47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3AC7A-E594-4625-8539-C703ABD466BE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A071C3-16F0-4DF4-87CE-2503FFB42B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495AAF-D2CA-416F-A258-A4C6BC1E2C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AD78B-FAEF-4BE3-B02F-5B0CECD5BF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848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0AC293-BE70-4759-AAB6-45A964BF5B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9B86BD-78D4-4C79-A972-11FEB42611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0EE248-DB58-4CDA-A7B2-10C0C8D637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61BED07-CFAE-4917-B4DA-8C73E16B5F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F3D8B61-6157-4A58-823B-3AF38D56C0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B0BA2C7-2D1C-4CE8-828D-82A0F6F1EF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3AC7A-E594-4625-8539-C703ABD466BE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AE6FBBE-7285-4633-9ED6-ADE1225A6E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53754C8-ED79-4CF1-83EB-9D305D49F4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AD78B-FAEF-4BE3-B02F-5B0CECD5BF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725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3006F9-5C7F-44AF-8343-054194E3BE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D5C8CA8-217A-4F90-83ED-42F4212FBD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3AC7A-E594-4625-8539-C703ABD466BE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2DE1877-5555-46F4-B1C1-C6A3AA7C01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61DDBE-43F7-48ED-80FC-9A14DED9F1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AD78B-FAEF-4BE3-B02F-5B0CECD5BF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473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A4E3477-0657-4BE0-8041-E2C30B9CCB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3AC7A-E594-4625-8539-C703ABD466BE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5BC6027-32EA-4836-879E-4127BF8A07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FD484E-98BD-45AE-8569-ECE34A2027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AD78B-FAEF-4BE3-B02F-5B0CECD5BF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7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8FEF9-93AC-409B-99E8-EBE0CF0756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3E3D20-878E-4F57-B299-5EE17652E9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B3F554-F958-41E5-92EE-533479827A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337724-AC65-49F4-A95E-9CCED7A01E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3AC7A-E594-4625-8539-C703ABD466BE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769611-36EA-48C2-A75A-8F8E531FDF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94DDB3-D2B6-42FF-88FA-881925A939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AD78B-FAEF-4BE3-B02F-5B0CECD5BF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597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B380F2-804C-4411-BBAA-3C23E9C2F9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6402F92-9CA4-4630-812D-E64EE2FC3BE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122FF8-297B-4B8B-97DF-B046FA476B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326FC1-EB07-4403-944A-D2066F7F2E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3AC7A-E594-4625-8539-C703ABD466BE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5E4CB6-720F-4733-8991-EF9FB50E2F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B5728C-EDA4-4AC3-9E5A-183FD0C5EC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AD78B-FAEF-4BE3-B02F-5B0CECD5BF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71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D84BD9A-5C15-4391-8ED3-8EE8E14678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54528E-D4E8-4D73-9941-E428F91E3A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91B724-BEE8-43CA-B294-1C89D02291A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B3AC7A-E594-4625-8539-C703ABD466BE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978E40-6BD6-41FC-BF1F-A786F961B0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09BA6A-1730-40A4-BC77-AE289FE551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6AD78B-FAEF-4BE3-B02F-5B0CECD5BF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454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s://www.fsa.usda.gov/programs-and-services/conservation-programs/reports-and-statistics/conservation-reserve-program-statistics/inde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ers.usda.gov/publications/pub-details/?pubid=95641" TargetMode="Externa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DA545E-3AD1-4AC0-9647-4A7CB5B16BB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Global Land Use Spillovers from US Land Conservation Policies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4A3B016-0979-4BF1-9BA8-09605C0E5C3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i="1" dirty="0"/>
              <a:t>Preliminary work </a:t>
            </a:r>
          </a:p>
          <a:p>
            <a:r>
              <a:rPr lang="en-US" dirty="0"/>
              <a:t>INFEWS Stakeholder Advisory Board Meeting</a:t>
            </a:r>
          </a:p>
          <a:p>
            <a:r>
              <a:rPr lang="en-US" dirty="0"/>
              <a:t>12/15/2020</a:t>
            </a:r>
          </a:p>
          <a:p>
            <a:r>
              <a:rPr lang="en-US" dirty="0"/>
              <a:t>Uris Baldos, Srabashi Ray, Tom Hertel</a:t>
            </a:r>
          </a:p>
        </p:txBody>
      </p:sp>
    </p:spTree>
    <p:extLst>
      <p:ext uri="{BB962C8B-B14F-4D97-AF65-F5344CB8AC3E}">
        <p14:creationId xmlns:p14="http://schemas.microsoft.com/office/powerpoint/2010/main" val="12838573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6437A2-D375-4C85-A122-4AE3C38AA0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Feedback from last SAB meeting:</a:t>
            </a:r>
            <a:r>
              <a:rPr lang="en-US" i="1" dirty="0"/>
              <a:t> “What is the global impact of domestic set aside of land for nature?”</a:t>
            </a:r>
          </a:p>
          <a:p>
            <a:pPr lvl="1"/>
            <a:r>
              <a:rPr lang="en-US" dirty="0"/>
              <a:t>Here we explore impacts of land leaving US Conservation Reserve program </a:t>
            </a:r>
          </a:p>
          <a:p>
            <a:pPr lvl="1"/>
            <a:r>
              <a:rPr lang="en-US" dirty="0"/>
              <a:t>Focus on crop production, land use and land use change emissions</a:t>
            </a:r>
          </a:p>
          <a:p>
            <a:endParaRPr lang="en-US" dirty="0"/>
          </a:p>
          <a:p>
            <a:r>
              <a:rPr lang="en-US" dirty="0"/>
              <a:t>Need feedback from the advisory board</a:t>
            </a:r>
          </a:p>
          <a:p>
            <a:pPr lvl="1"/>
            <a:r>
              <a:rPr lang="en-US" dirty="0"/>
              <a:t>Is there interest for this? </a:t>
            </a:r>
          </a:p>
          <a:p>
            <a:pPr lvl="1"/>
            <a:r>
              <a:rPr lang="en-US" dirty="0"/>
              <a:t>How to improve on this preliminary output? </a:t>
            </a:r>
          </a:p>
          <a:p>
            <a:pPr lvl="1"/>
            <a:r>
              <a:rPr lang="en-US" dirty="0"/>
              <a:t>Who is interested in this type of work?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83C7195E-DF9F-4DD3-826F-A3436CE96B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</p:spTree>
    <p:extLst>
      <p:ext uri="{BB962C8B-B14F-4D97-AF65-F5344CB8AC3E}">
        <p14:creationId xmlns:p14="http://schemas.microsoft.com/office/powerpoint/2010/main" val="23140390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844366-D8A0-43A0-8B12-B612886BC8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DC0391B-BF1C-47BB-A154-5EC08E8C4962}"/>
              </a:ext>
            </a:extLst>
          </p:cNvPr>
          <p:cNvSpPr txBox="1"/>
          <p:nvPr/>
        </p:nvSpPr>
        <p:spPr>
          <a:xfrm>
            <a:off x="734076" y="6127234"/>
            <a:ext cx="43869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Source: </a:t>
            </a:r>
            <a:r>
              <a:rPr lang="en-US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https://www.fsa.usda.gov</a:t>
            </a:r>
            <a:endParaRPr lang="en-US" dirty="0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00000000-0008-0000-0000-0000040000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893580"/>
              </p:ext>
            </p:extLst>
          </p:nvPr>
        </p:nvGraphicFramePr>
        <p:xfrm>
          <a:off x="405590" y="1653148"/>
          <a:ext cx="5492981" cy="45015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026" name="Picture 2">
            <a:extLst>
              <a:ext uri="{FF2B5EF4-FFF2-40B4-BE49-F238E27FC236}">
                <a16:creationId xmlns:a16="http://schemas.microsoft.com/office/drawing/2014/main" id="{27E1820B-AC29-4C96-A5BD-97AA91BB66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9742" y="2043213"/>
            <a:ext cx="4771223" cy="40686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8BA64E91-A87E-45E5-ACF4-D74D99E205FB}"/>
              </a:ext>
            </a:extLst>
          </p:cNvPr>
          <p:cNvSpPr txBox="1"/>
          <p:nvPr/>
        </p:nvSpPr>
        <p:spPr>
          <a:xfrm>
            <a:off x="6569742" y="1653148"/>
            <a:ext cx="46966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Around 79% of CRP lands enter crop production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CD9A025-06F8-4D1E-9768-D7B75289E30F}"/>
              </a:ext>
            </a:extLst>
          </p:cNvPr>
          <p:cNvSpPr txBox="1"/>
          <p:nvPr/>
        </p:nvSpPr>
        <p:spPr>
          <a:xfrm>
            <a:off x="6226325" y="6132575"/>
            <a:ext cx="554024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b="0" i="1" u="none" strike="noStrike" dirty="0">
                <a:solidFill>
                  <a:srgbClr val="4C2C92"/>
                </a:solidFill>
                <a:effectLst/>
                <a:latin typeface="Public Sans"/>
                <a:hlinkClick r:id="rId5"/>
              </a:rPr>
              <a:t>The Fate of Land in Expiring Conservation Reserve Program Contracts, 2013-16 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Public Sans"/>
              </a:rPr>
              <a:t>, by Daniel Bigelow, Roger Claassen, Daniel Hellerstein, Vince Breneman, Ryan Williams, and </a:t>
            </a:r>
            <a:r>
              <a:rPr lang="en-US" sz="1000" b="0" i="0" dirty="0" err="1">
                <a:solidFill>
                  <a:srgbClr val="000000"/>
                </a:solidFill>
                <a:effectLst/>
                <a:latin typeface="Public Sans"/>
              </a:rPr>
              <a:t>Chengxia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Public Sans"/>
              </a:rPr>
              <a:t> You, ERS, January 2020</a:t>
            </a:r>
            <a:endParaRPr lang="en-US" sz="1000" dirty="0"/>
          </a:p>
        </p:txBody>
      </p:sp>
      <p:sp>
        <p:nvSpPr>
          <p:cNvPr id="3" name="Right Brace 2">
            <a:extLst>
              <a:ext uri="{FF2B5EF4-FFF2-40B4-BE49-F238E27FC236}">
                <a16:creationId xmlns:a16="http://schemas.microsoft.com/office/drawing/2014/main" id="{4DABCB18-EDDA-40C9-8B07-B1DE29EF15D8}"/>
              </a:ext>
            </a:extLst>
          </p:cNvPr>
          <p:cNvSpPr/>
          <p:nvPr/>
        </p:nvSpPr>
        <p:spPr>
          <a:xfrm>
            <a:off x="11264368" y="4094480"/>
            <a:ext cx="275384" cy="1158240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6862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DD155C-4B03-4790-BC4D-57133A028F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Research Question</a:t>
            </a:r>
          </a:p>
        </p:txBody>
      </p:sp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4F9D43E9-7AD4-4F80-B89B-C12FF7DECDA9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433520114"/>
              </p:ext>
            </p:extLst>
          </p:nvPr>
        </p:nvGraphicFramePr>
        <p:xfrm>
          <a:off x="5514451" y="1500897"/>
          <a:ext cx="6240781" cy="44738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DFE6D668-A67D-4CD2-8551-9FC4F1EBD196}"/>
              </a:ext>
            </a:extLst>
          </p:cNvPr>
          <p:cNvSpPr txBox="1"/>
          <p:nvPr/>
        </p:nvSpPr>
        <p:spPr>
          <a:xfrm>
            <a:off x="838200" y="1874728"/>
            <a:ext cx="4852553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What are the impacts of land leaving US Conservation Reserve program?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400" dirty="0"/>
              <a:t>Crop production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400" dirty="0"/>
              <a:t>Land use  (cropland, pasture, managed forests)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400" dirty="0"/>
              <a:t>Land use change emissions</a:t>
            </a:r>
          </a:p>
        </p:txBody>
      </p:sp>
    </p:spTree>
    <p:extLst>
      <p:ext uri="{BB962C8B-B14F-4D97-AF65-F5344CB8AC3E}">
        <p14:creationId xmlns:p14="http://schemas.microsoft.com/office/powerpoint/2010/main" val="23542301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ig6">
            <a:extLst>
              <a:ext uri="{FF2B5EF4-FFF2-40B4-BE49-F238E27FC236}">
                <a16:creationId xmlns:a16="http://schemas.microsoft.com/office/drawing/2014/main" id="{2044176E-2EA1-4A0B-924D-8B126CD215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729" b="19283"/>
          <a:stretch>
            <a:fillRect/>
          </a:stretch>
        </p:blipFill>
        <p:spPr>
          <a:xfrm>
            <a:off x="5764909" y="2767246"/>
            <a:ext cx="6049436" cy="3343176"/>
          </a:xfrm>
          <a:prstGeom prst="rect">
            <a:avLst/>
          </a:prstGeom>
          <a:noFill/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5149E80-361E-4834-9E79-8EAE91D88E9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4388" t="16162" r="27613" b="4892"/>
          <a:stretch/>
        </p:blipFill>
        <p:spPr>
          <a:xfrm>
            <a:off x="1020724" y="2461005"/>
            <a:ext cx="3716151" cy="43428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BDD155C-4B03-4790-BC4D-57133A028F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Models and Data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5040AF2C-29C7-43BB-B23E-C08CFF0122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753900"/>
            <a:ext cx="5157787" cy="823912"/>
          </a:xfrm>
        </p:spPr>
        <p:txBody>
          <a:bodyPr>
            <a:noAutofit/>
          </a:bodyPr>
          <a:lstStyle/>
          <a:p>
            <a:r>
              <a:rPr lang="en-US" sz="1800" dirty="0"/>
              <a:t>GTAP-AEZ model (Base Data Y2007)</a:t>
            </a:r>
          </a:p>
          <a:p>
            <a:pPr lvl="1"/>
            <a:r>
              <a:rPr lang="en-US" sz="1800" b="0" dirty="0" err="1"/>
              <a:t>Multiregion</a:t>
            </a:r>
            <a:r>
              <a:rPr lang="en-US" sz="1800" b="0" dirty="0"/>
              <a:t>, multisector, computable general equilibrium model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5030BAC8-F18A-49F4-A8CB-0EA0D258EA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94426" y="2315010"/>
            <a:ext cx="5505737" cy="823912"/>
          </a:xfrm>
        </p:spPr>
        <p:txBody>
          <a:bodyPr>
            <a:noAutofit/>
          </a:bodyPr>
          <a:lstStyle/>
          <a:p>
            <a:r>
              <a:rPr lang="en-US" sz="1800" dirty="0"/>
              <a:t>Indirect land use change emissions from GTAP-AEZ EF model (</a:t>
            </a:r>
            <a:r>
              <a:rPr lang="en-US" sz="1800" dirty="0" err="1"/>
              <a:t>Plevin</a:t>
            </a:r>
            <a:r>
              <a:rPr lang="en-US" sz="1800" dirty="0"/>
              <a:t> et al, 2014)</a:t>
            </a:r>
          </a:p>
          <a:p>
            <a:pPr lvl="1"/>
            <a:r>
              <a:rPr lang="en-US" sz="1800" b="0" dirty="0"/>
              <a:t>Above- and below-ground carbon fluxes from changes in land use change </a:t>
            </a:r>
            <a:r>
              <a:rPr lang="en-US" sz="1800" dirty="0"/>
              <a:t>	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0293075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DD155C-4B03-4790-BC4D-57133A028F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Preliminary Results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26A6975-E168-437B-99AA-3DD999D89BCA}"/>
              </a:ext>
            </a:extLst>
          </p:cNvPr>
          <p:cNvSpPr txBox="1"/>
          <p:nvPr/>
        </p:nvSpPr>
        <p:spPr>
          <a:xfrm>
            <a:off x="1386314" y="5890476"/>
            <a:ext cx="96632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Output growth in US crop sectors results in decline in crop output in </a:t>
            </a:r>
            <a:r>
              <a:rPr lang="en-US" sz="2400" dirty="0" err="1"/>
              <a:t>RoW</a:t>
            </a:r>
            <a:endParaRPr lang="en-US" sz="2400" dirty="0"/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26452958-B746-4F89-87EB-79BDF2E3E01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56911325"/>
              </p:ext>
            </p:extLst>
          </p:nvPr>
        </p:nvGraphicFramePr>
        <p:xfrm>
          <a:off x="838200" y="1501741"/>
          <a:ext cx="5029200" cy="42365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9A2E0A94-CADA-47BC-832A-0D38168BAD2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0424263"/>
              </p:ext>
            </p:extLst>
          </p:nvPr>
        </p:nvGraphicFramePr>
        <p:xfrm>
          <a:off x="6096000" y="1560340"/>
          <a:ext cx="5029200" cy="42365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325863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DD155C-4B03-4790-BC4D-57133A028F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Preliminary Results</a:t>
            </a:r>
          </a:p>
        </p:txBody>
      </p:sp>
      <p:graphicFrame>
        <p:nvGraphicFramePr>
          <p:cNvPr id="10" name="Content Placeholder 5">
            <a:extLst>
              <a:ext uri="{FF2B5EF4-FFF2-40B4-BE49-F238E27FC236}">
                <a16:creationId xmlns:a16="http://schemas.microsoft.com/office/drawing/2014/main" id="{00000000-0008-0000-0600-000002000000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796351180"/>
              </p:ext>
            </p:extLst>
          </p:nvPr>
        </p:nvGraphicFramePr>
        <p:xfrm>
          <a:off x="925906" y="1454519"/>
          <a:ext cx="3646096" cy="41763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Content Placeholder 5">
            <a:extLst>
              <a:ext uri="{FF2B5EF4-FFF2-40B4-BE49-F238E27FC236}">
                <a16:creationId xmlns:a16="http://schemas.microsoft.com/office/drawing/2014/main" id="{00000000-0008-0000-0600-000003000000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149943945"/>
              </p:ext>
            </p:extLst>
          </p:nvPr>
        </p:nvGraphicFramePr>
        <p:xfrm>
          <a:off x="4691270" y="1454519"/>
          <a:ext cx="6987208" cy="41763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5F8D596D-375E-4F73-8201-EA5237D0F42A}"/>
              </a:ext>
            </a:extLst>
          </p:cNvPr>
          <p:cNvSpPr txBox="1"/>
          <p:nvPr/>
        </p:nvSpPr>
        <p:spPr>
          <a:xfrm>
            <a:off x="1386314" y="5890476"/>
            <a:ext cx="96632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Decline in crop output in </a:t>
            </a:r>
            <a:r>
              <a:rPr lang="en-US" sz="2400" dirty="0" err="1"/>
              <a:t>RoW</a:t>
            </a:r>
            <a:r>
              <a:rPr lang="en-US" sz="2400" dirty="0"/>
              <a:t> leads to less cropland use</a:t>
            </a:r>
          </a:p>
        </p:txBody>
      </p:sp>
    </p:spTree>
    <p:extLst>
      <p:ext uri="{BB962C8B-B14F-4D97-AF65-F5344CB8AC3E}">
        <p14:creationId xmlns:p14="http://schemas.microsoft.com/office/powerpoint/2010/main" val="40777398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DD155C-4B03-4790-BC4D-57133A028F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Preliminary Results</a:t>
            </a:r>
          </a:p>
        </p:txBody>
      </p:sp>
      <p:graphicFrame>
        <p:nvGraphicFramePr>
          <p:cNvPr id="10" name="Content Placeholder 5">
            <a:extLst>
              <a:ext uri="{FF2B5EF4-FFF2-40B4-BE49-F238E27FC236}">
                <a16:creationId xmlns:a16="http://schemas.microsoft.com/office/drawing/2014/main" id="{00000000-0008-0000-0600-000002000000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390346954"/>
              </p:ext>
            </p:extLst>
          </p:nvPr>
        </p:nvGraphicFramePr>
        <p:xfrm>
          <a:off x="925906" y="1515479"/>
          <a:ext cx="3646096" cy="41763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Content Placeholder 5">
            <a:extLst>
              <a:ext uri="{FF2B5EF4-FFF2-40B4-BE49-F238E27FC236}">
                <a16:creationId xmlns:a16="http://schemas.microsoft.com/office/drawing/2014/main" id="{00000000-0008-0000-0600-000003000000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925270912"/>
              </p:ext>
            </p:extLst>
          </p:nvPr>
        </p:nvGraphicFramePr>
        <p:xfrm>
          <a:off x="4691270" y="1515479"/>
          <a:ext cx="6987208" cy="41763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FED2F8A5-CD00-4008-996C-A50D79AB1D6F}"/>
              </a:ext>
            </a:extLst>
          </p:cNvPr>
          <p:cNvSpPr txBox="1"/>
          <p:nvPr/>
        </p:nvSpPr>
        <p:spPr>
          <a:xfrm>
            <a:off x="1254760" y="5890476"/>
            <a:ext cx="10622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Land leaving Crop sector moves to Managed Forestry and Livestock Sectors</a:t>
            </a:r>
          </a:p>
        </p:txBody>
      </p:sp>
    </p:spTree>
    <p:extLst>
      <p:ext uri="{BB962C8B-B14F-4D97-AF65-F5344CB8AC3E}">
        <p14:creationId xmlns:p14="http://schemas.microsoft.com/office/powerpoint/2010/main" val="18509578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6437A2-D375-4C85-A122-4AE3C38AA0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Is there interest for this? </a:t>
            </a:r>
          </a:p>
          <a:p>
            <a:endParaRPr lang="en-US" dirty="0"/>
          </a:p>
          <a:p>
            <a:r>
              <a:rPr lang="en-US" dirty="0"/>
              <a:t>How to improve on this preliminary output? </a:t>
            </a:r>
          </a:p>
          <a:p>
            <a:pPr lvl="1"/>
            <a:r>
              <a:rPr lang="en-US" dirty="0"/>
              <a:t>More environmental and economic metrics (Non-CO2 emissions, GDP, trade balance)</a:t>
            </a:r>
          </a:p>
          <a:p>
            <a:pPr lvl="1"/>
            <a:r>
              <a:rPr lang="en-US" dirty="0"/>
              <a:t>Ideas for integrating with other INFEWS applications</a:t>
            </a:r>
          </a:p>
          <a:p>
            <a:pPr lvl="1"/>
            <a:endParaRPr lang="en-US" dirty="0"/>
          </a:p>
          <a:p>
            <a:r>
              <a:rPr lang="en-US" dirty="0"/>
              <a:t>Who is interested in this type of work?</a:t>
            </a:r>
          </a:p>
          <a:p>
            <a:pPr lvl="1"/>
            <a:r>
              <a:rPr lang="en-US" dirty="0"/>
              <a:t>Decision makers</a:t>
            </a:r>
          </a:p>
          <a:p>
            <a:pPr lvl="1"/>
            <a:r>
              <a:rPr lang="en-US" dirty="0"/>
              <a:t>Outlets for papers</a:t>
            </a:r>
          </a:p>
          <a:p>
            <a:pPr lvl="1"/>
            <a:r>
              <a:rPr lang="en-US" dirty="0"/>
              <a:t>Audience for outreach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83C7195E-DF9F-4DD3-826F-A3436CE96B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Feedback from the advisory board</a:t>
            </a:r>
          </a:p>
        </p:txBody>
      </p:sp>
    </p:spTree>
    <p:extLst>
      <p:ext uri="{BB962C8B-B14F-4D97-AF65-F5344CB8AC3E}">
        <p14:creationId xmlns:p14="http://schemas.microsoft.com/office/powerpoint/2010/main" val="8012442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735</TotalTime>
  <Words>387</Words>
  <Application>Microsoft Office PowerPoint</Application>
  <PresentationFormat>Widescreen</PresentationFormat>
  <Paragraphs>58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Public Sans</vt:lpstr>
      <vt:lpstr>Office Theme</vt:lpstr>
      <vt:lpstr>Global Land Use Spillovers from US Land Conservation Policies</vt:lpstr>
      <vt:lpstr>Background</vt:lpstr>
      <vt:lpstr>Background</vt:lpstr>
      <vt:lpstr>Research Question</vt:lpstr>
      <vt:lpstr>Models and Data</vt:lpstr>
      <vt:lpstr>Preliminary Results</vt:lpstr>
      <vt:lpstr>Preliminary Results</vt:lpstr>
      <vt:lpstr>Preliminary Results</vt:lpstr>
      <vt:lpstr>Feedback from the advisory board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Baldos, Uris Lantz C</dc:creator>
  <cp:lastModifiedBy>Baldos, Uris Lantz C</cp:lastModifiedBy>
  <cp:revision>493</cp:revision>
  <dcterms:created xsi:type="dcterms:W3CDTF">2020-09-29T15:57:51Z</dcterms:created>
  <dcterms:modified xsi:type="dcterms:W3CDTF">2020-12-15T17:38:14Z</dcterms:modified>
</cp:coreProperties>
</file>