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1pPr>
    <a:lvl2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2pPr>
    <a:lvl3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3pPr>
    <a:lvl4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4pPr>
    <a:lvl5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5pPr>
    <a:lvl6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6pPr>
    <a:lvl7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7pPr>
    <a:lvl8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8pPr>
    <a:lvl9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solidFill>
                <a:srgbClr val="C9C3BA"/>
              </a:solidFill>
              <a:prstDash val="solid"/>
              <a:miter lim="400000"/>
            </a:ln>
          </a:left>
          <a:right>
            <a:ln w="12700" cap="flat">
              <a:solidFill>
                <a:srgbClr val="C9C3BA"/>
              </a:solidFill>
              <a:prstDash val="solid"/>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solidFill>
                <a:srgbClr val="C9C3BA"/>
              </a:solidFill>
              <a:prstDash val="solid"/>
              <a:miter lim="400000"/>
            </a:ln>
          </a:insideV>
        </a:tcBdr>
        <a:fill>
          <a:noFill/>
        </a:fill>
      </a:tcStyle>
    </a:lastRow>
    <a:firstRow>
      <a:tcTxStyle b="off" i="off">
        <a:font>
          <a:latin typeface="Palatino"/>
          <a:ea typeface="Palatino"/>
          <a:cs typeface="Palatino"/>
        </a:font>
        <a:srgbClr val="FFFFFF"/>
      </a:tcTxStyle>
      <a:tcStyle>
        <a:tcBdr>
          <a:left>
            <a:ln w="12700" cap="flat">
              <a:solidFill>
                <a:srgbClr val="C9C3BA"/>
              </a:solidFill>
              <a:prstDash val="solid"/>
              <a:miter lim="400000"/>
            </a:ln>
          </a:left>
          <a:right>
            <a:ln w="12700" cap="flat">
              <a:solidFill>
                <a:srgbClr val="C9C3BA"/>
              </a:solidFill>
              <a:prstDash val="solid"/>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solidFill>
                <a:srgbClr val="C9C3BA"/>
              </a:solidFill>
              <a:prstDash val="solid"/>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4"/>
  </p:normalViewPr>
  <p:slideViewPr>
    <p:cSldViewPr snapToGrid="0" snapToObjects="1">
      <p:cViewPr varScale="1">
        <p:scale>
          <a:sx n="51" d="100"/>
          <a:sy n="51" d="100"/>
        </p:scale>
        <p:origin x="100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Crop water demands - did a VIC run with only short and tall reference crops. Then looked at difference in actual and potential ET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Line"/>
          <p:cNvSpPr/>
          <p:nvPr/>
        </p:nvSpPr>
        <p:spPr>
          <a:xfrm>
            <a:off x="952500" y="9245600"/>
            <a:ext cx="224989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952500" y="5765800"/>
            <a:ext cx="22500035"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14989317" y="6339647"/>
            <a:ext cx="1" cy="231012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21"/>
          </p:nvPr>
        </p:nvSpPr>
        <p:spPr>
          <a:xfrm>
            <a:off x="952500" y="4965700"/>
            <a:ext cx="13500100" cy="635000"/>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17" name="Title Text"/>
          <p:cNvSpPr txBox="1">
            <a:spLocks noGrp="1"/>
          </p:cNvSpPr>
          <p:nvPr>
            <p:ph type="title"/>
          </p:nvPr>
        </p:nvSpPr>
        <p:spPr>
          <a:xfrm>
            <a:off x="952500" y="5829300"/>
            <a:ext cx="13500100" cy="3340100"/>
          </a:xfrm>
          <a:prstGeom prst="rect">
            <a:avLst/>
          </a:prstGeom>
        </p:spPr>
        <p:txBody>
          <a:bodyPr/>
          <a:lstStyle/>
          <a:p>
            <a:r>
              <a:t>Title Text</a:t>
            </a:r>
          </a:p>
        </p:txBody>
      </p:sp>
      <p:sp>
        <p:nvSpPr>
          <p:cNvPr id="18" name="Body Level One…"/>
          <p:cNvSpPr txBox="1">
            <a:spLocks noGrp="1"/>
          </p:cNvSpPr>
          <p:nvPr>
            <p:ph type="body" sz="quarter" idx="1"/>
          </p:nvPr>
        </p:nvSpPr>
        <p:spPr>
          <a:xfrm>
            <a:off x="15532100" y="5829300"/>
            <a:ext cx="7950200" cy="3340100"/>
          </a:xfrm>
          <a:prstGeom prst="rect">
            <a:avLst/>
          </a:prstGeom>
        </p:spPr>
        <p:txBody>
          <a:bodyPr/>
          <a:lstStyle>
            <a:lvl1pPr marL="0" indent="0">
              <a:spcBef>
                <a:spcPts val="0"/>
              </a:spcBef>
              <a:buClrTx/>
              <a:buSzTx/>
              <a:buFontTx/>
              <a:buNone/>
              <a:defRPr sz="3200"/>
            </a:lvl1pPr>
            <a:lvl2pPr marL="0" indent="0">
              <a:spcBef>
                <a:spcPts val="0"/>
              </a:spcBef>
              <a:buClrTx/>
              <a:buSzTx/>
              <a:buFontTx/>
              <a:buNone/>
              <a:defRPr sz="3200"/>
            </a:lvl2pPr>
            <a:lvl3pPr marL="0" indent="0">
              <a:spcBef>
                <a:spcPts val="0"/>
              </a:spcBef>
              <a:buClrTx/>
              <a:buSzTx/>
              <a:buFontTx/>
              <a:buNone/>
              <a:defRPr sz="3200"/>
            </a:lvl3pPr>
            <a:lvl4pPr marL="0" indent="0">
              <a:spcBef>
                <a:spcPts val="0"/>
              </a:spcBef>
              <a:buClrTx/>
              <a:buSzTx/>
              <a:buFontTx/>
              <a:buNone/>
              <a:defRPr sz="3200"/>
            </a:lvl4pPr>
            <a:lvl5pPr marL="0" indent="0">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990600" y="8420100"/>
            <a:ext cx="22390100" cy="812800"/>
          </a:xfrm>
          <a:prstGeom prst="rect">
            <a:avLst/>
          </a:prstGeom>
        </p:spPr>
        <p:txBody>
          <a:bodyPr anchor="t">
            <a:spAutoFit/>
          </a:bodyPr>
          <a:lstStyle>
            <a:lvl1pPr marL="0" indent="0" algn="ctr">
              <a:spcBef>
                <a:spcPts val="1700"/>
              </a:spcBef>
              <a:buClrTx/>
              <a:buSzTx/>
              <a:buFontTx/>
              <a:buNone/>
              <a:defRPr sz="4200" i="1"/>
            </a:lvl1pPr>
          </a:lstStyle>
          <a:p>
            <a:r>
              <a:t>–Johnny Appleseed</a:t>
            </a:r>
          </a:p>
        </p:txBody>
      </p:sp>
      <p:sp>
        <p:nvSpPr>
          <p:cNvPr id="112" name="“Type a quote here.”"/>
          <p:cNvSpPr txBox="1">
            <a:spLocks noGrp="1"/>
          </p:cNvSpPr>
          <p:nvPr>
            <p:ph type="body" sz="quarter" idx="22"/>
          </p:nvPr>
        </p:nvSpPr>
        <p:spPr>
          <a:xfrm>
            <a:off x="2374900" y="6000750"/>
            <a:ext cx="19621500" cy="939800"/>
          </a:xfrm>
          <a:prstGeom prst="rect">
            <a:avLst/>
          </a:prstGeom>
        </p:spPr>
        <p:txBody>
          <a:bodyPr>
            <a:spAutoFit/>
          </a:bodyPr>
          <a:lstStyle>
            <a:lvl1pPr marL="0" indent="0" algn="ctr">
              <a:spcBef>
                <a:spcPts val="0"/>
              </a:spcBef>
              <a:buClrTx/>
              <a:buSzTx/>
              <a:buFontTx/>
              <a:buNone/>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20" name="Image"/>
          <p:cNvSpPr>
            <a:spLocks noGrp="1"/>
          </p:cNvSpPr>
          <p:nvPr>
            <p:ph type="pic" idx="21"/>
          </p:nvPr>
        </p:nvSpPr>
        <p:spPr>
          <a:xfrm>
            <a:off x="0" y="-2654300"/>
            <a:ext cx="24384000" cy="17153467"/>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14989317" y="9919062"/>
            <a:ext cx="1" cy="231013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952500" y="12801600"/>
            <a:ext cx="224989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952500" y="9321800"/>
            <a:ext cx="22500035"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14989317" y="9919062"/>
            <a:ext cx="1" cy="231013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21"/>
          </p:nvPr>
        </p:nvSpPr>
        <p:spPr>
          <a:xfrm>
            <a:off x="952500" y="8610600"/>
            <a:ext cx="13500100" cy="635000"/>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31" name="Image"/>
          <p:cNvSpPr>
            <a:spLocks noGrp="1"/>
          </p:cNvSpPr>
          <p:nvPr>
            <p:ph type="pic" idx="22"/>
          </p:nvPr>
        </p:nvSpPr>
        <p:spPr>
          <a:xfrm>
            <a:off x="952500" y="-1460500"/>
            <a:ext cx="22479000" cy="138938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952500" y="9398000"/>
            <a:ext cx="13500100" cy="3340100"/>
          </a:xfrm>
          <a:prstGeom prst="rect">
            <a:avLst/>
          </a:prstGeom>
        </p:spPr>
        <p:txBody>
          <a:bodyPr/>
          <a:lstStyle/>
          <a:p>
            <a:r>
              <a:t>Title Text</a:t>
            </a:r>
          </a:p>
        </p:txBody>
      </p:sp>
      <p:sp>
        <p:nvSpPr>
          <p:cNvPr id="33" name="Body Level One…"/>
          <p:cNvSpPr txBox="1">
            <a:spLocks noGrp="1"/>
          </p:cNvSpPr>
          <p:nvPr>
            <p:ph type="body" sz="quarter" idx="1"/>
          </p:nvPr>
        </p:nvSpPr>
        <p:spPr>
          <a:xfrm>
            <a:off x="15532100" y="9398000"/>
            <a:ext cx="7950200" cy="3340100"/>
          </a:xfrm>
          <a:prstGeom prst="rect">
            <a:avLst/>
          </a:prstGeom>
        </p:spPr>
        <p:txBody>
          <a:bodyPr/>
          <a:lstStyle>
            <a:lvl1pPr marL="0" indent="0">
              <a:spcBef>
                <a:spcPts val="0"/>
              </a:spcBef>
              <a:buClrTx/>
              <a:buSzTx/>
              <a:buFontTx/>
              <a:buNone/>
              <a:defRPr sz="3200"/>
            </a:lvl1pPr>
            <a:lvl2pPr marL="0" indent="0">
              <a:spcBef>
                <a:spcPts val="0"/>
              </a:spcBef>
              <a:buClrTx/>
              <a:buSzTx/>
              <a:buFontTx/>
              <a:buNone/>
              <a:defRPr sz="3200"/>
            </a:lvl2pPr>
            <a:lvl3pPr marL="0" indent="0">
              <a:spcBef>
                <a:spcPts val="0"/>
              </a:spcBef>
              <a:buClrTx/>
              <a:buSzTx/>
              <a:buFontTx/>
              <a:buNone/>
              <a:defRPr sz="3200"/>
            </a:lvl3pPr>
            <a:lvl4pPr marL="0" indent="0">
              <a:spcBef>
                <a:spcPts val="0"/>
              </a:spcBef>
              <a:buClrTx/>
              <a:buSzTx/>
              <a:buFontTx/>
              <a:buNone/>
              <a:defRPr sz="3200"/>
            </a:lvl4pPr>
            <a:lvl5pPr marL="0" indent="0">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952500" y="5194300"/>
            <a:ext cx="22479000" cy="3340100"/>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952500" y="6858000"/>
            <a:ext cx="106432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Line"/>
          <p:cNvSpPr/>
          <p:nvPr/>
        </p:nvSpPr>
        <p:spPr>
          <a:xfrm>
            <a:off x="952500" y="3898900"/>
            <a:ext cx="1064309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21"/>
          </p:nvPr>
        </p:nvSpPr>
        <p:spPr>
          <a:xfrm>
            <a:off x="952500" y="3124200"/>
            <a:ext cx="10642600" cy="635000"/>
          </a:xfrm>
          <a:prstGeom prst="rect">
            <a:avLst/>
          </a:prstGeom>
        </p:spPr>
        <p:txBody>
          <a:bodyPr anchor="b">
            <a:spAutoFit/>
          </a:bodyPr>
          <a:lstStyle>
            <a:lvl1pPr marL="0" indent="0">
              <a:lnSpc>
                <a:spcPct val="110000"/>
              </a:lnSpc>
              <a:spcBef>
                <a:spcPts val="0"/>
              </a:spcBef>
              <a:buClrTx/>
              <a:buSzTx/>
              <a:buFontTx/>
              <a:buNone/>
              <a:defRPr sz="3200" i="1"/>
            </a:lvl1pPr>
          </a:lstStyle>
          <a:p>
            <a:r>
              <a:t>Lorem Ipsum Dolor</a:t>
            </a:r>
          </a:p>
        </p:txBody>
      </p:sp>
      <p:sp>
        <p:nvSpPr>
          <p:cNvPr id="52" name="Image"/>
          <p:cNvSpPr>
            <a:spLocks noGrp="1"/>
          </p:cNvSpPr>
          <p:nvPr>
            <p:ph type="pic" idx="22"/>
          </p:nvPr>
        </p:nvSpPr>
        <p:spPr>
          <a:xfrm>
            <a:off x="12534900" y="-1651000"/>
            <a:ext cx="10799069" cy="15824200"/>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952500" y="3975100"/>
            <a:ext cx="10642600" cy="2806700"/>
          </a:xfrm>
          <a:prstGeom prst="rect">
            <a:avLst/>
          </a:prstGeom>
        </p:spPr>
        <p:txBody>
          <a:bodyPr/>
          <a:lstStyle>
            <a:lvl1pPr>
              <a:defRPr sz="7800"/>
            </a:lvl1pPr>
          </a:lstStyle>
          <a:p>
            <a:r>
              <a:t>Title Text</a:t>
            </a:r>
          </a:p>
        </p:txBody>
      </p:sp>
      <p:sp>
        <p:nvSpPr>
          <p:cNvPr id="54" name="Body Level One…"/>
          <p:cNvSpPr txBox="1">
            <a:spLocks noGrp="1"/>
          </p:cNvSpPr>
          <p:nvPr>
            <p:ph type="body" sz="quarter" idx="1"/>
          </p:nvPr>
        </p:nvSpPr>
        <p:spPr>
          <a:xfrm>
            <a:off x="952500" y="7086600"/>
            <a:ext cx="10642600" cy="5638800"/>
          </a:xfrm>
          <a:prstGeom prst="rect">
            <a:avLst/>
          </a:prstGeom>
        </p:spPr>
        <p:txBody>
          <a:bodyPr anchor="t"/>
          <a:lstStyle>
            <a:lvl1pPr marL="0" indent="0">
              <a:spcBef>
                <a:spcPts val="0"/>
              </a:spcBef>
              <a:buClrTx/>
              <a:buSzTx/>
              <a:buFontTx/>
              <a:buNone/>
              <a:defRPr sz="3200"/>
            </a:lvl1pPr>
            <a:lvl2pPr marL="0" indent="0">
              <a:spcBef>
                <a:spcPts val="0"/>
              </a:spcBef>
              <a:buClrTx/>
              <a:buSzTx/>
              <a:buFontTx/>
              <a:buNone/>
              <a:defRPr sz="3200"/>
            </a:lvl2pPr>
            <a:lvl3pPr marL="0" indent="0">
              <a:spcBef>
                <a:spcPts val="0"/>
              </a:spcBef>
              <a:buClrTx/>
              <a:buSzTx/>
              <a:buFontTx/>
              <a:buNone/>
              <a:defRPr sz="3200"/>
            </a:lvl3pPr>
            <a:lvl4pPr marL="0" indent="0">
              <a:spcBef>
                <a:spcPts val="0"/>
              </a:spcBef>
              <a:buClrTx/>
              <a:buSzTx/>
              <a:buFontTx/>
              <a:buNone/>
              <a:defRPr sz="3200"/>
            </a:lvl4pPr>
            <a:lvl5pPr marL="0" indent="0">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70" name="Line"/>
          <p:cNvSpPr/>
          <p:nvPr/>
        </p:nvSpPr>
        <p:spPr>
          <a:xfrm>
            <a:off x="952500"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1"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1" name="Line"/>
          <p:cNvSpPr/>
          <p:nvPr/>
        </p:nvSpPr>
        <p:spPr>
          <a:xfrm>
            <a:off x="952500"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82"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83" name="Image"/>
          <p:cNvSpPr>
            <a:spLocks noGrp="1"/>
          </p:cNvSpPr>
          <p:nvPr>
            <p:ph type="pic" idx="21"/>
          </p:nvPr>
        </p:nvSpPr>
        <p:spPr>
          <a:xfrm>
            <a:off x="12636500" y="-2413000"/>
            <a:ext cx="11024412" cy="16154400"/>
          </a:xfrm>
          <a:prstGeom prst="rect">
            <a:avLst/>
          </a:prstGeom>
          <a:ln w="9525">
            <a:round/>
          </a:ln>
        </p:spPr>
        <p:txBody>
          <a:bodyPr lIns="91439" tIns="45719" rIns="91439" bIns="45719" anchor="t">
            <a:noAutofit/>
          </a:bodyPr>
          <a:lstStyle/>
          <a:p>
            <a:endParaRPr/>
          </a:p>
        </p:txBody>
      </p:sp>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952500" y="3797300"/>
            <a:ext cx="10909300" cy="8928100"/>
          </a:xfrm>
          <a:prstGeom prst="rect">
            <a:avLst/>
          </a:prstGeom>
        </p:spPr>
        <p:txBody>
          <a:bodyPr/>
          <a:lstStyle>
            <a:lvl1pPr marL="508000" indent="-508000">
              <a:spcBef>
                <a:spcPts val="2500"/>
              </a:spcBef>
              <a:buSzPct val="65000"/>
              <a:defRPr sz="4200"/>
            </a:lvl1pPr>
            <a:lvl2pPr marL="1016000" indent="-508000">
              <a:spcBef>
                <a:spcPts val="2500"/>
              </a:spcBef>
              <a:buSzPct val="65000"/>
              <a:defRPr sz="4200"/>
            </a:lvl2pPr>
            <a:lvl3pPr marL="1524000" indent="-508000">
              <a:spcBef>
                <a:spcPts val="2500"/>
              </a:spcBef>
              <a:buSzPct val="65000"/>
              <a:defRPr sz="4200"/>
            </a:lvl3pPr>
            <a:lvl4pPr marL="2032000" indent="-508000">
              <a:spcBef>
                <a:spcPts val="2500"/>
              </a:spcBef>
              <a:buSzPct val="65000"/>
              <a:defRPr sz="4200"/>
            </a:lvl4pPr>
            <a:lvl5pPr marL="2540000" indent="-508000">
              <a:spcBef>
                <a:spcPts val="2500"/>
              </a:spcBef>
              <a:buSzPct val="65000"/>
              <a:defRPr sz="42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952500" y="1778000"/>
            <a:ext cx="224790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01" name="Image"/>
          <p:cNvSpPr>
            <a:spLocks noGrp="1"/>
          </p:cNvSpPr>
          <p:nvPr>
            <p:ph type="pic" sz="half" idx="21"/>
          </p:nvPr>
        </p:nvSpPr>
        <p:spPr>
          <a:xfrm>
            <a:off x="12232231" y="6024722"/>
            <a:ext cx="11497993" cy="8088517"/>
          </a:xfrm>
          <a:prstGeom prst="rect">
            <a:avLst/>
          </a:prstGeom>
          <a:ln w="9525">
            <a:round/>
          </a:ln>
        </p:spPr>
        <p:txBody>
          <a:bodyPr lIns="91439" tIns="45719" rIns="91439" bIns="45719" anchor="t">
            <a:noAutofit/>
          </a:bodyPr>
          <a:lstStyle/>
          <a:p>
            <a:endParaRPr/>
          </a:p>
        </p:txBody>
      </p:sp>
      <p:sp>
        <p:nvSpPr>
          <p:cNvPr id="102" name="Image"/>
          <p:cNvSpPr>
            <a:spLocks noGrp="1"/>
          </p:cNvSpPr>
          <p:nvPr>
            <p:ph type="pic" sz="half" idx="22"/>
          </p:nvPr>
        </p:nvSpPr>
        <p:spPr>
          <a:xfrm>
            <a:off x="12349986" y="635000"/>
            <a:ext cx="11226801" cy="6807200"/>
          </a:xfrm>
          <a:prstGeom prst="rect">
            <a:avLst/>
          </a:prstGeom>
          <a:ln w="9525">
            <a:round/>
          </a:ln>
        </p:spPr>
        <p:txBody>
          <a:bodyPr lIns="91439" tIns="45719" rIns="91439" bIns="45719" anchor="t">
            <a:noAutofit/>
          </a:bodyPr>
          <a:lstStyle/>
          <a:p>
            <a:endParaRPr/>
          </a:p>
        </p:txBody>
      </p:sp>
      <p:sp>
        <p:nvSpPr>
          <p:cNvPr id="103" name="Image"/>
          <p:cNvSpPr>
            <a:spLocks noGrp="1"/>
          </p:cNvSpPr>
          <p:nvPr>
            <p:ph type="pic" idx="23"/>
          </p:nvPr>
        </p:nvSpPr>
        <p:spPr>
          <a:xfrm>
            <a:off x="730989" y="-2438400"/>
            <a:ext cx="11050413" cy="16192500"/>
          </a:xfrm>
          <a:prstGeom prst="rect">
            <a:avLst/>
          </a:prstGeom>
          <a:ln w="9525">
            <a:round/>
          </a:ln>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952500" y="30607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952500" y="1143000"/>
            <a:ext cx="22479000" cy="1663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952500" y="3695700"/>
            <a:ext cx="224790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976100" y="13017500"/>
            <a:ext cx="419100" cy="508000"/>
          </a:xfrm>
          <a:prstGeom prst="rect">
            <a:avLst/>
          </a:prstGeom>
          <a:ln w="12700">
            <a:miter lim="400000"/>
          </a:ln>
        </p:spPr>
        <p:txBody>
          <a:bodyPr wrap="none" lIns="50800" tIns="50800" rIns="50800" bIns="50800">
            <a:spAutoFit/>
          </a:bodyPr>
          <a:lstStyle>
            <a:lvl1pPr>
              <a:defRPr sz="24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90000"/>
        </a:lnSpc>
        <a:spcBef>
          <a:spcPts val="2300"/>
        </a:spcBef>
        <a:spcAft>
          <a:spcPts val="0"/>
        </a:spcAft>
        <a:buClrTx/>
        <a:buSzTx/>
        <a:buFontTx/>
        <a:buNone/>
        <a:tabLst/>
        <a:defRPr sz="9800" b="0" i="0" u="none" strike="noStrike" cap="none" spc="0" baseline="0">
          <a:solidFill>
            <a:schemeClr val="accent1">
              <a:hueOff val="369196"/>
              <a:satOff val="13972"/>
              <a:lumOff val="-24493"/>
            </a:schemeClr>
          </a:solidFill>
          <a:uFillTx/>
          <a:latin typeface="+mn-lt"/>
          <a:ea typeface="+mn-ea"/>
          <a:cs typeface="+mn-cs"/>
          <a:sym typeface="Bodoni SvtyTwo ITC TT-Book"/>
        </a:defRPr>
      </a:lvl1pPr>
      <a:lvl2pPr marL="0" marR="0" indent="0" algn="l" defTabSz="825500" rtl="0" latinLnBrk="0">
        <a:lnSpc>
          <a:spcPct val="90000"/>
        </a:lnSpc>
        <a:spcBef>
          <a:spcPts val="2300"/>
        </a:spcBef>
        <a:spcAft>
          <a:spcPts val="0"/>
        </a:spcAft>
        <a:buClrTx/>
        <a:buSzTx/>
        <a:buFontTx/>
        <a:buNone/>
        <a:tabLst/>
        <a:defRPr sz="9800" b="0" i="0" u="none" strike="noStrike" cap="none" spc="0" baseline="0">
          <a:solidFill>
            <a:schemeClr val="accent1">
              <a:hueOff val="369196"/>
              <a:satOff val="13972"/>
              <a:lumOff val="-24493"/>
            </a:schemeClr>
          </a:solidFill>
          <a:uFillTx/>
          <a:latin typeface="+mn-lt"/>
          <a:ea typeface="+mn-ea"/>
          <a:cs typeface="+mn-cs"/>
          <a:sym typeface="Bodoni SvtyTwo ITC TT-Book"/>
        </a:defRPr>
      </a:lvl2pPr>
      <a:lvl3pPr marL="0" marR="0" indent="0" algn="l" defTabSz="825500" rtl="0" latinLnBrk="0">
        <a:lnSpc>
          <a:spcPct val="90000"/>
        </a:lnSpc>
        <a:spcBef>
          <a:spcPts val="2300"/>
        </a:spcBef>
        <a:spcAft>
          <a:spcPts val="0"/>
        </a:spcAft>
        <a:buClrTx/>
        <a:buSzTx/>
        <a:buFontTx/>
        <a:buNone/>
        <a:tabLst/>
        <a:defRPr sz="9800" b="0" i="0" u="none" strike="noStrike" cap="none" spc="0" baseline="0">
          <a:solidFill>
            <a:schemeClr val="accent1">
              <a:hueOff val="369196"/>
              <a:satOff val="13972"/>
              <a:lumOff val="-24493"/>
            </a:schemeClr>
          </a:solidFill>
          <a:uFillTx/>
          <a:latin typeface="+mn-lt"/>
          <a:ea typeface="+mn-ea"/>
          <a:cs typeface="+mn-cs"/>
          <a:sym typeface="Bodoni SvtyTwo ITC TT-Book"/>
        </a:defRPr>
      </a:lvl3pPr>
      <a:lvl4pPr marL="0" marR="0" indent="0" algn="l" defTabSz="825500" rtl="0" latinLnBrk="0">
        <a:lnSpc>
          <a:spcPct val="90000"/>
        </a:lnSpc>
        <a:spcBef>
          <a:spcPts val="2300"/>
        </a:spcBef>
        <a:spcAft>
          <a:spcPts val="0"/>
        </a:spcAft>
        <a:buClrTx/>
        <a:buSzTx/>
        <a:buFontTx/>
        <a:buNone/>
        <a:tabLst/>
        <a:defRPr sz="9800" b="0" i="0" u="none" strike="noStrike" cap="none" spc="0" baseline="0">
          <a:solidFill>
            <a:schemeClr val="accent1">
              <a:hueOff val="369196"/>
              <a:satOff val="13972"/>
              <a:lumOff val="-24493"/>
            </a:schemeClr>
          </a:solidFill>
          <a:uFillTx/>
          <a:latin typeface="+mn-lt"/>
          <a:ea typeface="+mn-ea"/>
          <a:cs typeface="+mn-cs"/>
          <a:sym typeface="Bodoni SvtyTwo ITC TT-Book"/>
        </a:defRPr>
      </a:lvl4pPr>
      <a:lvl5pPr marL="0" marR="0" indent="0" algn="l" defTabSz="825500" rtl="0" latinLnBrk="0">
        <a:lnSpc>
          <a:spcPct val="90000"/>
        </a:lnSpc>
        <a:spcBef>
          <a:spcPts val="2300"/>
        </a:spcBef>
        <a:spcAft>
          <a:spcPts val="0"/>
        </a:spcAft>
        <a:buClrTx/>
        <a:buSzTx/>
        <a:buFontTx/>
        <a:buNone/>
        <a:tabLst/>
        <a:defRPr sz="9800" b="0" i="0" u="none" strike="noStrike" cap="none" spc="0" baseline="0">
          <a:solidFill>
            <a:schemeClr val="accent1">
              <a:hueOff val="369196"/>
              <a:satOff val="13972"/>
              <a:lumOff val="-24493"/>
            </a:schemeClr>
          </a:solidFill>
          <a:uFillTx/>
          <a:latin typeface="+mn-lt"/>
          <a:ea typeface="+mn-ea"/>
          <a:cs typeface="+mn-cs"/>
          <a:sym typeface="Bodoni SvtyTwo ITC TT-Book"/>
        </a:defRPr>
      </a:lvl5pPr>
      <a:lvl6pPr marL="0" marR="0" indent="0" algn="l" defTabSz="825500" rtl="0" latinLnBrk="0">
        <a:lnSpc>
          <a:spcPct val="90000"/>
        </a:lnSpc>
        <a:spcBef>
          <a:spcPts val="2300"/>
        </a:spcBef>
        <a:spcAft>
          <a:spcPts val="0"/>
        </a:spcAft>
        <a:buClrTx/>
        <a:buSzTx/>
        <a:buFontTx/>
        <a:buNone/>
        <a:tabLst/>
        <a:defRPr sz="9800" b="0" i="0" u="none" strike="noStrike" cap="none" spc="0" baseline="0">
          <a:solidFill>
            <a:schemeClr val="accent1">
              <a:hueOff val="369196"/>
              <a:satOff val="13972"/>
              <a:lumOff val="-24493"/>
            </a:schemeClr>
          </a:solidFill>
          <a:uFillTx/>
          <a:latin typeface="+mn-lt"/>
          <a:ea typeface="+mn-ea"/>
          <a:cs typeface="+mn-cs"/>
          <a:sym typeface="Bodoni SvtyTwo ITC TT-Book"/>
        </a:defRPr>
      </a:lvl6pPr>
      <a:lvl7pPr marL="0" marR="0" indent="0" algn="l" defTabSz="825500" rtl="0" latinLnBrk="0">
        <a:lnSpc>
          <a:spcPct val="90000"/>
        </a:lnSpc>
        <a:spcBef>
          <a:spcPts val="2300"/>
        </a:spcBef>
        <a:spcAft>
          <a:spcPts val="0"/>
        </a:spcAft>
        <a:buClrTx/>
        <a:buSzTx/>
        <a:buFontTx/>
        <a:buNone/>
        <a:tabLst/>
        <a:defRPr sz="9800" b="0" i="0" u="none" strike="noStrike" cap="none" spc="0" baseline="0">
          <a:solidFill>
            <a:schemeClr val="accent1">
              <a:hueOff val="369196"/>
              <a:satOff val="13972"/>
              <a:lumOff val="-24493"/>
            </a:schemeClr>
          </a:solidFill>
          <a:uFillTx/>
          <a:latin typeface="+mn-lt"/>
          <a:ea typeface="+mn-ea"/>
          <a:cs typeface="+mn-cs"/>
          <a:sym typeface="Bodoni SvtyTwo ITC TT-Book"/>
        </a:defRPr>
      </a:lvl7pPr>
      <a:lvl8pPr marL="0" marR="0" indent="0" algn="l" defTabSz="825500" rtl="0" latinLnBrk="0">
        <a:lnSpc>
          <a:spcPct val="90000"/>
        </a:lnSpc>
        <a:spcBef>
          <a:spcPts val="2300"/>
        </a:spcBef>
        <a:spcAft>
          <a:spcPts val="0"/>
        </a:spcAft>
        <a:buClrTx/>
        <a:buSzTx/>
        <a:buFontTx/>
        <a:buNone/>
        <a:tabLst/>
        <a:defRPr sz="9800" b="0" i="0" u="none" strike="noStrike" cap="none" spc="0" baseline="0">
          <a:solidFill>
            <a:schemeClr val="accent1">
              <a:hueOff val="369196"/>
              <a:satOff val="13972"/>
              <a:lumOff val="-24493"/>
            </a:schemeClr>
          </a:solidFill>
          <a:uFillTx/>
          <a:latin typeface="+mn-lt"/>
          <a:ea typeface="+mn-ea"/>
          <a:cs typeface="+mn-cs"/>
          <a:sym typeface="Bodoni SvtyTwo ITC TT-Book"/>
        </a:defRPr>
      </a:lvl8pPr>
      <a:lvl9pPr marL="0" marR="0" indent="0" algn="l" defTabSz="825500" rtl="0" latinLnBrk="0">
        <a:lnSpc>
          <a:spcPct val="90000"/>
        </a:lnSpc>
        <a:spcBef>
          <a:spcPts val="2300"/>
        </a:spcBef>
        <a:spcAft>
          <a:spcPts val="0"/>
        </a:spcAft>
        <a:buClrTx/>
        <a:buSzTx/>
        <a:buFontTx/>
        <a:buNone/>
        <a:tabLst/>
        <a:defRPr sz="9800" b="0" i="0" u="none" strike="noStrike" cap="none" spc="0" baseline="0">
          <a:solidFill>
            <a:schemeClr val="accent1">
              <a:hueOff val="369196"/>
              <a:satOff val="13972"/>
              <a:lumOff val="-24493"/>
            </a:schemeClr>
          </a:solidFill>
          <a:uFillTx/>
          <a:latin typeface="+mn-lt"/>
          <a:ea typeface="+mn-ea"/>
          <a:cs typeface="+mn-cs"/>
          <a:sym typeface="Bodoni SvtyTwo ITC TT-Book"/>
        </a:defRPr>
      </a:lvl9pPr>
    </p:titleStyle>
    <p:bodyStyle>
      <a:lvl1pPr marL="609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1pPr>
      <a:lvl2pPr marL="1219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2pPr>
      <a:lvl3pPr marL="1828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3pPr>
      <a:lvl4pPr marL="2438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4pPr>
      <a:lvl5pPr marL="30480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5pPr>
      <a:lvl6pPr marL="3657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6pPr>
      <a:lvl7pPr marL="4267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7pPr>
      <a:lvl8pPr marL="4876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8pPr>
      <a:lvl9pPr marL="5486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solidFill>
            <a:srgbClr val="414141"/>
          </a:solidFill>
          <a:uFillTx/>
          <a:latin typeface="Palatino"/>
          <a:ea typeface="Palatino"/>
          <a:cs typeface="Palatino"/>
          <a:sym typeface="Palatino"/>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tif"/><Relationship Id="rId5" Type="http://schemas.openxmlformats.org/officeDocument/2006/relationships/image" Target="../media/image7.png"/><Relationship Id="rId4" Type="http://schemas.openxmlformats.org/officeDocument/2006/relationships/image" Target="../media/image6.t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hoto credit: NASA"/>
          <p:cNvSpPr txBox="1">
            <a:spLocks noGrp="1"/>
          </p:cNvSpPr>
          <p:nvPr>
            <p:ph type="body" idx="21"/>
          </p:nvPr>
        </p:nvSpPr>
        <p:spPr>
          <a:prstGeom prst="rect">
            <a:avLst/>
          </a:prstGeom>
        </p:spPr>
        <p:txBody>
          <a:bodyPr/>
          <a:lstStyle>
            <a:lvl1pPr>
              <a:defRPr sz="2200"/>
            </a:lvl1pPr>
          </a:lstStyle>
          <a:p>
            <a:r>
              <a:t>Photo credit: NASA</a:t>
            </a:r>
          </a:p>
        </p:txBody>
      </p:sp>
      <p:pic>
        <p:nvPicPr>
          <p:cNvPr id="138" name="kansas_AST_2001175_lrg.jpg" descr="kansas_AST_2001175_lrg.jpg"/>
          <p:cNvPicPr>
            <a:picLocks noGrp="1"/>
          </p:cNvPicPr>
          <p:nvPr>
            <p:ph type="pic" idx="22"/>
          </p:nvPr>
        </p:nvPicPr>
        <p:blipFill>
          <a:blip r:embed="rId2"/>
          <a:stretch>
            <a:fillRect/>
          </a:stretch>
        </p:blipFill>
        <p:spPr>
          <a:xfrm>
            <a:off x="12509121" y="860425"/>
            <a:ext cx="10795001" cy="12128500"/>
          </a:xfrm>
          <a:prstGeom prst="rect">
            <a:avLst/>
          </a:prstGeom>
        </p:spPr>
      </p:pic>
      <p:sp>
        <p:nvSpPr>
          <p:cNvPr id="139" name="The impact of agricultural water use on streamflow and yields"/>
          <p:cNvSpPr txBox="1">
            <a:spLocks noGrp="1"/>
          </p:cNvSpPr>
          <p:nvPr>
            <p:ph type="title"/>
          </p:nvPr>
        </p:nvSpPr>
        <p:spPr>
          <a:prstGeom prst="rect">
            <a:avLst/>
          </a:prstGeom>
        </p:spPr>
        <p:txBody>
          <a:bodyPr/>
          <a:lstStyle>
            <a:lvl1pPr defTabSz="734694">
              <a:spcBef>
                <a:spcPts val="2000"/>
              </a:spcBef>
              <a:defRPr sz="6942"/>
            </a:lvl1pPr>
          </a:lstStyle>
          <a:p>
            <a:r>
              <a:t>The impact of agricultural water use on streamflow and yields</a:t>
            </a:r>
          </a:p>
        </p:txBody>
      </p:sp>
      <p:sp>
        <p:nvSpPr>
          <p:cNvPr id="140" name="Tara J. Troy, Xiao Zhu, and Xiuyuan Li…"/>
          <p:cNvSpPr txBox="1">
            <a:spLocks noGrp="1"/>
          </p:cNvSpPr>
          <p:nvPr>
            <p:ph type="body" sz="quarter" idx="1"/>
          </p:nvPr>
        </p:nvSpPr>
        <p:spPr>
          <a:prstGeom prst="rect">
            <a:avLst/>
          </a:prstGeom>
        </p:spPr>
        <p:txBody>
          <a:bodyPr/>
          <a:lstStyle/>
          <a:p>
            <a:pPr>
              <a:defRPr sz="3700"/>
            </a:pPr>
            <a:r>
              <a:rPr sz="4800"/>
              <a:t>Tara J. Troy, Xiao Zhu, and Xiuyuan Li</a:t>
            </a:r>
          </a:p>
          <a:p>
            <a:pPr>
              <a:defRPr sz="3700"/>
            </a:pPr>
            <a:r>
              <a:t>Department of Civil Engineering</a:t>
            </a:r>
          </a:p>
          <a:p>
            <a:pPr>
              <a:defRPr sz="3700"/>
            </a:pPr>
            <a:r>
              <a:t>University of Victoria</a:t>
            </a:r>
          </a:p>
          <a:p>
            <a:pPr>
              <a:defRPr sz="3700"/>
            </a:pPr>
            <a:r>
              <a:t>British Columbia, Canada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Driest Year.png" descr="Driest Year.png"/>
          <p:cNvPicPr>
            <a:picLocks noChangeAspect="1"/>
          </p:cNvPicPr>
          <p:nvPr/>
        </p:nvPicPr>
        <p:blipFill>
          <a:blip r:embed="rId2"/>
          <a:srcRect t="6516"/>
          <a:stretch>
            <a:fillRect/>
          </a:stretch>
        </p:blipFill>
        <p:spPr>
          <a:xfrm>
            <a:off x="653266" y="4854876"/>
            <a:ext cx="11240947" cy="7228293"/>
          </a:xfrm>
          <a:prstGeom prst="rect">
            <a:avLst/>
          </a:prstGeom>
          <a:ln w="12700">
            <a:miter lim="400000"/>
          </a:ln>
        </p:spPr>
      </p:pic>
      <p:sp>
        <p:nvSpPr>
          <p:cNvPr id="220" name="Role of Irrigation During Drought"/>
          <p:cNvSpPr txBox="1">
            <a:spLocks noGrp="1"/>
          </p:cNvSpPr>
          <p:nvPr>
            <p:ph type="title"/>
          </p:nvPr>
        </p:nvSpPr>
        <p:spPr>
          <a:prstGeom prst="rect">
            <a:avLst/>
          </a:prstGeom>
        </p:spPr>
        <p:txBody>
          <a:bodyPr/>
          <a:lstStyle/>
          <a:p>
            <a:r>
              <a:t>Role of Irrigation During Drought</a:t>
            </a:r>
          </a:p>
        </p:txBody>
      </p:sp>
      <p:pic>
        <p:nvPicPr>
          <p:cNvPr id="221" name="Irrig_Contrib_Depletion.png" descr="Irrig_Contrib_Depletion.png"/>
          <p:cNvPicPr>
            <a:picLocks noChangeAspect="1"/>
          </p:cNvPicPr>
          <p:nvPr/>
        </p:nvPicPr>
        <p:blipFill>
          <a:blip r:embed="rId3"/>
          <a:srcRect t="6253"/>
          <a:stretch>
            <a:fillRect/>
          </a:stretch>
        </p:blipFill>
        <p:spPr>
          <a:xfrm>
            <a:off x="12572383" y="4843764"/>
            <a:ext cx="11103699" cy="7250669"/>
          </a:xfrm>
          <a:prstGeom prst="rect">
            <a:avLst/>
          </a:prstGeom>
          <a:ln w="12700">
            <a:miter lim="400000"/>
          </a:ln>
        </p:spPr>
      </p:pic>
      <p:sp>
        <p:nvSpPr>
          <p:cNvPr id="222" name="% Increase in Depletion Due to Irrigation"/>
          <p:cNvSpPr txBox="1"/>
          <p:nvPr/>
        </p:nvSpPr>
        <p:spPr>
          <a:xfrm>
            <a:off x="12790786" y="3173181"/>
            <a:ext cx="9687132" cy="1554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spcBef>
                <a:spcPts val="3400"/>
              </a:spcBef>
              <a:defRPr sz="5000">
                <a:solidFill>
                  <a:srgbClr val="000000"/>
                </a:solidFill>
                <a:latin typeface="Arial"/>
                <a:ea typeface="Arial"/>
                <a:cs typeface="Arial"/>
                <a:sym typeface="Arial"/>
              </a:defRPr>
            </a:lvl1pPr>
          </a:lstStyle>
          <a:p>
            <a:r>
              <a:t>% Increase in Depletion Due to Irrigation</a:t>
            </a:r>
          </a:p>
        </p:txBody>
      </p:sp>
      <p:sp>
        <p:nvSpPr>
          <p:cNvPr id="223" name="Driest Year"/>
          <p:cNvSpPr txBox="1"/>
          <p:nvPr/>
        </p:nvSpPr>
        <p:spPr>
          <a:xfrm>
            <a:off x="683404" y="3908795"/>
            <a:ext cx="9687132" cy="81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spcBef>
                <a:spcPts val="3400"/>
              </a:spcBef>
              <a:defRPr sz="5000">
                <a:solidFill>
                  <a:srgbClr val="000000"/>
                </a:solidFill>
                <a:latin typeface="Arial"/>
                <a:ea typeface="Arial"/>
                <a:cs typeface="Arial"/>
                <a:sym typeface="Arial"/>
              </a:defRPr>
            </a:lvl1pPr>
          </a:lstStyle>
          <a:p>
            <a:r>
              <a:t>Driest Year</a:t>
            </a:r>
          </a:p>
        </p:txBody>
      </p:sp>
      <p:sp>
        <p:nvSpPr>
          <p:cNvPr id="224" name="Zhu and Troy, in preparation"/>
          <p:cNvSpPr txBox="1"/>
          <p:nvPr/>
        </p:nvSpPr>
        <p:spPr>
          <a:xfrm>
            <a:off x="90970" y="12964135"/>
            <a:ext cx="5299275"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Zhu and Troy, in preparation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ClimateVariability_Driest.png" descr="ClimateVariability_Driest.png"/>
          <p:cNvPicPr>
            <a:picLocks noChangeAspect="1"/>
          </p:cNvPicPr>
          <p:nvPr/>
        </p:nvPicPr>
        <p:blipFill>
          <a:blip r:embed="rId2"/>
          <a:srcRect t="6620"/>
          <a:stretch>
            <a:fillRect/>
          </a:stretch>
        </p:blipFill>
        <p:spPr>
          <a:xfrm>
            <a:off x="723839" y="4859542"/>
            <a:ext cx="11099801" cy="7043989"/>
          </a:xfrm>
          <a:prstGeom prst="rect">
            <a:avLst/>
          </a:prstGeom>
          <a:ln w="12700">
            <a:miter lim="400000"/>
          </a:ln>
        </p:spPr>
      </p:pic>
      <p:sp>
        <p:nvSpPr>
          <p:cNvPr id="227" name="Role of Climate During Drought"/>
          <p:cNvSpPr txBox="1">
            <a:spLocks noGrp="1"/>
          </p:cNvSpPr>
          <p:nvPr>
            <p:ph type="title"/>
          </p:nvPr>
        </p:nvSpPr>
        <p:spPr>
          <a:prstGeom prst="rect">
            <a:avLst/>
          </a:prstGeom>
        </p:spPr>
        <p:txBody>
          <a:bodyPr/>
          <a:lstStyle/>
          <a:p>
            <a:r>
              <a:t>Role of Climate During Drought</a:t>
            </a:r>
          </a:p>
        </p:txBody>
      </p:sp>
      <p:pic>
        <p:nvPicPr>
          <p:cNvPr id="228" name="Irrig_Contrib_Depletion.png" descr="Irrig_Contrib_Depletion.png"/>
          <p:cNvPicPr>
            <a:picLocks noChangeAspect="1"/>
          </p:cNvPicPr>
          <p:nvPr/>
        </p:nvPicPr>
        <p:blipFill>
          <a:blip r:embed="rId3"/>
          <a:srcRect t="6253"/>
          <a:stretch>
            <a:fillRect/>
          </a:stretch>
        </p:blipFill>
        <p:spPr>
          <a:xfrm>
            <a:off x="12572383" y="4843764"/>
            <a:ext cx="11103699" cy="7250669"/>
          </a:xfrm>
          <a:prstGeom prst="rect">
            <a:avLst/>
          </a:prstGeom>
          <a:ln w="12700">
            <a:miter lim="400000"/>
          </a:ln>
        </p:spPr>
      </p:pic>
      <p:sp>
        <p:nvSpPr>
          <p:cNvPr id="229" name="Note different scales!"/>
          <p:cNvSpPr txBox="1"/>
          <p:nvPr/>
        </p:nvSpPr>
        <p:spPr>
          <a:xfrm>
            <a:off x="8999742" y="12261629"/>
            <a:ext cx="6384516"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300">
                <a:solidFill>
                  <a:srgbClr val="FB1100"/>
                </a:solidFill>
              </a:defRPr>
            </a:lvl1pPr>
          </a:lstStyle>
          <a:p>
            <a:r>
              <a:t>Note different scales!</a:t>
            </a:r>
          </a:p>
        </p:txBody>
      </p:sp>
      <p:sp>
        <p:nvSpPr>
          <p:cNvPr id="230" name="% Decrease in Streamflow Due to Irrigation"/>
          <p:cNvSpPr txBox="1"/>
          <p:nvPr/>
        </p:nvSpPr>
        <p:spPr>
          <a:xfrm>
            <a:off x="12790786" y="3173181"/>
            <a:ext cx="9687132" cy="1554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spcBef>
                <a:spcPts val="3400"/>
              </a:spcBef>
              <a:defRPr sz="5000">
                <a:solidFill>
                  <a:srgbClr val="000000"/>
                </a:solidFill>
                <a:latin typeface="Arial"/>
                <a:ea typeface="Arial"/>
                <a:cs typeface="Arial"/>
                <a:sym typeface="Arial"/>
              </a:defRPr>
            </a:lvl1pPr>
          </a:lstStyle>
          <a:p>
            <a:r>
              <a:t>% Decrease in Streamflow Due to Irrigation</a:t>
            </a:r>
          </a:p>
        </p:txBody>
      </p:sp>
      <p:sp>
        <p:nvSpPr>
          <p:cNvPr id="231" name="% Decrease in Naturalized Flow Compared to Mean"/>
          <p:cNvSpPr txBox="1"/>
          <p:nvPr/>
        </p:nvSpPr>
        <p:spPr>
          <a:xfrm>
            <a:off x="909443" y="3173181"/>
            <a:ext cx="9687132" cy="1554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spcBef>
                <a:spcPts val="3400"/>
              </a:spcBef>
              <a:defRPr sz="5000">
                <a:solidFill>
                  <a:srgbClr val="000000"/>
                </a:solidFill>
                <a:latin typeface="Arial"/>
                <a:ea typeface="Arial"/>
                <a:cs typeface="Arial"/>
                <a:sym typeface="Arial"/>
              </a:defRPr>
            </a:lvl1pPr>
          </a:lstStyle>
          <a:p>
            <a:r>
              <a:t>% Decrease in Naturalized Flow Compared to Mean</a:t>
            </a:r>
          </a:p>
        </p:txBody>
      </p:sp>
      <p:sp>
        <p:nvSpPr>
          <p:cNvPr id="232" name="Zhu and Troy, in preparation"/>
          <p:cNvSpPr txBox="1"/>
          <p:nvPr/>
        </p:nvSpPr>
        <p:spPr>
          <a:xfrm>
            <a:off x="90970" y="12964135"/>
            <a:ext cx="5299275"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Zhu and Troy, in preparation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How does irrigation improve crop yields?"/>
          <p:cNvSpPr txBox="1">
            <a:spLocks noGrp="1"/>
          </p:cNvSpPr>
          <p:nvPr>
            <p:ph type="title"/>
          </p:nvPr>
        </p:nvSpPr>
        <p:spPr>
          <a:prstGeom prst="rect">
            <a:avLst/>
          </a:prstGeom>
        </p:spPr>
        <p:txBody>
          <a:bodyPr/>
          <a:lstStyle/>
          <a:p>
            <a:r>
              <a:t>How does irrigation improve crop yields?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 descr="Image"/>
          <p:cNvPicPr>
            <a:picLocks noGrp="1"/>
          </p:cNvPicPr>
          <p:nvPr>
            <p:ph type="pic" idx="21"/>
          </p:nvPr>
        </p:nvPicPr>
        <p:blipFill>
          <a:blip r:embed="rId2"/>
          <a:stretch>
            <a:fillRect/>
          </a:stretch>
        </p:blipFill>
        <p:spPr>
          <a:xfrm>
            <a:off x="10072525" y="3632200"/>
            <a:ext cx="14146863" cy="9258301"/>
          </a:xfrm>
          <a:prstGeom prst="rect">
            <a:avLst/>
          </a:prstGeom>
        </p:spPr>
      </p:pic>
      <p:sp>
        <p:nvSpPr>
          <p:cNvPr id="237" name="USDA Yield Data"/>
          <p:cNvSpPr txBox="1">
            <a:spLocks noGrp="1"/>
          </p:cNvSpPr>
          <p:nvPr>
            <p:ph type="title"/>
          </p:nvPr>
        </p:nvSpPr>
        <p:spPr>
          <a:prstGeom prst="rect">
            <a:avLst/>
          </a:prstGeom>
        </p:spPr>
        <p:txBody>
          <a:bodyPr/>
          <a:lstStyle/>
          <a:p>
            <a:r>
              <a:t>USDA Yield Data</a:t>
            </a:r>
          </a:p>
        </p:txBody>
      </p:sp>
      <p:sp>
        <p:nvSpPr>
          <p:cNvPr id="238" name="Estimates of county-level yields for 1970 until last harvest…"/>
          <p:cNvSpPr txBox="1">
            <a:spLocks noGrp="1"/>
          </p:cNvSpPr>
          <p:nvPr>
            <p:ph type="body" sz="half" idx="1"/>
          </p:nvPr>
        </p:nvSpPr>
        <p:spPr>
          <a:xfrm>
            <a:off x="952500" y="3797300"/>
            <a:ext cx="8541833" cy="8928100"/>
          </a:xfrm>
          <a:prstGeom prst="rect">
            <a:avLst/>
          </a:prstGeom>
        </p:spPr>
        <p:txBody>
          <a:bodyPr/>
          <a:lstStyle/>
          <a:p>
            <a:pPr marL="604761" indent="-604761">
              <a:spcBef>
                <a:spcPts val="3400"/>
              </a:spcBef>
              <a:defRPr sz="5000"/>
            </a:pPr>
            <a:r>
              <a:t>Estimates of county-level yields for 1970 until last harvest</a:t>
            </a:r>
          </a:p>
          <a:p>
            <a:pPr marL="656166" indent="-656166">
              <a:spcBef>
                <a:spcPts val="3400"/>
              </a:spcBef>
              <a:defRPr sz="5000"/>
            </a:pPr>
            <a:r>
              <a:t>Includes estimates of rainfed and irrigated yields for many counties west of the Mississippi</a:t>
            </a:r>
          </a:p>
        </p:txBody>
      </p:sp>
      <p:sp>
        <p:nvSpPr>
          <p:cNvPr id="239" name="Li and Troy, ERL, 2018"/>
          <p:cNvSpPr txBox="1"/>
          <p:nvPr/>
        </p:nvSpPr>
        <p:spPr>
          <a:xfrm>
            <a:off x="163118" y="12993763"/>
            <a:ext cx="4206876"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Li and Troy, </a:t>
            </a:r>
            <a:r>
              <a:rPr i="1"/>
              <a:t>ERL, </a:t>
            </a:r>
            <a:r>
              <a:t>2018</a:t>
            </a:r>
            <a:r>
              <a:rPr i="1"/>
              <a:t>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Mean Irrigated Yield Gains"/>
          <p:cNvSpPr txBox="1">
            <a:spLocks noGrp="1"/>
          </p:cNvSpPr>
          <p:nvPr>
            <p:ph type="title"/>
          </p:nvPr>
        </p:nvSpPr>
        <p:spPr>
          <a:prstGeom prst="rect">
            <a:avLst/>
          </a:prstGeom>
        </p:spPr>
        <p:txBody>
          <a:bodyPr/>
          <a:lstStyle/>
          <a:p>
            <a:r>
              <a:t>Mean Irrigated Yield Gains</a:t>
            </a:r>
          </a:p>
        </p:txBody>
      </p:sp>
      <p:sp>
        <p:nvSpPr>
          <p:cNvPr id="242" name="Yi: Irrigated Yield…"/>
          <p:cNvSpPr txBox="1">
            <a:spLocks noGrp="1"/>
          </p:cNvSpPr>
          <p:nvPr>
            <p:ph type="body" sz="quarter" idx="1"/>
          </p:nvPr>
        </p:nvSpPr>
        <p:spPr>
          <a:xfrm>
            <a:off x="958850" y="3945030"/>
            <a:ext cx="10909300" cy="5817980"/>
          </a:xfrm>
          <a:prstGeom prst="rect">
            <a:avLst/>
          </a:prstGeom>
        </p:spPr>
        <p:txBody>
          <a:bodyPr/>
          <a:lstStyle/>
          <a:p>
            <a:pPr marL="0" indent="0">
              <a:spcBef>
                <a:spcPts val="3400"/>
              </a:spcBef>
              <a:buClrTx/>
              <a:buSzTx/>
              <a:buFontTx/>
              <a:buNone/>
              <a:defRPr sz="5000"/>
            </a:pPr>
            <a:r>
              <a:rPr i="1"/>
              <a:t>Y</a:t>
            </a:r>
            <a:r>
              <a:rPr i="1" baseline="-5999"/>
              <a:t>i</a:t>
            </a:r>
            <a:r>
              <a:t>: Irrigated Yield</a:t>
            </a:r>
          </a:p>
          <a:p>
            <a:pPr marL="0" indent="0">
              <a:spcBef>
                <a:spcPts val="3400"/>
              </a:spcBef>
              <a:buClrTx/>
              <a:buSzTx/>
              <a:buFontTx/>
              <a:buNone/>
              <a:defRPr sz="5000"/>
            </a:pPr>
            <a:r>
              <a:rPr i="1"/>
              <a:t>Y</a:t>
            </a:r>
            <a:r>
              <a:rPr i="1" baseline="-5999"/>
              <a:t>r</a:t>
            </a:r>
            <a:r>
              <a:t>: Rainfed Yield</a:t>
            </a:r>
          </a:p>
        </p:txBody>
      </p:sp>
      <mc:AlternateContent xmlns:mc="http://schemas.openxmlformats.org/markup-compatibility/2006" xmlns:a14="http://schemas.microsoft.com/office/drawing/2010/main">
        <mc:Choice Requires="a14">
          <p:sp>
            <p:nvSpPr>
              <p:cNvPr id="243" name="Equation"/>
              <p:cNvSpPr txBox="1"/>
              <p:nvPr/>
            </p:nvSpPr>
            <p:spPr>
              <a:xfrm>
                <a:off x="1241148" y="3286388"/>
                <a:ext cx="4019379" cy="165727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5500" i="1">
                          <a:solidFill>
                            <a:srgbClr val="000000"/>
                          </a:solidFill>
                          <a:latin typeface="Cambria Math" panose="02040503050406030204" pitchFamily="18" charset="0"/>
                        </a:rPr>
                        <m:t>𝐼𝑌𝐺</m:t>
                      </m:r>
                      <m:r>
                        <a:rPr sz="5500" i="1">
                          <a:solidFill>
                            <a:srgbClr val="000000"/>
                          </a:solidFill>
                          <a:latin typeface="Cambria Math" panose="02040503050406030204" pitchFamily="18" charset="0"/>
                        </a:rPr>
                        <m:t>=</m:t>
                      </m:r>
                      <m:f>
                        <m:fPr>
                          <m:ctrlPr>
                            <a:rPr sz="5500" i="1">
                              <a:solidFill>
                                <a:srgbClr val="000000"/>
                              </a:solidFill>
                              <a:latin typeface="Cambria Math" panose="02040503050406030204" pitchFamily="18" charset="0"/>
                            </a:rPr>
                          </m:ctrlPr>
                        </m:fPr>
                        <m:num>
                          <m:sSub>
                            <m:sSubPr>
                              <m:ctrlPr>
                                <a:rPr sz="5500" i="1">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𝑌</m:t>
                              </m:r>
                            </m:e>
                            <m:sub>
                              <m:r>
                                <a:rPr sz="5500" i="1">
                                  <a:solidFill>
                                    <a:srgbClr val="000000"/>
                                  </a:solidFill>
                                  <a:latin typeface="Cambria Math" panose="02040503050406030204" pitchFamily="18" charset="0"/>
                                </a:rPr>
                                <m:t>𝑖</m:t>
                              </m:r>
                            </m:sub>
                          </m:sSub>
                          <m:r>
                            <a:rPr sz="5500" i="1">
                              <a:solidFill>
                                <a:srgbClr val="000000"/>
                              </a:solidFill>
                              <a:latin typeface="Cambria Math" panose="02040503050406030204" pitchFamily="18" charset="0"/>
                            </a:rPr>
                            <m:t>−</m:t>
                          </m:r>
                          <m:sSub>
                            <m:sSubPr>
                              <m:ctrlPr>
                                <a:rPr sz="5500" i="1">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𝑌</m:t>
                              </m:r>
                            </m:e>
                            <m:sub>
                              <m:r>
                                <a:rPr sz="5500" i="1">
                                  <a:solidFill>
                                    <a:srgbClr val="000000"/>
                                  </a:solidFill>
                                  <a:latin typeface="Cambria Math" panose="02040503050406030204" pitchFamily="18" charset="0"/>
                                </a:rPr>
                                <m:t>𝑟</m:t>
                              </m:r>
                            </m:sub>
                          </m:sSub>
                        </m:num>
                        <m:den>
                          <m:sSub>
                            <m:sSubPr>
                              <m:ctrlPr>
                                <a:rPr sz="5500" i="1">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𝑌</m:t>
                              </m:r>
                            </m:e>
                            <m:sub>
                              <m:r>
                                <a:rPr sz="5500" i="1">
                                  <a:solidFill>
                                    <a:srgbClr val="000000"/>
                                  </a:solidFill>
                                  <a:latin typeface="Cambria Math" panose="02040503050406030204" pitchFamily="18" charset="0"/>
                                </a:rPr>
                                <m:t>𝑖</m:t>
                              </m:r>
                            </m:sub>
                          </m:sSub>
                        </m:den>
                      </m:f>
                    </m:oMath>
                  </m:oMathPara>
                </a14:m>
                <a:endParaRPr sz="5500"/>
              </a:p>
            </p:txBody>
          </p:sp>
        </mc:Choice>
        <mc:Fallback xmlns="">
          <p:sp>
            <p:nvSpPr>
              <p:cNvPr id="243" name="Equation"/>
              <p:cNvSpPr txBox="1">
                <a:spLocks noRot="1" noChangeAspect="1" noMove="1" noResize="1" noEditPoints="1" noAdjustHandles="1" noChangeArrowheads="1" noChangeShapeType="1" noTextEdit="1"/>
              </p:cNvSpPr>
              <p:nvPr/>
            </p:nvSpPr>
            <p:spPr>
              <a:xfrm>
                <a:off x="1241148" y="3286388"/>
                <a:ext cx="4019379" cy="1657276"/>
              </a:xfrm>
              <a:prstGeom prst="rect">
                <a:avLst/>
              </a:prstGeom>
              <a:blipFill>
                <a:blip r:embed="rId2"/>
                <a:stretch>
                  <a:fillRect l="-5660" t="-1515" r="-2830" b="-13636"/>
                </a:stretch>
              </a:blipFill>
              <a:ln w="12700">
                <a:miter lim="400000"/>
              </a:ln>
            </p:spPr>
            <p:txBody>
              <a:bodyPr/>
              <a:lstStyle/>
              <a:p>
                <a:r>
                  <a:rPr lang="en-US">
                    <a:noFill/>
                  </a:rPr>
                  <a:t> </a:t>
                </a:r>
              </a:p>
            </p:txBody>
          </p:sp>
        </mc:Fallback>
      </mc:AlternateContent>
      <p:pic>
        <p:nvPicPr>
          <p:cNvPr id="244" name="annual_IYG_map.png" descr="annual_IYG_map.png"/>
          <p:cNvPicPr>
            <a:picLocks noChangeAspect="1"/>
          </p:cNvPicPr>
          <p:nvPr/>
        </p:nvPicPr>
        <p:blipFill>
          <a:blip r:embed="rId3"/>
          <a:stretch>
            <a:fillRect/>
          </a:stretch>
        </p:blipFill>
        <p:spPr>
          <a:xfrm>
            <a:off x="7262433" y="3518426"/>
            <a:ext cx="16621033" cy="9498548"/>
          </a:xfrm>
          <a:prstGeom prst="rect">
            <a:avLst/>
          </a:prstGeom>
          <a:ln w="12700">
            <a:miter lim="400000"/>
          </a:ln>
        </p:spPr>
      </p:pic>
      <p:sp>
        <p:nvSpPr>
          <p:cNvPr id="245" name="Li and Troy, ERL, 2018"/>
          <p:cNvSpPr txBox="1"/>
          <p:nvPr/>
        </p:nvSpPr>
        <p:spPr>
          <a:xfrm>
            <a:off x="163118" y="12993763"/>
            <a:ext cx="4206876"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Li and Troy, </a:t>
            </a:r>
            <a:r>
              <a:rPr i="1"/>
              <a:t>ERL, </a:t>
            </a:r>
            <a:r>
              <a:t>2018</a:t>
            </a:r>
            <a:r>
              <a:rPr i="1"/>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7" name="IYG and stream depletion"/>
          <p:cNvSpPr txBox="1">
            <a:spLocks noGrp="1"/>
          </p:cNvSpPr>
          <p:nvPr>
            <p:ph type="title"/>
          </p:nvPr>
        </p:nvSpPr>
        <p:spPr>
          <a:prstGeom prst="rect">
            <a:avLst/>
          </a:prstGeom>
        </p:spPr>
        <p:txBody>
          <a:bodyPr/>
          <a:lstStyle/>
          <a:p>
            <a:r>
              <a:t>IYG and stream depletion</a:t>
            </a:r>
          </a:p>
        </p:txBody>
      </p:sp>
      <p:pic>
        <p:nvPicPr>
          <p:cNvPr id="248" name="IYG_depletion_Barley.png" descr="IYG_depletion_Barley.png"/>
          <p:cNvPicPr>
            <a:picLocks noChangeAspect="1"/>
          </p:cNvPicPr>
          <p:nvPr/>
        </p:nvPicPr>
        <p:blipFill>
          <a:blip r:embed="rId2"/>
          <a:srcRect r="40964"/>
          <a:stretch>
            <a:fillRect/>
          </a:stretch>
        </p:blipFill>
        <p:spPr>
          <a:xfrm>
            <a:off x="501694" y="3314700"/>
            <a:ext cx="6089220" cy="8890000"/>
          </a:xfrm>
          <a:prstGeom prst="rect">
            <a:avLst/>
          </a:prstGeom>
          <a:ln w="12700">
            <a:miter lim="400000"/>
          </a:ln>
        </p:spPr>
      </p:pic>
      <p:pic>
        <p:nvPicPr>
          <p:cNvPr id="249" name="IYG_depletion_Sorghum.png" descr="IYG_depletion_Sorghum.png"/>
          <p:cNvPicPr>
            <a:picLocks noChangeAspect="1"/>
          </p:cNvPicPr>
          <p:nvPr/>
        </p:nvPicPr>
        <p:blipFill>
          <a:blip r:embed="rId3"/>
          <a:stretch>
            <a:fillRect/>
          </a:stretch>
        </p:blipFill>
        <p:spPr>
          <a:xfrm>
            <a:off x="13306609" y="3314700"/>
            <a:ext cx="10314468" cy="8890000"/>
          </a:xfrm>
          <a:prstGeom prst="rect">
            <a:avLst/>
          </a:prstGeom>
          <a:ln w="12700">
            <a:miter lim="400000"/>
          </a:ln>
        </p:spPr>
      </p:pic>
      <p:pic>
        <p:nvPicPr>
          <p:cNvPr id="250" name="IYG_depletion_Winter Wheat.png" descr="IYG_depletion_Winter Wheat.png"/>
          <p:cNvPicPr>
            <a:picLocks noChangeAspect="1"/>
          </p:cNvPicPr>
          <p:nvPr/>
        </p:nvPicPr>
        <p:blipFill>
          <a:blip r:embed="rId4"/>
          <a:srcRect r="40692"/>
          <a:stretch>
            <a:fillRect/>
          </a:stretch>
        </p:blipFill>
        <p:spPr>
          <a:xfrm>
            <a:off x="6946900" y="3314700"/>
            <a:ext cx="6117300" cy="8890000"/>
          </a:xfrm>
          <a:prstGeom prst="rect">
            <a:avLst/>
          </a:prstGeom>
          <a:ln w="12700">
            <a:miter lim="400000"/>
          </a:ln>
        </p:spPr>
      </p:pic>
      <mc:AlternateContent xmlns:mc="http://schemas.openxmlformats.org/markup-compatibility/2006" xmlns:a14="http://schemas.microsoft.com/office/drawing/2010/main">
        <mc:Choice Requires="a14">
          <p:sp>
            <p:nvSpPr>
              <p:cNvPr id="251" name="Equation"/>
              <p:cNvSpPr txBox="1"/>
              <p:nvPr/>
            </p:nvSpPr>
            <p:spPr>
              <a:xfrm>
                <a:off x="19255088" y="1149424"/>
                <a:ext cx="4019379" cy="165727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5500" i="1">
                          <a:solidFill>
                            <a:srgbClr val="000000"/>
                          </a:solidFill>
                          <a:latin typeface="Cambria Math" panose="02040503050406030204" pitchFamily="18" charset="0"/>
                        </a:rPr>
                        <m:t>𝐼𝑌𝐺</m:t>
                      </m:r>
                      <m:r>
                        <a:rPr sz="5500" i="1">
                          <a:solidFill>
                            <a:srgbClr val="000000"/>
                          </a:solidFill>
                          <a:latin typeface="Cambria Math" panose="02040503050406030204" pitchFamily="18" charset="0"/>
                        </a:rPr>
                        <m:t>=</m:t>
                      </m:r>
                      <m:f>
                        <m:fPr>
                          <m:ctrlPr>
                            <a:rPr sz="5500" i="1">
                              <a:solidFill>
                                <a:srgbClr val="000000"/>
                              </a:solidFill>
                              <a:latin typeface="Cambria Math" panose="02040503050406030204" pitchFamily="18" charset="0"/>
                            </a:rPr>
                          </m:ctrlPr>
                        </m:fPr>
                        <m:num>
                          <m:sSub>
                            <m:sSubPr>
                              <m:ctrlPr>
                                <a:rPr sz="5500" i="1">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𝑌</m:t>
                              </m:r>
                            </m:e>
                            <m:sub>
                              <m:r>
                                <a:rPr sz="5500" i="1">
                                  <a:solidFill>
                                    <a:srgbClr val="000000"/>
                                  </a:solidFill>
                                  <a:latin typeface="Cambria Math" panose="02040503050406030204" pitchFamily="18" charset="0"/>
                                </a:rPr>
                                <m:t>𝑖</m:t>
                              </m:r>
                            </m:sub>
                          </m:sSub>
                          <m:r>
                            <a:rPr sz="5500" i="1">
                              <a:solidFill>
                                <a:srgbClr val="000000"/>
                              </a:solidFill>
                              <a:latin typeface="Cambria Math" panose="02040503050406030204" pitchFamily="18" charset="0"/>
                            </a:rPr>
                            <m:t>−</m:t>
                          </m:r>
                          <m:sSub>
                            <m:sSubPr>
                              <m:ctrlPr>
                                <a:rPr sz="5500" i="1">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𝑌</m:t>
                              </m:r>
                            </m:e>
                            <m:sub>
                              <m:r>
                                <a:rPr sz="5500" i="1">
                                  <a:solidFill>
                                    <a:srgbClr val="000000"/>
                                  </a:solidFill>
                                  <a:latin typeface="Cambria Math" panose="02040503050406030204" pitchFamily="18" charset="0"/>
                                </a:rPr>
                                <m:t>𝑟</m:t>
                              </m:r>
                            </m:sub>
                          </m:sSub>
                        </m:num>
                        <m:den>
                          <m:sSub>
                            <m:sSubPr>
                              <m:ctrlPr>
                                <a:rPr sz="5500" i="1">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𝑌</m:t>
                              </m:r>
                            </m:e>
                            <m:sub>
                              <m:r>
                                <a:rPr sz="5500" i="1">
                                  <a:solidFill>
                                    <a:srgbClr val="000000"/>
                                  </a:solidFill>
                                  <a:latin typeface="Cambria Math" panose="02040503050406030204" pitchFamily="18" charset="0"/>
                                </a:rPr>
                                <m:t>𝑖</m:t>
                              </m:r>
                            </m:sub>
                          </m:sSub>
                        </m:den>
                      </m:f>
                    </m:oMath>
                  </m:oMathPara>
                </a14:m>
                <a:endParaRPr sz="5500"/>
              </a:p>
            </p:txBody>
          </p:sp>
        </mc:Choice>
        <mc:Fallback xmlns="">
          <p:sp>
            <p:nvSpPr>
              <p:cNvPr id="251" name="Equation"/>
              <p:cNvSpPr txBox="1">
                <a:spLocks noRot="1" noChangeAspect="1" noMove="1" noResize="1" noEditPoints="1" noAdjustHandles="1" noChangeArrowheads="1" noChangeShapeType="1" noTextEdit="1"/>
              </p:cNvSpPr>
              <p:nvPr/>
            </p:nvSpPr>
            <p:spPr>
              <a:xfrm>
                <a:off x="19255088" y="1149424"/>
                <a:ext cx="4019379" cy="1657276"/>
              </a:xfrm>
              <a:prstGeom prst="rect">
                <a:avLst/>
              </a:prstGeom>
              <a:blipFill>
                <a:blip r:embed="rId5"/>
                <a:stretch>
                  <a:fillRect l="-5994" t="-1527" r="-2839" b="-13740"/>
                </a:stretch>
              </a:blipFill>
              <a:ln w="12700">
                <a:miter lim="400000"/>
              </a:ln>
            </p:spPr>
            <p:txBody>
              <a:bodyPr/>
              <a:lstStyle/>
              <a:p>
                <a:r>
                  <a:rPr lang="en-US">
                    <a:noFill/>
                  </a:rPr>
                  <a:t> </a:t>
                </a:r>
              </a:p>
            </p:txBody>
          </p:sp>
        </mc:Fallback>
      </mc:AlternateContent>
      <p:sp>
        <p:nvSpPr>
          <p:cNvPr id="252" name="Zhu, Li and Troy, in preparation"/>
          <p:cNvSpPr txBox="1"/>
          <p:nvPr/>
        </p:nvSpPr>
        <p:spPr>
          <a:xfrm>
            <a:off x="220908" y="12993763"/>
            <a:ext cx="586898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Zhu, Li and Troy, in preparation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IYG and stream depletion"/>
          <p:cNvSpPr txBox="1">
            <a:spLocks noGrp="1"/>
          </p:cNvSpPr>
          <p:nvPr>
            <p:ph type="title"/>
          </p:nvPr>
        </p:nvSpPr>
        <p:spPr>
          <a:prstGeom prst="rect">
            <a:avLst/>
          </a:prstGeom>
        </p:spPr>
        <p:txBody>
          <a:bodyPr/>
          <a:lstStyle/>
          <a:p>
            <a:r>
              <a:t>IYG and stream depletion</a:t>
            </a:r>
          </a:p>
        </p:txBody>
      </p:sp>
      <p:pic>
        <p:nvPicPr>
          <p:cNvPr id="255" name="IYG_depletion_Maize.png" descr="IYG_depletion_Maize.png"/>
          <p:cNvPicPr>
            <a:picLocks noChangeAspect="1"/>
          </p:cNvPicPr>
          <p:nvPr/>
        </p:nvPicPr>
        <p:blipFill>
          <a:blip r:embed="rId2"/>
          <a:srcRect r="40454"/>
          <a:stretch>
            <a:fillRect/>
          </a:stretch>
        </p:blipFill>
        <p:spPr>
          <a:xfrm>
            <a:off x="6946900" y="3314700"/>
            <a:ext cx="6141806" cy="8890000"/>
          </a:xfrm>
          <a:prstGeom prst="rect">
            <a:avLst/>
          </a:prstGeom>
          <a:ln w="12700">
            <a:miter lim="400000"/>
          </a:ln>
        </p:spPr>
      </p:pic>
      <p:pic>
        <p:nvPicPr>
          <p:cNvPr id="256" name="IYG_depletion_Soybean.png" descr="IYG_depletion_Soybean.png"/>
          <p:cNvPicPr>
            <a:picLocks noChangeAspect="1"/>
          </p:cNvPicPr>
          <p:nvPr/>
        </p:nvPicPr>
        <p:blipFill>
          <a:blip r:embed="rId3"/>
          <a:srcRect r="39967"/>
          <a:stretch>
            <a:fillRect/>
          </a:stretch>
        </p:blipFill>
        <p:spPr>
          <a:xfrm>
            <a:off x="508000" y="3314700"/>
            <a:ext cx="6192044" cy="8890000"/>
          </a:xfrm>
          <a:prstGeom prst="rect">
            <a:avLst/>
          </a:prstGeom>
          <a:ln w="12700">
            <a:miter lim="400000"/>
          </a:ln>
        </p:spPr>
      </p:pic>
      <p:pic>
        <p:nvPicPr>
          <p:cNvPr id="257" name="IYG_depletion_Grass.png" descr="IYG_depletion_Grass.png"/>
          <p:cNvPicPr>
            <a:picLocks noChangeAspect="1"/>
          </p:cNvPicPr>
          <p:nvPr/>
        </p:nvPicPr>
        <p:blipFill>
          <a:blip r:embed="rId4"/>
          <a:srcRect l="250"/>
          <a:stretch>
            <a:fillRect/>
          </a:stretch>
        </p:blipFill>
        <p:spPr>
          <a:xfrm>
            <a:off x="13335396" y="3314700"/>
            <a:ext cx="10288671" cy="8890000"/>
          </a:xfrm>
          <a:prstGeom prst="rect">
            <a:avLst/>
          </a:prstGeom>
          <a:ln w="12700">
            <a:miter lim="400000"/>
          </a:ln>
        </p:spPr>
      </p:pic>
      <mc:AlternateContent xmlns:mc="http://schemas.openxmlformats.org/markup-compatibility/2006" xmlns:a14="http://schemas.microsoft.com/office/drawing/2010/main">
        <mc:Choice Requires="a14">
          <p:sp>
            <p:nvSpPr>
              <p:cNvPr id="258" name="Equation"/>
              <p:cNvSpPr txBox="1"/>
              <p:nvPr/>
            </p:nvSpPr>
            <p:spPr>
              <a:xfrm>
                <a:off x="19255088" y="1149424"/>
                <a:ext cx="4019379" cy="165727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5500" i="1">
                          <a:solidFill>
                            <a:srgbClr val="000000"/>
                          </a:solidFill>
                          <a:latin typeface="Cambria Math" panose="02040503050406030204" pitchFamily="18" charset="0"/>
                        </a:rPr>
                        <m:t>𝐼𝑌𝐺</m:t>
                      </m:r>
                      <m:r>
                        <a:rPr sz="5500" i="1">
                          <a:solidFill>
                            <a:srgbClr val="000000"/>
                          </a:solidFill>
                          <a:latin typeface="Cambria Math" panose="02040503050406030204" pitchFamily="18" charset="0"/>
                        </a:rPr>
                        <m:t>=</m:t>
                      </m:r>
                      <m:f>
                        <m:fPr>
                          <m:ctrlPr>
                            <a:rPr sz="5500" i="1">
                              <a:solidFill>
                                <a:srgbClr val="000000"/>
                              </a:solidFill>
                              <a:latin typeface="Cambria Math" panose="02040503050406030204" pitchFamily="18" charset="0"/>
                            </a:rPr>
                          </m:ctrlPr>
                        </m:fPr>
                        <m:num>
                          <m:sSub>
                            <m:sSubPr>
                              <m:ctrlPr>
                                <a:rPr sz="5500" i="1">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𝑌</m:t>
                              </m:r>
                            </m:e>
                            <m:sub>
                              <m:r>
                                <a:rPr sz="5500" i="1">
                                  <a:solidFill>
                                    <a:srgbClr val="000000"/>
                                  </a:solidFill>
                                  <a:latin typeface="Cambria Math" panose="02040503050406030204" pitchFamily="18" charset="0"/>
                                </a:rPr>
                                <m:t>𝑖</m:t>
                              </m:r>
                            </m:sub>
                          </m:sSub>
                          <m:r>
                            <a:rPr sz="5500" i="1">
                              <a:solidFill>
                                <a:srgbClr val="000000"/>
                              </a:solidFill>
                              <a:latin typeface="Cambria Math" panose="02040503050406030204" pitchFamily="18" charset="0"/>
                            </a:rPr>
                            <m:t>−</m:t>
                          </m:r>
                          <m:sSub>
                            <m:sSubPr>
                              <m:ctrlPr>
                                <a:rPr sz="5500" i="1">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𝑌</m:t>
                              </m:r>
                            </m:e>
                            <m:sub>
                              <m:r>
                                <a:rPr sz="5500" i="1">
                                  <a:solidFill>
                                    <a:srgbClr val="000000"/>
                                  </a:solidFill>
                                  <a:latin typeface="Cambria Math" panose="02040503050406030204" pitchFamily="18" charset="0"/>
                                </a:rPr>
                                <m:t>𝑟</m:t>
                              </m:r>
                            </m:sub>
                          </m:sSub>
                        </m:num>
                        <m:den>
                          <m:sSub>
                            <m:sSubPr>
                              <m:ctrlPr>
                                <a:rPr sz="5500" i="1">
                                  <a:solidFill>
                                    <a:srgbClr val="000000"/>
                                  </a:solidFill>
                                  <a:latin typeface="Cambria Math" panose="02040503050406030204" pitchFamily="18" charset="0"/>
                                </a:rPr>
                              </m:ctrlPr>
                            </m:sSubPr>
                            <m:e>
                              <m:r>
                                <a:rPr sz="5500" i="1">
                                  <a:solidFill>
                                    <a:srgbClr val="000000"/>
                                  </a:solidFill>
                                  <a:latin typeface="Cambria Math" panose="02040503050406030204" pitchFamily="18" charset="0"/>
                                </a:rPr>
                                <m:t>𝑌</m:t>
                              </m:r>
                            </m:e>
                            <m:sub>
                              <m:r>
                                <a:rPr sz="5500" i="1">
                                  <a:solidFill>
                                    <a:srgbClr val="000000"/>
                                  </a:solidFill>
                                  <a:latin typeface="Cambria Math" panose="02040503050406030204" pitchFamily="18" charset="0"/>
                                </a:rPr>
                                <m:t>𝑖</m:t>
                              </m:r>
                            </m:sub>
                          </m:sSub>
                        </m:den>
                      </m:f>
                    </m:oMath>
                  </m:oMathPara>
                </a14:m>
                <a:endParaRPr sz="5500"/>
              </a:p>
            </p:txBody>
          </p:sp>
        </mc:Choice>
        <mc:Fallback xmlns="">
          <p:sp>
            <p:nvSpPr>
              <p:cNvPr id="258" name="Equation"/>
              <p:cNvSpPr txBox="1">
                <a:spLocks noRot="1" noChangeAspect="1" noMove="1" noResize="1" noEditPoints="1" noAdjustHandles="1" noChangeArrowheads="1" noChangeShapeType="1" noTextEdit="1"/>
              </p:cNvSpPr>
              <p:nvPr/>
            </p:nvSpPr>
            <p:spPr>
              <a:xfrm>
                <a:off x="19255088" y="1149424"/>
                <a:ext cx="4019379" cy="1657276"/>
              </a:xfrm>
              <a:prstGeom prst="rect">
                <a:avLst/>
              </a:prstGeom>
              <a:blipFill>
                <a:blip r:embed="rId5"/>
                <a:stretch>
                  <a:fillRect l="-5994" t="-1527" r="-2839" b="-13740"/>
                </a:stretch>
              </a:blipFill>
              <a:ln w="12700">
                <a:miter lim="400000"/>
              </a:ln>
            </p:spPr>
            <p:txBody>
              <a:bodyPr/>
              <a:lstStyle/>
              <a:p>
                <a:r>
                  <a:rPr lang="en-US">
                    <a:noFill/>
                  </a:rPr>
                  <a:t> </a:t>
                </a:r>
              </a:p>
            </p:txBody>
          </p:sp>
        </mc:Fallback>
      </mc:AlternateContent>
      <p:sp>
        <p:nvSpPr>
          <p:cNvPr id="259" name="Zhu, Li and Troy, in preparation"/>
          <p:cNvSpPr txBox="1"/>
          <p:nvPr/>
        </p:nvSpPr>
        <p:spPr>
          <a:xfrm>
            <a:off x="220908" y="12993763"/>
            <a:ext cx="586898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Zhu, Li and Troy, in preparation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Open research questions"/>
          <p:cNvSpPr txBox="1">
            <a:spLocks noGrp="1"/>
          </p:cNvSpPr>
          <p:nvPr>
            <p:ph type="title"/>
          </p:nvPr>
        </p:nvSpPr>
        <p:spPr>
          <a:prstGeom prst="rect">
            <a:avLst/>
          </a:prstGeom>
        </p:spPr>
        <p:txBody>
          <a:bodyPr/>
          <a:lstStyle/>
          <a:p>
            <a:r>
              <a:t>Open research questions</a:t>
            </a:r>
          </a:p>
        </p:txBody>
      </p:sp>
      <p:sp>
        <p:nvSpPr>
          <p:cNvPr id="262" name="What is the “optimal” balance of agricultural water use to ensure sustainable water resources and food production under climate change? What is the role of infrastructure, broadly defined, in this? What does the feasible solution space look like?…"/>
          <p:cNvSpPr txBox="1">
            <a:spLocks noGrp="1"/>
          </p:cNvSpPr>
          <p:nvPr>
            <p:ph type="body" idx="1"/>
          </p:nvPr>
        </p:nvSpPr>
        <p:spPr>
          <a:prstGeom prst="rect">
            <a:avLst/>
          </a:prstGeom>
        </p:spPr>
        <p:txBody>
          <a:bodyPr/>
          <a:lstStyle/>
          <a:p>
            <a:r>
              <a:rPr dirty="0"/>
              <a:t>What is the “optimal” balance of agricultural water use to ensure sustainable water resources and food production under climate change? What is the role of infrastructure, broadly defined, in this? What does the feasible solution space look like?</a:t>
            </a:r>
          </a:p>
          <a:p>
            <a:r>
              <a:rPr dirty="0"/>
              <a:t>How do we reconcile the wide range of spatial scales, from a farm up to global, in ensuring a sustainable future? Is the system sufficiently resilient to shocks, particularly if they become more frequent?</a:t>
            </a:r>
          </a:p>
          <a:p>
            <a:r>
              <a:rPr dirty="0"/>
              <a:t>How would the answer to the questions above change if we factor in water quality and groundwater?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search motivation"/>
          <p:cNvSpPr txBox="1">
            <a:spLocks noGrp="1"/>
          </p:cNvSpPr>
          <p:nvPr>
            <p:ph type="title"/>
          </p:nvPr>
        </p:nvSpPr>
        <p:spPr>
          <a:prstGeom prst="rect">
            <a:avLst/>
          </a:prstGeom>
        </p:spPr>
        <p:txBody>
          <a:bodyPr/>
          <a:lstStyle/>
          <a:p>
            <a:r>
              <a:t>Research motivation</a:t>
            </a:r>
          </a:p>
        </p:txBody>
      </p:sp>
      <p:grpSp>
        <p:nvGrpSpPr>
          <p:cNvPr id="147" name="Group"/>
          <p:cNvGrpSpPr/>
          <p:nvPr/>
        </p:nvGrpSpPr>
        <p:grpSpPr>
          <a:xfrm>
            <a:off x="1187329" y="3387402"/>
            <a:ext cx="5317850" cy="7035176"/>
            <a:chOff x="-127000" y="-88899"/>
            <a:chExt cx="5317848" cy="7035175"/>
          </a:xfrm>
        </p:grpSpPr>
        <p:grpSp>
          <p:nvGrpSpPr>
            <p:cNvPr id="145" name="kansas_AST_2001175_lrg.jpg"/>
            <p:cNvGrpSpPr/>
            <p:nvPr/>
          </p:nvGrpSpPr>
          <p:grpSpPr>
            <a:xfrm>
              <a:off x="-127001" y="-88900"/>
              <a:ext cx="5317850" cy="5998050"/>
              <a:chOff x="0" y="0"/>
              <a:chExt cx="5317848" cy="5998049"/>
            </a:xfrm>
          </p:grpSpPr>
          <p:pic>
            <p:nvPicPr>
              <p:cNvPr id="144" name="kansas_AST_2001175_lrg.jpg" descr="kansas_AST_2001175_lrg.jpg"/>
              <p:cNvPicPr>
                <a:picLocks noChangeAspect="1"/>
              </p:cNvPicPr>
              <p:nvPr/>
            </p:nvPicPr>
            <p:blipFill>
              <a:blip r:embed="rId2"/>
              <a:srcRect l="7191" r="7191"/>
              <a:stretch>
                <a:fillRect/>
              </a:stretch>
            </p:blipFill>
            <p:spPr>
              <a:xfrm>
                <a:off x="127000" y="88900"/>
                <a:ext cx="5063849" cy="5667850"/>
              </a:xfrm>
              <a:prstGeom prst="rect">
                <a:avLst/>
              </a:prstGeom>
              <a:ln>
                <a:noFill/>
              </a:ln>
              <a:effectLst/>
            </p:spPr>
          </p:pic>
          <p:pic>
            <p:nvPicPr>
              <p:cNvPr id="143" name="kansas_AST_2001175_lrg.jpg" descr="kansas_AST_2001175_lrg.jpg"/>
              <p:cNvPicPr>
                <a:picLocks/>
              </p:cNvPicPr>
              <p:nvPr/>
            </p:nvPicPr>
            <p:blipFill>
              <a:blip r:embed="rId3"/>
              <a:stretch>
                <a:fillRect/>
              </a:stretch>
            </p:blipFill>
            <p:spPr>
              <a:xfrm>
                <a:off x="-1" y="0"/>
                <a:ext cx="5317850" cy="5998050"/>
              </a:xfrm>
              <a:prstGeom prst="rect">
                <a:avLst/>
              </a:prstGeom>
              <a:effectLst/>
            </p:spPr>
          </p:pic>
        </p:grpSp>
        <p:sp>
          <p:nvSpPr>
            <p:cNvPr id="146" name="Agriculture is the largest consumptive use of water, globally and in the US"/>
            <p:cNvSpPr/>
            <p:nvPr/>
          </p:nvSpPr>
          <p:spPr>
            <a:xfrm>
              <a:off x="177825" y="6946275"/>
              <a:ext cx="470819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3600"/>
              </a:lvl1pPr>
            </a:lstStyle>
            <a:p>
              <a:r>
                <a:t>Agriculture is the largest consumptive use of water, globally and in the US</a:t>
              </a:r>
            </a:p>
          </p:txBody>
        </p:sp>
      </p:grpSp>
      <p:grpSp>
        <p:nvGrpSpPr>
          <p:cNvPr id="153" name="Group"/>
          <p:cNvGrpSpPr/>
          <p:nvPr/>
        </p:nvGrpSpPr>
        <p:grpSpPr>
          <a:xfrm>
            <a:off x="8169880" y="6504209"/>
            <a:ext cx="6539828" cy="5879850"/>
            <a:chOff x="-18208" y="965199"/>
            <a:chExt cx="6539827" cy="5879849"/>
          </a:xfrm>
        </p:grpSpPr>
        <p:sp>
          <p:nvSpPr>
            <p:cNvPr id="148" name="Irrigation improves yields: 34% for wheat and 22% for maize globally (Wang et al, 2021)"/>
            <p:cNvSpPr/>
            <p:nvPr/>
          </p:nvSpPr>
          <p:spPr>
            <a:xfrm>
              <a:off x="0" y="965199"/>
              <a:ext cx="652161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3600"/>
              </a:lvl1pPr>
            </a:lstStyle>
            <a:p>
              <a:r>
                <a:t>Irrigation improves yields: 34% for wheat and 22% for maize globally (Wang et al, 2021)</a:t>
              </a:r>
            </a:p>
          </p:txBody>
        </p:sp>
        <p:grpSp>
          <p:nvGrpSpPr>
            <p:cNvPr id="151" name="Image"/>
            <p:cNvGrpSpPr/>
            <p:nvPr/>
          </p:nvGrpSpPr>
          <p:grpSpPr>
            <a:xfrm>
              <a:off x="-18209" y="2080079"/>
              <a:ext cx="6457982" cy="4450032"/>
              <a:chOff x="0" y="0"/>
              <a:chExt cx="6457981" cy="4450031"/>
            </a:xfrm>
          </p:grpSpPr>
          <p:pic>
            <p:nvPicPr>
              <p:cNvPr id="150" name="Image" descr="Image"/>
              <p:cNvPicPr>
                <a:picLocks noChangeAspect="1"/>
              </p:cNvPicPr>
              <p:nvPr/>
            </p:nvPicPr>
            <p:blipFill>
              <a:blip r:embed="rId4"/>
              <a:stretch>
                <a:fillRect/>
              </a:stretch>
            </p:blipFill>
            <p:spPr>
              <a:xfrm>
                <a:off x="126999" y="88900"/>
                <a:ext cx="6203983" cy="4119832"/>
              </a:xfrm>
              <a:prstGeom prst="rect">
                <a:avLst/>
              </a:prstGeom>
              <a:ln>
                <a:noFill/>
              </a:ln>
              <a:effectLst/>
            </p:spPr>
          </p:pic>
          <p:pic>
            <p:nvPicPr>
              <p:cNvPr id="149" name="Image" descr="Image"/>
              <p:cNvPicPr>
                <a:picLocks/>
              </p:cNvPicPr>
              <p:nvPr/>
            </p:nvPicPr>
            <p:blipFill>
              <a:blip r:embed="rId5"/>
              <a:stretch>
                <a:fillRect/>
              </a:stretch>
            </p:blipFill>
            <p:spPr>
              <a:xfrm>
                <a:off x="0" y="0"/>
                <a:ext cx="6457982" cy="4450032"/>
              </a:xfrm>
              <a:prstGeom prst="rect">
                <a:avLst/>
              </a:prstGeom>
              <a:effectLst/>
            </p:spPr>
          </p:pic>
        </p:grpSp>
        <p:sp>
          <p:nvSpPr>
            <p:cNvPr id="152" name="Photo source: USDA"/>
            <p:cNvSpPr/>
            <p:nvPr/>
          </p:nvSpPr>
          <p:spPr>
            <a:xfrm>
              <a:off x="41975" y="6845049"/>
              <a:ext cx="64376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lstStyle>
            <a:p>
              <a:r>
                <a:t>Photo source: USDA</a:t>
              </a:r>
            </a:p>
          </p:txBody>
        </p:sp>
      </p:grpSp>
      <p:grpSp>
        <p:nvGrpSpPr>
          <p:cNvPr id="158" name="Group"/>
          <p:cNvGrpSpPr/>
          <p:nvPr/>
        </p:nvGrpSpPr>
        <p:grpSpPr>
          <a:xfrm>
            <a:off x="16149633" y="3200400"/>
            <a:ext cx="7301319" cy="8031373"/>
            <a:chOff x="-73704" y="-88900"/>
            <a:chExt cx="7301317" cy="8031372"/>
          </a:xfrm>
        </p:grpSpPr>
        <p:sp>
          <p:nvSpPr>
            <p:cNvPr id="154" name="Climate change will impact both water resources and agriculture. Irrigated water demands are projected to increase (Wada et al, 2013)"/>
            <p:cNvSpPr/>
            <p:nvPr/>
          </p:nvSpPr>
          <p:spPr>
            <a:xfrm>
              <a:off x="0" y="7942472"/>
              <a:ext cx="715391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3600"/>
              </a:lvl1pPr>
            </a:lstStyle>
            <a:p>
              <a:r>
                <a:t>Climate change will impact both water resources and agriculture. Irrigated water demands are projected to increase (Wada et al, 2013)</a:t>
              </a:r>
            </a:p>
          </p:txBody>
        </p:sp>
        <p:grpSp>
          <p:nvGrpSpPr>
            <p:cNvPr id="157" name="Image"/>
            <p:cNvGrpSpPr/>
            <p:nvPr/>
          </p:nvGrpSpPr>
          <p:grpSpPr>
            <a:xfrm>
              <a:off x="-73705" y="-88900"/>
              <a:ext cx="7301319" cy="6365888"/>
              <a:chOff x="0" y="0"/>
              <a:chExt cx="7301317" cy="6365887"/>
            </a:xfrm>
          </p:grpSpPr>
          <p:pic>
            <p:nvPicPr>
              <p:cNvPr id="156" name="Image" descr="Image"/>
              <p:cNvPicPr>
                <a:picLocks noChangeAspect="1"/>
              </p:cNvPicPr>
              <p:nvPr/>
            </p:nvPicPr>
            <p:blipFill>
              <a:blip r:embed="rId6"/>
              <a:stretch>
                <a:fillRect/>
              </a:stretch>
            </p:blipFill>
            <p:spPr>
              <a:xfrm>
                <a:off x="127000" y="88900"/>
                <a:ext cx="7047318" cy="6035688"/>
              </a:xfrm>
              <a:prstGeom prst="rect">
                <a:avLst/>
              </a:prstGeom>
              <a:ln>
                <a:noFill/>
              </a:ln>
              <a:effectLst/>
            </p:spPr>
          </p:pic>
          <p:pic>
            <p:nvPicPr>
              <p:cNvPr id="155" name="Image" descr="Image"/>
              <p:cNvPicPr>
                <a:picLocks/>
              </p:cNvPicPr>
              <p:nvPr/>
            </p:nvPicPr>
            <p:blipFill>
              <a:blip r:embed="rId7"/>
              <a:stretch>
                <a:fillRect/>
              </a:stretch>
            </p:blipFill>
            <p:spPr>
              <a:xfrm>
                <a:off x="0" y="0"/>
                <a:ext cx="7301318" cy="6365888"/>
              </a:xfrm>
              <a:prstGeom prst="rect">
                <a:avLst/>
              </a:prstGeom>
              <a:effectLst/>
            </p:spPr>
          </p:pic>
        </p:gr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Groundwater &amp; irrigated ag: Who consumes it?"/>
          <p:cNvSpPr txBox="1">
            <a:spLocks noGrp="1"/>
          </p:cNvSpPr>
          <p:nvPr>
            <p:ph type="title"/>
          </p:nvPr>
        </p:nvSpPr>
        <p:spPr>
          <a:prstGeom prst="rect">
            <a:avLst/>
          </a:prstGeom>
        </p:spPr>
        <p:txBody>
          <a:bodyPr/>
          <a:lstStyle/>
          <a:p>
            <a:r>
              <a:t>Groundwater &amp; irrigated ag: Who consumes it?</a:t>
            </a:r>
          </a:p>
        </p:txBody>
      </p:sp>
      <p:grpSp>
        <p:nvGrpSpPr>
          <p:cNvPr id="163" name="Image"/>
          <p:cNvGrpSpPr/>
          <p:nvPr/>
        </p:nvGrpSpPr>
        <p:grpSpPr>
          <a:xfrm>
            <a:off x="15496203" y="3326446"/>
            <a:ext cx="6658248" cy="10159262"/>
            <a:chOff x="0" y="0"/>
            <a:chExt cx="6658247" cy="10159261"/>
          </a:xfrm>
        </p:grpSpPr>
        <p:pic>
          <p:nvPicPr>
            <p:cNvPr id="162" name="Image" descr="Image"/>
            <p:cNvPicPr>
              <a:picLocks noChangeAspect="1"/>
            </p:cNvPicPr>
            <p:nvPr/>
          </p:nvPicPr>
          <p:blipFill>
            <a:blip r:embed="rId2"/>
            <a:stretch>
              <a:fillRect/>
            </a:stretch>
          </p:blipFill>
          <p:spPr>
            <a:xfrm>
              <a:off x="127000" y="88899"/>
              <a:ext cx="6404248" cy="9829063"/>
            </a:xfrm>
            <a:prstGeom prst="rect">
              <a:avLst/>
            </a:prstGeom>
            <a:ln>
              <a:noFill/>
            </a:ln>
            <a:effectLst/>
          </p:spPr>
        </p:pic>
        <p:pic>
          <p:nvPicPr>
            <p:cNvPr id="161" name="Image" descr="Image"/>
            <p:cNvPicPr>
              <a:picLocks/>
            </p:cNvPicPr>
            <p:nvPr/>
          </p:nvPicPr>
          <p:blipFill>
            <a:blip r:embed="rId3"/>
            <a:stretch>
              <a:fillRect/>
            </a:stretch>
          </p:blipFill>
          <p:spPr>
            <a:xfrm>
              <a:off x="0" y="-1"/>
              <a:ext cx="6658248" cy="10159263"/>
            </a:xfrm>
            <a:prstGeom prst="rect">
              <a:avLst/>
            </a:prstGeom>
            <a:effectLst/>
          </p:spPr>
        </p:pic>
      </p:grpSp>
      <p:sp>
        <p:nvSpPr>
          <p:cNvPr id="164" name="Marston et al., PNAS, 2015"/>
          <p:cNvSpPr txBox="1"/>
          <p:nvPr/>
        </p:nvSpPr>
        <p:spPr>
          <a:xfrm>
            <a:off x="248728" y="12964135"/>
            <a:ext cx="4983759"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Marston et al., </a:t>
            </a:r>
            <a:r>
              <a:rPr i="1"/>
              <a:t>PNAS</a:t>
            </a:r>
            <a:r>
              <a:t>, 2015</a:t>
            </a:r>
            <a:r>
              <a:rPr i="1"/>
              <a:t> </a:t>
            </a:r>
          </a:p>
        </p:txBody>
      </p:sp>
      <p:grpSp>
        <p:nvGrpSpPr>
          <p:cNvPr id="167" name="Image"/>
          <p:cNvGrpSpPr/>
          <p:nvPr/>
        </p:nvGrpSpPr>
        <p:grpSpPr>
          <a:xfrm>
            <a:off x="3240021" y="3926195"/>
            <a:ext cx="9058734" cy="8178796"/>
            <a:chOff x="0" y="0"/>
            <a:chExt cx="9058733" cy="8178794"/>
          </a:xfrm>
        </p:grpSpPr>
        <p:pic>
          <p:nvPicPr>
            <p:cNvPr id="166" name="Image" descr="Image"/>
            <p:cNvPicPr>
              <a:picLocks noChangeAspect="1"/>
            </p:cNvPicPr>
            <p:nvPr/>
          </p:nvPicPr>
          <p:blipFill>
            <a:blip r:embed="rId4"/>
            <a:stretch>
              <a:fillRect/>
            </a:stretch>
          </p:blipFill>
          <p:spPr>
            <a:xfrm>
              <a:off x="127000" y="88900"/>
              <a:ext cx="8804734" cy="7848595"/>
            </a:xfrm>
            <a:prstGeom prst="rect">
              <a:avLst/>
            </a:prstGeom>
            <a:ln>
              <a:noFill/>
            </a:ln>
            <a:effectLst/>
          </p:spPr>
        </p:pic>
        <p:pic>
          <p:nvPicPr>
            <p:cNvPr id="165" name="Image" descr="Image"/>
            <p:cNvPicPr>
              <a:picLocks/>
            </p:cNvPicPr>
            <p:nvPr/>
          </p:nvPicPr>
          <p:blipFill>
            <a:blip r:embed="rId5"/>
            <a:stretch>
              <a:fillRect/>
            </a:stretch>
          </p:blipFill>
          <p:spPr>
            <a:xfrm>
              <a:off x="0" y="0"/>
              <a:ext cx="9058734" cy="8178795"/>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How does agricultural water use impact streamflow?"/>
          <p:cNvSpPr txBox="1">
            <a:spLocks noGrp="1"/>
          </p:cNvSpPr>
          <p:nvPr>
            <p:ph type="title"/>
          </p:nvPr>
        </p:nvSpPr>
        <p:spPr>
          <a:prstGeom prst="rect">
            <a:avLst/>
          </a:prstGeom>
        </p:spPr>
        <p:txBody>
          <a:bodyPr/>
          <a:lstStyle/>
          <a:p>
            <a:r>
              <a:t>How does agricultural water use impact streamflow?</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Agricultural impacts on streamflow: Modeling framework"/>
          <p:cNvSpPr txBox="1">
            <a:spLocks noGrp="1"/>
          </p:cNvSpPr>
          <p:nvPr>
            <p:ph type="title"/>
          </p:nvPr>
        </p:nvSpPr>
        <p:spPr>
          <a:prstGeom prst="rect">
            <a:avLst/>
          </a:prstGeom>
        </p:spPr>
        <p:txBody>
          <a:bodyPr/>
          <a:lstStyle>
            <a:lvl1pPr defTabSz="693419">
              <a:spcBef>
                <a:spcPts val="1900"/>
              </a:spcBef>
              <a:defRPr sz="8232"/>
            </a:lvl1pPr>
          </a:lstStyle>
          <a:p>
            <a:r>
              <a:t>Agricultural impacts on streamflow: Modeling framework</a:t>
            </a:r>
          </a:p>
        </p:txBody>
      </p:sp>
      <p:grpSp>
        <p:nvGrpSpPr>
          <p:cNvPr id="174" name="image76.gif"/>
          <p:cNvGrpSpPr/>
          <p:nvPr/>
        </p:nvGrpSpPr>
        <p:grpSpPr>
          <a:xfrm>
            <a:off x="8115492" y="3629638"/>
            <a:ext cx="5927296" cy="6456724"/>
            <a:chOff x="0" y="0"/>
            <a:chExt cx="5927294" cy="6456722"/>
          </a:xfrm>
        </p:grpSpPr>
        <p:pic>
          <p:nvPicPr>
            <p:cNvPr id="173" name="image76.gif" descr="image76.gif"/>
            <p:cNvPicPr>
              <a:picLocks noChangeAspect="1"/>
            </p:cNvPicPr>
            <p:nvPr/>
          </p:nvPicPr>
          <p:blipFill>
            <a:blip r:embed="rId3"/>
            <a:srcRect t="13339" b="3214"/>
            <a:stretch>
              <a:fillRect/>
            </a:stretch>
          </p:blipFill>
          <p:spPr>
            <a:xfrm>
              <a:off x="127000" y="88900"/>
              <a:ext cx="5673296" cy="6126523"/>
            </a:xfrm>
            <a:prstGeom prst="rect">
              <a:avLst/>
            </a:prstGeom>
            <a:ln>
              <a:noFill/>
            </a:ln>
            <a:effectLst/>
          </p:spPr>
        </p:pic>
        <p:pic>
          <p:nvPicPr>
            <p:cNvPr id="172" name="image76.gif" descr="image76.gif"/>
            <p:cNvPicPr>
              <a:picLocks/>
            </p:cNvPicPr>
            <p:nvPr/>
          </p:nvPicPr>
          <p:blipFill>
            <a:blip r:embed="rId4"/>
            <a:stretch>
              <a:fillRect/>
            </a:stretch>
          </p:blipFill>
          <p:spPr>
            <a:xfrm>
              <a:off x="0" y="0"/>
              <a:ext cx="5927295" cy="6456723"/>
            </a:xfrm>
            <a:prstGeom prst="rect">
              <a:avLst/>
            </a:prstGeom>
            <a:effectLst/>
          </p:spPr>
        </p:pic>
      </p:grpSp>
      <p:sp>
        <p:nvSpPr>
          <p:cNvPr id="175" name="Arrow"/>
          <p:cNvSpPr/>
          <p:nvPr/>
        </p:nvSpPr>
        <p:spPr>
          <a:xfrm>
            <a:off x="14072370" y="5698179"/>
            <a:ext cx="3208191" cy="1270001"/>
          </a:xfrm>
          <a:prstGeom prst="rightArrow">
            <a:avLst>
              <a:gd name="adj1" fmla="val 32000"/>
              <a:gd name="adj2" fmla="val 64000"/>
            </a:avLst>
          </a:prstGeom>
          <a:blipFill>
            <a:blip r:embed="rId5"/>
          </a:blipFill>
          <a:ln w="12700">
            <a:miter lim="400000"/>
          </a:ln>
        </p:spPr>
        <p:txBody>
          <a:bodyPr lIns="50800" tIns="50800" rIns="50800" bIns="50800" anchor="ctr"/>
          <a:lstStyle/>
          <a:p>
            <a:pPr>
              <a:defRPr sz="4400">
                <a:solidFill>
                  <a:srgbClr val="FFFFFF"/>
                </a:solidFill>
                <a:effectLst>
                  <a:outerShdw blurRad="25400" dist="33948" dir="2700000" rotWithShape="0">
                    <a:srgbClr val="3B3936"/>
                  </a:outerShdw>
                </a:effectLst>
              </a:defRPr>
            </a:pPr>
            <a:endParaRPr/>
          </a:p>
        </p:txBody>
      </p:sp>
      <p:sp>
        <p:nvSpPr>
          <p:cNvPr id="176" name="Arrow"/>
          <p:cNvSpPr/>
          <p:nvPr/>
        </p:nvSpPr>
        <p:spPr>
          <a:xfrm>
            <a:off x="5527808" y="4404839"/>
            <a:ext cx="2668149" cy="1270001"/>
          </a:xfrm>
          <a:prstGeom prst="rightArrow">
            <a:avLst>
              <a:gd name="adj1" fmla="val 32000"/>
              <a:gd name="adj2" fmla="val 64000"/>
            </a:avLst>
          </a:prstGeom>
          <a:blipFill>
            <a:blip r:embed="rId5"/>
          </a:blipFill>
          <a:ln w="12700">
            <a:miter lim="400000"/>
          </a:ln>
        </p:spPr>
        <p:txBody>
          <a:bodyPr lIns="50800" tIns="50800" rIns="50800" bIns="50800" anchor="ctr"/>
          <a:lstStyle/>
          <a:p>
            <a:pPr>
              <a:defRPr sz="4400">
                <a:solidFill>
                  <a:srgbClr val="FFFFFF"/>
                </a:solidFill>
                <a:effectLst>
                  <a:outerShdw blurRad="25400" dist="33948" dir="2700000" rotWithShape="0">
                    <a:srgbClr val="3B3936"/>
                  </a:outerShdw>
                </a:effectLst>
              </a:defRPr>
            </a:pPr>
            <a:endParaRPr/>
          </a:p>
        </p:txBody>
      </p:sp>
      <p:sp>
        <p:nvSpPr>
          <p:cNvPr id="177" name="Reference Crop ET"/>
          <p:cNvSpPr txBox="1"/>
          <p:nvPr/>
        </p:nvSpPr>
        <p:spPr>
          <a:xfrm>
            <a:off x="14072370" y="4181274"/>
            <a:ext cx="3019789"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600"/>
            </a:lvl1pPr>
          </a:lstStyle>
          <a:p>
            <a:r>
              <a:t>Reference Crop ET</a:t>
            </a:r>
          </a:p>
        </p:txBody>
      </p:sp>
      <p:sp>
        <p:nvSpPr>
          <p:cNvPr id="178" name="Crop water demands =…"/>
          <p:cNvSpPr txBox="1"/>
          <p:nvPr/>
        </p:nvSpPr>
        <p:spPr>
          <a:xfrm>
            <a:off x="17200241" y="5545779"/>
            <a:ext cx="6424509" cy="1574801"/>
          </a:xfrm>
          <a:prstGeom prst="rect">
            <a:avLst/>
          </a:prstGeom>
          <a:gradFill>
            <a:gsLst>
              <a:gs pos="0">
                <a:schemeClr val="accent3">
                  <a:hueOff val="708446"/>
                  <a:satOff val="-4821"/>
                  <a:lumOff val="-14251"/>
                </a:schemeClr>
              </a:gs>
              <a:gs pos="100000">
                <a:schemeClr val="accent3">
                  <a:hueOff val="-72299"/>
                  <a:satOff val="19597"/>
                  <a:lumOff val="11238"/>
                </a:schemeClr>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4400">
                <a:solidFill>
                  <a:srgbClr val="FFFFFF"/>
                </a:solidFill>
                <a:effectLst>
                  <a:outerShdw blurRad="25400" dist="33948" dir="2700000" rotWithShape="0">
                    <a:srgbClr val="3B3936"/>
                  </a:outerShdw>
                </a:effectLst>
              </a:defRPr>
            </a:pPr>
            <a:r>
              <a:t>Crop water demands = </a:t>
            </a:r>
          </a:p>
          <a:p>
            <a:pPr>
              <a:defRPr sz="4400">
                <a:solidFill>
                  <a:srgbClr val="FFFFFF"/>
                </a:solidFill>
                <a:effectLst>
                  <a:outerShdw blurRad="25400" dist="33948" dir="2700000" rotWithShape="0">
                    <a:srgbClr val="3B3936"/>
                  </a:outerShdw>
                </a:effectLst>
              </a:defRPr>
            </a:pPr>
            <a:r>
              <a:t>f(ET, PET, k</a:t>
            </a:r>
            <a:r>
              <a:rPr baseline="-5999"/>
              <a:t>c</a:t>
            </a:r>
            <a:r>
              <a:t>)</a:t>
            </a:r>
          </a:p>
        </p:txBody>
      </p:sp>
      <p:sp>
        <p:nvSpPr>
          <p:cNvPr id="179" name="Arrow"/>
          <p:cNvSpPr/>
          <p:nvPr/>
        </p:nvSpPr>
        <p:spPr>
          <a:xfrm rot="1613123">
            <a:off x="13855020" y="9154397"/>
            <a:ext cx="4452128" cy="1270001"/>
          </a:xfrm>
          <a:prstGeom prst="rightArrow">
            <a:avLst>
              <a:gd name="adj1" fmla="val 32000"/>
              <a:gd name="adj2" fmla="val 64000"/>
            </a:avLst>
          </a:prstGeom>
          <a:blipFill>
            <a:blip r:embed="rId5"/>
          </a:blipFill>
          <a:ln w="12700">
            <a:miter lim="400000"/>
          </a:ln>
        </p:spPr>
        <p:txBody>
          <a:bodyPr lIns="50800" tIns="50800" rIns="50800" bIns="50800" anchor="ctr"/>
          <a:lstStyle/>
          <a:p>
            <a:pPr>
              <a:defRPr sz="4400">
                <a:solidFill>
                  <a:srgbClr val="FFFFFF"/>
                </a:solidFill>
                <a:effectLst>
                  <a:outerShdw blurRad="25400" dist="33948" dir="2700000" rotWithShape="0">
                    <a:srgbClr val="3B3936"/>
                  </a:outerShdw>
                </a:effectLst>
              </a:defRPr>
            </a:pPr>
            <a:endParaRPr/>
          </a:p>
        </p:txBody>
      </p:sp>
      <p:sp>
        <p:nvSpPr>
          <p:cNvPr id="180" name="Runoff,…"/>
          <p:cNvSpPr txBox="1"/>
          <p:nvPr/>
        </p:nvSpPr>
        <p:spPr>
          <a:xfrm>
            <a:off x="14610379" y="10133982"/>
            <a:ext cx="1943771"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600"/>
            </a:pPr>
            <a:r>
              <a:t>Runoff, </a:t>
            </a:r>
          </a:p>
          <a:p>
            <a:pPr>
              <a:defRPr sz="3600"/>
            </a:pPr>
            <a:r>
              <a:t>Baseflow</a:t>
            </a:r>
          </a:p>
        </p:txBody>
      </p:sp>
      <p:sp>
        <p:nvSpPr>
          <p:cNvPr id="181" name="Arrow"/>
          <p:cNvSpPr/>
          <p:nvPr/>
        </p:nvSpPr>
        <p:spPr>
          <a:xfrm rot="5400000">
            <a:off x="18996678" y="7928781"/>
            <a:ext cx="2831635" cy="1270001"/>
          </a:xfrm>
          <a:prstGeom prst="rightArrow">
            <a:avLst>
              <a:gd name="adj1" fmla="val 32000"/>
              <a:gd name="adj2" fmla="val 64000"/>
            </a:avLst>
          </a:prstGeom>
          <a:blipFill>
            <a:blip r:embed="rId5"/>
          </a:blipFill>
          <a:ln w="12700">
            <a:miter lim="400000"/>
          </a:ln>
        </p:spPr>
        <p:txBody>
          <a:bodyPr lIns="50800" tIns="50800" rIns="50800" bIns="50800" anchor="ctr"/>
          <a:lstStyle/>
          <a:p>
            <a:pPr>
              <a:defRPr sz="4400">
                <a:solidFill>
                  <a:srgbClr val="FFFFFF"/>
                </a:solidFill>
                <a:effectLst>
                  <a:outerShdw blurRad="25400" dist="33948" dir="2700000" rotWithShape="0">
                    <a:srgbClr val="3B3936"/>
                  </a:outerShdw>
                </a:effectLst>
              </a:defRPr>
            </a:pPr>
            <a:endParaRPr/>
          </a:p>
        </p:txBody>
      </p:sp>
      <p:sp>
        <p:nvSpPr>
          <p:cNvPr id="182" name="Simplified streamflow routing model"/>
          <p:cNvSpPr txBox="1"/>
          <p:nvPr/>
        </p:nvSpPr>
        <p:spPr>
          <a:xfrm>
            <a:off x="18038317" y="10006982"/>
            <a:ext cx="5701458" cy="1574801"/>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400">
                <a:solidFill>
                  <a:srgbClr val="FFFFFF"/>
                </a:solidFill>
                <a:effectLst>
                  <a:outerShdw blurRad="25400" dist="33948" dir="2700000" rotWithShape="0">
                    <a:srgbClr val="3B3936"/>
                  </a:outerShdw>
                </a:effectLst>
              </a:defRPr>
            </a:lvl1pPr>
          </a:lstStyle>
          <a:p>
            <a:r>
              <a:t>Simplified streamflow routing model</a:t>
            </a:r>
          </a:p>
        </p:txBody>
      </p:sp>
      <p:sp>
        <p:nvSpPr>
          <p:cNvPr id="183" name="Meteorological data"/>
          <p:cNvSpPr txBox="1"/>
          <p:nvPr/>
        </p:nvSpPr>
        <p:spPr>
          <a:xfrm>
            <a:off x="1197980" y="4252439"/>
            <a:ext cx="4410293" cy="1574801"/>
          </a:xfrm>
          <a:prstGeom prst="rect">
            <a:avLst/>
          </a:prstGeom>
          <a:blipFill>
            <a:blip r:embed="rId7"/>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400">
                <a:solidFill>
                  <a:srgbClr val="FFFFFF"/>
                </a:solidFill>
                <a:effectLst>
                  <a:outerShdw blurRad="25400" dist="33948" dir="2700000" rotWithShape="0">
                    <a:srgbClr val="3B3936"/>
                  </a:outerShdw>
                </a:effectLst>
              </a:defRPr>
            </a:lvl1pPr>
          </a:lstStyle>
          <a:p>
            <a:r>
              <a:t>Meteorological data</a:t>
            </a:r>
          </a:p>
        </p:txBody>
      </p:sp>
      <p:sp>
        <p:nvSpPr>
          <p:cNvPr id="184" name="Surface water withdrawals"/>
          <p:cNvSpPr txBox="1"/>
          <p:nvPr/>
        </p:nvSpPr>
        <p:spPr>
          <a:xfrm>
            <a:off x="16917359" y="7569878"/>
            <a:ext cx="3208191"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600"/>
            </a:lvl1pPr>
          </a:lstStyle>
          <a:p>
            <a:r>
              <a:t>Surface water withdrawals</a:t>
            </a:r>
          </a:p>
        </p:txBody>
      </p:sp>
      <p:sp>
        <p:nvSpPr>
          <p:cNvPr id="185" name="Arrow"/>
          <p:cNvSpPr/>
          <p:nvPr/>
        </p:nvSpPr>
        <p:spPr>
          <a:xfrm>
            <a:off x="5637856" y="7928781"/>
            <a:ext cx="2448053" cy="1270001"/>
          </a:xfrm>
          <a:prstGeom prst="rightArrow">
            <a:avLst>
              <a:gd name="adj1" fmla="val 32000"/>
              <a:gd name="adj2" fmla="val 64000"/>
            </a:avLst>
          </a:prstGeom>
          <a:blipFill>
            <a:blip r:embed="rId5"/>
          </a:blipFill>
          <a:ln w="12700">
            <a:miter lim="400000"/>
          </a:ln>
        </p:spPr>
        <p:txBody>
          <a:bodyPr lIns="50800" tIns="50800" rIns="50800" bIns="50800" anchor="ctr"/>
          <a:lstStyle/>
          <a:p>
            <a:pPr>
              <a:defRPr sz="4400">
                <a:solidFill>
                  <a:srgbClr val="FFFFFF"/>
                </a:solidFill>
                <a:effectLst>
                  <a:outerShdw blurRad="25400" dist="33948" dir="2700000" rotWithShape="0">
                    <a:srgbClr val="3B3936"/>
                  </a:outerShdw>
                </a:effectLst>
              </a:defRPr>
            </a:pPr>
            <a:endParaRPr/>
          </a:p>
        </p:txBody>
      </p:sp>
      <p:sp>
        <p:nvSpPr>
          <p:cNvPr id="186" name="Vegetation and soil data"/>
          <p:cNvSpPr txBox="1"/>
          <p:nvPr/>
        </p:nvSpPr>
        <p:spPr>
          <a:xfrm>
            <a:off x="1197980" y="7776381"/>
            <a:ext cx="4410293" cy="1574801"/>
          </a:xfrm>
          <a:prstGeom prst="rect">
            <a:avLst/>
          </a:prstGeom>
          <a:gradFill>
            <a:gsLst>
              <a:gs pos="0">
                <a:srgbClr val="89847F">
                  <a:alpha val="5000"/>
                </a:srgbClr>
              </a:gs>
              <a:gs pos="100000">
                <a:srgbClr val="89847F"/>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400"/>
            </a:lvl1pPr>
          </a:lstStyle>
          <a:p>
            <a:r>
              <a:t>Vegetation and soil data</a:t>
            </a:r>
          </a:p>
        </p:txBody>
      </p:sp>
      <p:sp>
        <p:nvSpPr>
          <p:cNvPr id="187" name="P, T, Wind"/>
          <p:cNvSpPr txBox="1"/>
          <p:nvPr/>
        </p:nvSpPr>
        <p:spPr>
          <a:xfrm>
            <a:off x="5103516" y="3380344"/>
            <a:ext cx="3019788"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600"/>
            </a:lvl1pPr>
          </a:lstStyle>
          <a:p>
            <a:r>
              <a:t>P, T, Wind</a:t>
            </a:r>
          </a:p>
        </p:txBody>
      </p:sp>
      <p:sp>
        <p:nvSpPr>
          <p:cNvPr id="188" name="VIC Land Surface Model"/>
          <p:cNvSpPr txBox="1"/>
          <p:nvPr/>
        </p:nvSpPr>
        <p:spPr>
          <a:xfrm>
            <a:off x="8525068" y="10067164"/>
            <a:ext cx="5434949"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600"/>
            </a:lvl1pPr>
          </a:lstStyle>
          <a:p>
            <a:r>
              <a:t>VIC Land Surface Model</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Validation: Irrigation Water Demand (blue water)"/>
          <p:cNvSpPr txBox="1">
            <a:spLocks noGrp="1"/>
          </p:cNvSpPr>
          <p:nvPr>
            <p:ph type="title"/>
          </p:nvPr>
        </p:nvSpPr>
        <p:spPr>
          <a:prstGeom prst="rect">
            <a:avLst/>
          </a:prstGeom>
        </p:spPr>
        <p:txBody>
          <a:bodyPr/>
          <a:lstStyle>
            <a:lvl1pPr defTabSz="792479">
              <a:spcBef>
                <a:spcPts val="2200"/>
              </a:spcBef>
              <a:defRPr sz="9407"/>
            </a:lvl1pPr>
          </a:lstStyle>
          <a:p>
            <a:r>
              <a:t>Validation: Irrigation Water Demand (blue water)</a:t>
            </a:r>
          </a:p>
        </p:txBody>
      </p:sp>
      <p:pic>
        <p:nvPicPr>
          <p:cNvPr id="193" name="Image" descr="Image"/>
          <p:cNvPicPr>
            <a:picLocks noChangeAspect="1"/>
          </p:cNvPicPr>
          <p:nvPr/>
        </p:nvPicPr>
        <p:blipFill>
          <a:blip r:embed="rId2"/>
          <a:stretch>
            <a:fillRect/>
          </a:stretch>
        </p:blipFill>
        <p:spPr>
          <a:xfrm>
            <a:off x="957135" y="3716924"/>
            <a:ext cx="22485652" cy="8336989"/>
          </a:xfrm>
          <a:prstGeom prst="rect">
            <a:avLst/>
          </a:prstGeom>
          <a:ln w="12700">
            <a:miter lim="400000"/>
          </a:ln>
        </p:spPr>
      </p:pic>
      <p:sp>
        <p:nvSpPr>
          <p:cNvPr id="194" name="Zhu and Troy, in preparation"/>
          <p:cNvSpPr txBox="1"/>
          <p:nvPr/>
        </p:nvSpPr>
        <p:spPr>
          <a:xfrm>
            <a:off x="90970" y="12964135"/>
            <a:ext cx="5299275"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Zhu and Troy, in preparation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treamflow decreases due to irrigation surface water use"/>
          <p:cNvSpPr txBox="1">
            <a:spLocks noGrp="1"/>
          </p:cNvSpPr>
          <p:nvPr>
            <p:ph type="title"/>
          </p:nvPr>
        </p:nvSpPr>
        <p:spPr>
          <a:prstGeom prst="rect">
            <a:avLst/>
          </a:prstGeom>
        </p:spPr>
        <p:txBody>
          <a:bodyPr/>
          <a:lstStyle>
            <a:lvl1pPr defTabSz="709930">
              <a:spcBef>
                <a:spcPts val="1900"/>
              </a:spcBef>
              <a:defRPr sz="8428"/>
            </a:lvl1pPr>
          </a:lstStyle>
          <a:p>
            <a:r>
              <a:t>Streamflow decreases due to irrigation surface water use</a:t>
            </a:r>
          </a:p>
        </p:txBody>
      </p:sp>
      <p:pic>
        <p:nvPicPr>
          <p:cNvPr id="197" name="AnnualDepletion_All.png" descr="AnnualDepletion_All.png"/>
          <p:cNvPicPr>
            <a:picLocks noChangeAspect="1"/>
          </p:cNvPicPr>
          <p:nvPr/>
        </p:nvPicPr>
        <p:blipFill>
          <a:blip r:embed="rId2"/>
          <a:stretch>
            <a:fillRect/>
          </a:stretch>
        </p:blipFill>
        <p:spPr>
          <a:xfrm>
            <a:off x="604424" y="3054350"/>
            <a:ext cx="14285098" cy="9950309"/>
          </a:xfrm>
          <a:prstGeom prst="rect">
            <a:avLst/>
          </a:prstGeom>
          <a:ln w="12700">
            <a:miter lim="400000"/>
          </a:ln>
        </p:spPr>
      </p:pic>
      <p:sp>
        <p:nvSpPr>
          <p:cNvPr id="198" name="Zhu and Troy, in preparation"/>
          <p:cNvSpPr txBox="1"/>
          <p:nvPr/>
        </p:nvSpPr>
        <p:spPr>
          <a:xfrm>
            <a:off x="90970" y="12964135"/>
            <a:ext cx="5299275"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Zhu and Troy, in preparation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lative Importance of Crop Type"/>
          <p:cNvSpPr txBox="1">
            <a:spLocks noGrp="1"/>
          </p:cNvSpPr>
          <p:nvPr>
            <p:ph type="title"/>
          </p:nvPr>
        </p:nvSpPr>
        <p:spPr>
          <a:prstGeom prst="rect">
            <a:avLst/>
          </a:prstGeom>
        </p:spPr>
        <p:txBody>
          <a:bodyPr/>
          <a:lstStyle/>
          <a:p>
            <a:r>
              <a:t>Relative Importance of Crop Type</a:t>
            </a:r>
          </a:p>
        </p:txBody>
      </p:sp>
      <p:pic>
        <p:nvPicPr>
          <p:cNvPr id="201" name="AnnualDepletion_Rice.png" descr="AnnualDepletion_Rice.png"/>
          <p:cNvPicPr>
            <a:picLocks noChangeAspect="1"/>
          </p:cNvPicPr>
          <p:nvPr/>
        </p:nvPicPr>
        <p:blipFill>
          <a:blip r:embed="rId2"/>
          <a:srcRect r="11663"/>
          <a:stretch>
            <a:fillRect/>
          </a:stretch>
        </p:blipFill>
        <p:spPr>
          <a:xfrm>
            <a:off x="1125673" y="2758699"/>
            <a:ext cx="7093992" cy="5715001"/>
          </a:xfrm>
          <a:prstGeom prst="rect">
            <a:avLst/>
          </a:prstGeom>
          <a:ln w="12700">
            <a:miter lim="400000"/>
          </a:ln>
        </p:spPr>
      </p:pic>
      <p:pic>
        <p:nvPicPr>
          <p:cNvPr id="202" name="AnnualDepletion_Maize.png" descr="AnnualDepletion_Maize.png"/>
          <p:cNvPicPr>
            <a:picLocks noChangeAspect="1"/>
          </p:cNvPicPr>
          <p:nvPr/>
        </p:nvPicPr>
        <p:blipFill>
          <a:blip r:embed="rId3"/>
          <a:srcRect l="87538"/>
          <a:stretch>
            <a:fillRect/>
          </a:stretch>
        </p:blipFill>
        <p:spPr>
          <a:xfrm>
            <a:off x="21938257" y="2859473"/>
            <a:ext cx="1723822" cy="9844261"/>
          </a:xfrm>
          <a:prstGeom prst="rect">
            <a:avLst/>
          </a:prstGeom>
          <a:ln w="12700">
            <a:miter lim="400000"/>
          </a:ln>
        </p:spPr>
      </p:pic>
      <p:pic>
        <p:nvPicPr>
          <p:cNvPr id="203" name="AnnualDepletion_Barley.png" descr="AnnualDepletion_Barley.png"/>
          <p:cNvPicPr>
            <a:picLocks noChangeAspect="1"/>
          </p:cNvPicPr>
          <p:nvPr/>
        </p:nvPicPr>
        <p:blipFill>
          <a:blip r:embed="rId4"/>
          <a:srcRect r="10822"/>
          <a:stretch>
            <a:fillRect/>
          </a:stretch>
        </p:blipFill>
        <p:spPr>
          <a:xfrm>
            <a:off x="3099775" y="3314700"/>
            <a:ext cx="7161541" cy="5715001"/>
          </a:xfrm>
          <a:prstGeom prst="rect">
            <a:avLst/>
          </a:prstGeom>
          <a:ln w="12700">
            <a:miter lim="400000"/>
          </a:ln>
        </p:spPr>
      </p:pic>
      <p:pic>
        <p:nvPicPr>
          <p:cNvPr id="204" name="AnnualDepletion_Sorghum.png" descr="AnnualDepletion_Sorghum.png"/>
          <p:cNvPicPr>
            <a:picLocks noChangeAspect="1"/>
          </p:cNvPicPr>
          <p:nvPr/>
        </p:nvPicPr>
        <p:blipFill>
          <a:blip r:embed="rId5"/>
          <a:srcRect r="9977"/>
          <a:stretch>
            <a:fillRect/>
          </a:stretch>
        </p:blipFill>
        <p:spPr>
          <a:xfrm>
            <a:off x="5463281" y="4000500"/>
            <a:ext cx="7229437" cy="5715001"/>
          </a:xfrm>
          <a:prstGeom prst="rect">
            <a:avLst/>
          </a:prstGeom>
          <a:ln w="12700">
            <a:miter lim="400000"/>
          </a:ln>
        </p:spPr>
      </p:pic>
      <p:pic>
        <p:nvPicPr>
          <p:cNvPr id="205" name="AnnualDepletion_Winter Wheat.png" descr="AnnualDepletion_Winter Wheat.png"/>
          <p:cNvPicPr>
            <a:picLocks noChangeAspect="1"/>
          </p:cNvPicPr>
          <p:nvPr/>
        </p:nvPicPr>
        <p:blipFill>
          <a:blip r:embed="rId6"/>
          <a:srcRect r="9015"/>
          <a:stretch>
            <a:fillRect/>
          </a:stretch>
        </p:blipFill>
        <p:spPr>
          <a:xfrm>
            <a:off x="7789668" y="4624104"/>
            <a:ext cx="7306634" cy="5715001"/>
          </a:xfrm>
          <a:prstGeom prst="rect">
            <a:avLst/>
          </a:prstGeom>
          <a:ln w="12700">
            <a:miter lim="400000"/>
          </a:ln>
        </p:spPr>
      </p:pic>
      <p:pic>
        <p:nvPicPr>
          <p:cNvPr id="206" name="AnnualDepletion_Soybean.png" descr="AnnualDepletion_Soybean.png"/>
          <p:cNvPicPr>
            <a:picLocks noChangeAspect="1"/>
          </p:cNvPicPr>
          <p:nvPr/>
        </p:nvPicPr>
        <p:blipFill>
          <a:blip r:embed="rId7"/>
          <a:srcRect r="11594"/>
          <a:stretch>
            <a:fillRect/>
          </a:stretch>
        </p:blipFill>
        <p:spPr>
          <a:xfrm>
            <a:off x="10055212" y="5226050"/>
            <a:ext cx="7099519" cy="5715001"/>
          </a:xfrm>
          <a:prstGeom prst="rect">
            <a:avLst/>
          </a:prstGeom>
          <a:ln w="12700">
            <a:miter lim="400000"/>
          </a:ln>
        </p:spPr>
      </p:pic>
      <p:pic>
        <p:nvPicPr>
          <p:cNvPr id="207" name="AnnualDepletion_Maize.png" descr="AnnualDepletion_Maize.png"/>
          <p:cNvPicPr>
            <a:picLocks noChangeAspect="1"/>
          </p:cNvPicPr>
          <p:nvPr/>
        </p:nvPicPr>
        <p:blipFill>
          <a:blip r:embed="rId3"/>
          <a:srcRect r="10554"/>
          <a:stretch>
            <a:fillRect/>
          </a:stretch>
        </p:blipFill>
        <p:spPr>
          <a:xfrm>
            <a:off x="12508300" y="5923054"/>
            <a:ext cx="7183102" cy="5715002"/>
          </a:xfrm>
          <a:prstGeom prst="rect">
            <a:avLst/>
          </a:prstGeom>
          <a:ln w="12700">
            <a:miter lim="400000"/>
          </a:ln>
        </p:spPr>
      </p:pic>
      <p:pic>
        <p:nvPicPr>
          <p:cNvPr id="208" name="AnnualDepletion_Grass.png" descr="AnnualDepletion_Grass.png"/>
          <p:cNvPicPr>
            <a:picLocks noChangeAspect="1"/>
          </p:cNvPicPr>
          <p:nvPr/>
        </p:nvPicPr>
        <p:blipFill>
          <a:blip r:embed="rId8"/>
          <a:srcRect r="10756"/>
          <a:stretch>
            <a:fillRect/>
          </a:stretch>
        </p:blipFill>
        <p:spPr>
          <a:xfrm>
            <a:off x="14132709" y="6689908"/>
            <a:ext cx="7166814" cy="5715002"/>
          </a:xfrm>
          <a:prstGeom prst="rect">
            <a:avLst/>
          </a:prstGeom>
          <a:ln w="12700">
            <a:miter lim="400000"/>
          </a:ln>
        </p:spPr>
      </p:pic>
      <p:sp>
        <p:nvSpPr>
          <p:cNvPr id="209" name="% Depletion in Annual Q"/>
          <p:cNvSpPr txBox="1"/>
          <p:nvPr/>
        </p:nvSpPr>
        <p:spPr>
          <a:xfrm>
            <a:off x="18456166" y="3314700"/>
            <a:ext cx="3766909"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spcBef>
                <a:spcPts val="3400"/>
              </a:spcBef>
              <a:defRPr sz="5000"/>
            </a:lvl1pPr>
          </a:lstStyle>
          <a:p>
            <a:r>
              <a:t>% Depletion in Annual Q</a:t>
            </a:r>
          </a:p>
        </p:txBody>
      </p:sp>
      <p:sp>
        <p:nvSpPr>
          <p:cNvPr id="210" name="0"/>
          <p:cNvSpPr txBox="1"/>
          <p:nvPr/>
        </p:nvSpPr>
        <p:spPr>
          <a:xfrm>
            <a:off x="23231609" y="3314699"/>
            <a:ext cx="3766910"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spcBef>
                <a:spcPts val="3400"/>
              </a:spcBef>
              <a:defRPr sz="5000"/>
            </a:lvl1pPr>
          </a:lstStyle>
          <a:p>
            <a:r>
              <a:t>0</a:t>
            </a:r>
          </a:p>
        </p:txBody>
      </p:sp>
      <p:sp>
        <p:nvSpPr>
          <p:cNvPr id="211" name="10"/>
          <p:cNvSpPr txBox="1"/>
          <p:nvPr/>
        </p:nvSpPr>
        <p:spPr>
          <a:xfrm>
            <a:off x="23231609" y="11637623"/>
            <a:ext cx="3766910"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spcBef>
                <a:spcPts val="3400"/>
              </a:spcBef>
              <a:defRPr sz="5000"/>
            </a:lvl1pPr>
          </a:lstStyle>
          <a:p>
            <a:r>
              <a:t>10</a:t>
            </a:r>
          </a:p>
        </p:txBody>
      </p:sp>
      <p:sp>
        <p:nvSpPr>
          <p:cNvPr id="212" name="Zhu and Troy, in preparation"/>
          <p:cNvSpPr txBox="1"/>
          <p:nvPr/>
        </p:nvSpPr>
        <p:spPr>
          <a:xfrm>
            <a:off x="90970" y="12964135"/>
            <a:ext cx="5299275"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Zhu and Troy, in preparation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animBg="1" advAuto="0"/>
      <p:bldP spid="204" grpId="2" animBg="1" advAuto="0"/>
      <p:bldP spid="205" grpId="3" animBg="1" advAuto="0"/>
      <p:bldP spid="206" grpId="4" animBg="1" advAuto="0"/>
      <p:bldP spid="207" grpId="5" animBg="1" advAuto="0"/>
      <p:bldP spid="208"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Driest Year.png" descr="Driest Year.png"/>
          <p:cNvPicPr>
            <a:picLocks noChangeAspect="1"/>
          </p:cNvPicPr>
          <p:nvPr/>
        </p:nvPicPr>
        <p:blipFill>
          <a:blip r:embed="rId2"/>
          <a:srcRect t="6516"/>
          <a:stretch>
            <a:fillRect/>
          </a:stretch>
        </p:blipFill>
        <p:spPr>
          <a:xfrm>
            <a:off x="653266" y="4854876"/>
            <a:ext cx="11240947" cy="7228293"/>
          </a:xfrm>
          <a:prstGeom prst="rect">
            <a:avLst/>
          </a:prstGeom>
          <a:ln w="12700">
            <a:miter lim="400000"/>
          </a:ln>
        </p:spPr>
      </p:pic>
      <p:sp>
        <p:nvSpPr>
          <p:cNvPr id="215" name="Role of Irrigation During Drought"/>
          <p:cNvSpPr txBox="1">
            <a:spLocks noGrp="1"/>
          </p:cNvSpPr>
          <p:nvPr>
            <p:ph type="title"/>
          </p:nvPr>
        </p:nvSpPr>
        <p:spPr>
          <a:prstGeom prst="rect">
            <a:avLst/>
          </a:prstGeom>
        </p:spPr>
        <p:txBody>
          <a:bodyPr/>
          <a:lstStyle/>
          <a:p>
            <a:r>
              <a:t>Role of Irrigation During Drought</a:t>
            </a:r>
          </a:p>
        </p:txBody>
      </p:sp>
      <p:sp>
        <p:nvSpPr>
          <p:cNvPr id="216" name="Driest Year"/>
          <p:cNvSpPr txBox="1"/>
          <p:nvPr/>
        </p:nvSpPr>
        <p:spPr>
          <a:xfrm>
            <a:off x="683404" y="3908795"/>
            <a:ext cx="9687132" cy="81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spcBef>
                <a:spcPts val="3400"/>
              </a:spcBef>
              <a:defRPr sz="5000">
                <a:solidFill>
                  <a:srgbClr val="000000"/>
                </a:solidFill>
                <a:latin typeface="Arial"/>
                <a:ea typeface="Arial"/>
                <a:cs typeface="Arial"/>
                <a:sym typeface="Arial"/>
              </a:defRPr>
            </a:lvl1pPr>
          </a:lstStyle>
          <a:p>
            <a:r>
              <a:t>Driest Year</a:t>
            </a:r>
          </a:p>
        </p:txBody>
      </p:sp>
      <p:sp>
        <p:nvSpPr>
          <p:cNvPr id="217" name="Zhu and Troy, in preparation"/>
          <p:cNvSpPr txBox="1"/>
          <p:nvPr/>
        </p:nvSpPr>
        <p:spPr>
          <a:xfrm>
            <a:off x="90970" y="12964135"/>
            <a:ext cx="5299275"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Zhu and Troy, in preparation</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TotalTime>
  <Words>504</Words>
  <Application>Microsoft Macintosh PowerPoint</Application>
  <PresentationFormat>Custom</PresentationFormat>
  <Paragraphs>68</Paragraphs>
  <Slides>17</Slides>
  <Notes>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Bodoni SvtyTwo ITC TT-Book</vt:lpstr>
      <vt:lpstr>Cambria Math</vt:lpstr>
      <vt:lpstr>Helvetica</vt:lpstr>
      <vt:lpstr>Helvetica Neue</vt:lpstr>
      <vt:lpstr>Palatino</vt:lpstr>
      <vt:lpstr>Zapf Dingbats</vt:lpstr>
      <vt:lpstr>New_Template4</vt:lpstr>
      <vt:lpstr>The impact of agricultural water use on streamflow and yields</vt:lpstr>
      <vt:lpstr>Research motivation</vt:lpstr>
      <vt:lpstr>Groundwater &amp; irrigated ag: Who consumes it?</vt:lpstr>
      <vt:lpstr>How does agricultural water use impact streamflow?</vt:lpstr>
      <vt:lpstr>Agricultural impacts on streamflow: Modeling framework</vt:lpstr>
      <vt:lpstr>Validation: Irrigation Water Demand (blue water)</vt:lpstr>
      <vt:lpstr>Streamflow decreases due to irrigation surface water use</vt:lpstr>
      <vt:lpstr>Relative Importance of Crop Type</vt:lpstr>
      <vt:lpstr>Role of Irrigation During Drought</vt:lpstr>
      <vt:lpstr>Role of Irrigation During Drought</vt:lpstr>
      <vt:lpstr>Role of Climate During Drought</vt:lpstr>
      <vt:lpstr>How does irrigation improve crop yields?</vt:lpstr>
      <vt:lpstr>USDA Yield Data</vt:lpstr>
      <vt:lpstr>Mean Irrigated Yield Gains</vt:lpstr>
      <vt:lpstr>IYG and stream depletion</vt:lpstr>
      <vt:lpstr>IYG and stream depletion</vt:lpstr>
      <vt:lpstr>Open research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agricultural water use on streamflow and yields</dc:title>
  <cp:lastModifiedBy>Tara Troy</cp:lastModifiedBy>
  <cp:revision>2</cp:revision>
  <dcterms:modified xsi:type="dcterms:W3CDTF">2022-04-07T12:33:32Z</dcterms:modified>
</cp:coreProperties>
</file>